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5.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6.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7.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8.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9.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0.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1.xml" ContentType="application/vnd.openxmlformats-officedocument.drawingml.chart+xml"/>
  <Override PartName="/ppt/notesSlides/notesSlide46.xml" ContentType="application/vnd.openxmlformats-officedocument.presentationml.notesSlide+xml"/>
  <Override PartName="/ppt/charts/chart12.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61" r:id="rId5"/>
    <p:sldId id="322" r:id="rId6"/>
    <p:sldId id="263" r:id="rId7"/>
    <p:sldId id="264" r:id="rId8"/>
    <p:sldId id="324" r:id="rId9"/>
    <p:sldId id="267" r:id="rId10"/>
    <p:sldId id="268" r:id="rId11"/>
    <p:sldId id="269" r:id="rId12"/>
    <p:sldId id="270" r:id="rId13"/>
    <p:sldId id="271" r:id="rId14"/>
    <p:sldId id="272" r:id="rId15"/>
    <p:sldId id="273" r:id="rId16"/>
    <p:sldId id="276" r:id="rId17"/>
    <p:sldId id="277" r:id="rId18"/>
    <p:sldId id="323" r:id="rId19"/>
    <p:sldId id="282" r:id="rId20"/>
    <p:sldId id="283" r:id="rId21"/>
    <p:sldId id="284" r:id="rId22"/>
    <p:sldId id="285"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9" r:id="rId48"/>
    <p:sldId id="321" r:id="rId49"/>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2400">
          <p15:clr>
            <a:srgbClr val="A4A3A4"/>
          </p15:clr>
        </p15:guide>
        <p15:guide id="2" pos="320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0544"/>
  </p:normalViewPr>
  <p:slideViewPr>
    <p:cSldViewPr snapToGrid="0" snapToObjects="1">
      <p:cViewPr varScale="1">
        <p:scale>
          <a:sx n="67" d="100"/>
          <a:sy n="67" d="100"/>
        </p:scale>
        <p:origin x="2248" y="184"/>
      </p:cViewPr>
      <p:guideLst>
        <p:guide orient="horz" pos="2400"/>
        <p:guide pos="3200"/>
      </p:guideLst>
    </p:cSldViewPr>
  </p:slideViewPr>
  <p:notesTextViewPr>
    <p:cViewPr>
      <p:scale>
        <a:sx n="85" d="100"/>
        <a:sy n="85" d="100"/>
      </p:scale>
      <p:origin x="0" y="0"/>
    </p:cViewPr>
  </p:notesTextViewPr>
  <p:notesViewPr>
    <p:cSldViewPr snapToGrid="0" snapToObjects="1" showGuides="1">
      <p:cViewPr varScale="1">
        <p:scale>
          <a:sx n="99" d="100"/>
          <a:sy n="99" d="100"/>
        </p:scale>
        <p:origin x="3944"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15D2F"/>
            </a:solidFill>
            <a:ln w="12700" cap="flat">
              <a:noFill/>
              <a:miter lim="400000"/>
            </a:ln>
            <a:effectLst/>
          </c:spPr>
          <c:explosion val="8"/>
          <c:dPt>
            <c:idx val="0"/>
            <c:bubble3D val="0"/>
            <c:extLst>
              <c:ext xmlns:c16="http://schemas.microsoft.com/office/drawing/2014/chart" uri="{C3380CC4-5D6E-409C-BE32-E72D297353CC}">
                <c16:uniqueId val="{00000000-4077-2848-A946-BFFE439C846F}"/>
              </c:ext>
            </c:extLst>
          </c:dPt>
          <c:dPt>
            <c:idx val="1"/>
            <c:bubble3D val="0"/>
            <c:spPr>
              <a:solidFill>
                <a:srgbClr val="F15D2F">
                  <a:alpha val="75000"/>
                </a:srgbClr>
              </a:solidFill>
              <a:ln w="12700" cap="flat">
                <a:noFill/>
                <a:miter lim="400000"/>
              </a:ln>
              <a:effectLst/>
            </c:spPr>
            <c:extLst>
              <c:ext xmlns:c16="http://schemas.microsoft.com/office/drawing/2014/chart" uri="{C3380CC4-5D6E-409C-BE32-E72D297353CC}">
                <c16:uniqueId val="{00000002-4077-2848-A946-BFFE439C846F}"/>
              </c:ext>
            </c:extLst>
          </c:dPt>
          <c:dPt>
            <c:idx val="2"/>
            <c:bubble3D val="0"/>
            <c:spPr>
              <a:solidFill>
                <a:srgbClr val="FFB600"/>
              </a:solidFill>
              <a:ln w="12700" cap="flat">
                <a:noFill/>
                <a:miter lim="400000"/>
              </a:ln>
              <a:effectLst/>
            </c:spPr>
            <c:extLst>
              <c:ext xmlns:c16="http://schemas.microsoft.com/office/drawing/2014/chart" uri="{C3380CC4-5D6E-409C-BE32-E72D297353CC}">
                <c16:uniqueId val="{00000004-4077-2848-A946-BFFE439C846F}"/>
              </c:ext>
            </c:extLst>
          </c:dPt>
          <c:dPt>
            <c:idx val="3"/>
            <c:bubble3D val="0"/>
            <c:spPr>
              <a:solidFill>
                <a:srgbClr val="FFB600">
                  <a:alpha val="75000"/>
                </a:srgbClr>
              </a:solidFill>
              <a:ln w="12700" cap="flat">
                <a:noFill/>
                <a:miter lim="400000"/>
              </a:ln>
              <a:effectLst/>
            </c:spPr>
            <c:extLst>
              <c:ext xmlns:c16="http://schemas.microsoft.com/office/drawing/2014/chart" uri="{C3380CC4-5D6E-409C-BE32-E72D297353CC}">
                <c16:uniqueId val="{00000006-4077-2848-A946-BFFE439C846F}"/>
              </c:ext>
            </c:extLst>
          </c:dPt>
          <c:dPt>
            <c:idx val="4"/>
            <c:bubble3D val="0"/>
            <c:spPr>
              <a:solidFill>
                <a:srgbClr val="007CC2"/>
              </a:solidFill>
              <a:ln w="12700" cap="flat">
                <a:noFill/>
                <a:miter lim="400000"/>
              </a:ln>
              <a:effectLst/>
            </c:spPr>
            <c:extLst>
              <c:ext xmlns:c16="http://schemas.microsoft.com/office/drawing/2014/chart" uri="{C3380CC4-5D6E-409C-BE32-E72D297353CC}">
                <c16:uniqueId val="{00000008-4077-2848-A946-BFFE439C846F}"/>
              </c:ext>
            </c:extLst>
          </c:dPt>
          <c:dPt>
            <c:idx val="5"/>
            <c:bubble3D val="0"/>
            <c:spPr>
              <a:solidFill>
                <a:srgbClr val="007CC2">
                  <a:alpha val="75000"/>
                </a:srgbClr>
              </a:solidFill>
              <a:ln w="12700" cap="flat">
                <a:noFill/>
                <a:miter lim="400000"/>
              </a:ln>
              <a:effectLst/>
            </c:spPr>
            <c:extLst>
              <c:ext xmlns:c16="http://schemas.microsoft.com/office/drawing/2014/chart" uri="{C3380CC4-5D6E-409C-BE32-E72D297353CC}">
                <c16:uniqueId val="{0000000A-4077-2848-A946-BFFE439C846F}"/>
              </c:ext>
            </c:extLst>
          </c:dPt>
          <c:dPt>
            <c:idx val="6"/>
            <c:bubble3D val="0"/>
            <c:spPr>
              <a:solidFill>
                <a:srgbClr val="57C8E7"/>
              </a:solidFill>
              <a:ln w="12700" cap="flat">
                <a:noFill/>
                <a:miter lim="400000"/>
              </a:ln>
              <a:effectLst/>
            </c:spPr>
            <c:extLst>
              <c:ext xmlns:c16="http://schemas.microsoft.com/office/drawing/2014/chart" uri="{C3380CC4-5D6E-409C-BE32-E72D297353CC}">
                <c16:uniqueId val="{0000000C-4077-2848-A946-BFFE439C846F}"/>
              </c:ext>
            </c:extLst>
          </c:dPt>
          <c:dPt>
            <c:idx val="7"/>
            <c:bubble3D val="0"/>
            <c:spPr>
              <a:solidFill>
                <a:srgbClr val="57C8E7">
                  <a:alpha val="50000"/>
                </a:srgbClr>
              </a:solidFill>
              <a:ln w="12700" cap="flat">
                <a:noFill/>
                <a:miter lim="400000"/>
              </a:ln>
              <a:effectLst/>
            </c:spPr>
            <c:extLst>
              <c:ext xmlns:c16="http://schemas.microsoft.com/office/drawing/2014/chart" uri="{C3380CC4-5D6E-409C-BE32-E72D297353CC}">
                <c16:uniqueId val="{0000000E-4077-2848-A946-BFFE439C846F}"/>
              </c:ext>
            </c:extLst>
          </c:dPt>
          <c:dPt>
            <c:idx val="8"/>
            <c:bubble3D val="0"/>
            <c:spPr>
              <a:solidFill>
                <a:srgbClr val="FF8F12"/>
              </a:solidFill>
              <a:ln w="12700" cap="flat">
                <a:noFill/>
                <a:miter lim="400000"/>
              </a:ln>
              <a:effectLst/>
            </c:spPr>
            <c:extLst>
              <c:ext xmlns:c16="http://schemas.microsoft.com/office/drawing/2014/chart" uri="{C3380CC4-5D6E-409C-BE32-E72D297353CC}">
                <c16:uniqueId val="{00000010-4077-2848-A946-BFFE439C846F}"/>
              </c:ext>
            </c:extLst>
          </c:dPt>
          <c:dPt>
            <c:idx val="9"/>
            <c:bubble3D val="0"/>
            <c:spPr>
              <a:solidFill>
                <a:srgbClr val="FF8F12">
                  <a:alpha val="75000"/>
                </a:srgbClr>
              </a:solidFill>
              <a:ln w="12700" cap="flat">
                <a:noFill/>
                <a:miter lim="400000"/>
              </a:ln>
              <a:effectLst/>
            </c:spPr>
            <c:extLst>
              <c:ext xmlns:c16="http://schemas.microsoft.com/office/drawing/2014/chart" uri="{C3380CC4-5D6E-409C-BE32-E72D297353CC}">
                <c16:uniqueId val="{00000012-4077-2848-A946-BFFE439C846F}"/>
              </c:ext>
            </c:extLst>
          </c:dPt>
          <c:cat>
            <c:strRef>
              <c:f>Sheet1!$B$1:$K$1</c:f>
              <c:strCache>
                <c:ptCount val="10"/>
                <c:pt idx="0">
                  <c:v>April</c:v>
                </c:pt>
                <c:pt idx="1">
                  <c:v>May</c:v>
                </c:pt>
                <c:pt idx="2">
                  <c:v>June</c:v>
                </c:pt>
                <c:pt idx="3">
                  <c:v>July</c:v>
                </c:pt>
                <c:pt idx="4">
                  <c:v>August</c:v>
                </c:pt>
                <c:pt idx="5">
                  <c:v>September</c:v>
                </c:pt>
                <c:pt idx="6">
                  <c:v>Untitled 1</c:v>
                </c:pt>
                <c:pt idx="7">
                  <c:v>Untitled 2</c:v>
                </c:pt>
                <c:pt idx="8">
                  <c:v>Untitled 3</c:v>
                </c:pt>
                <c:pt idx="9">
                  <c:v>Untitled 4</c:v>
                </c:pt>
              </c:strCache>
            </c:strRef>
          </c:cat>
          <c:val>
            <c:numRef>
              <c:f>Sheet1!$B$2:$K$2</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6="http://schemas.microsoft.com/office/drawing/2014/chart" uri="{C3380CC4-5D6E-409C-BE32-E72D297353CC}">
              <c16:uniqueId val="{00000013-4077-2848-A946-BFFE439C846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15D2F"/>
            </a:solidFill>
            <a:ln w="12700" cap="flat">
              <a:noFill/>
              <a:miter lim="400000"/>
            </a:ln>
            <a:effectLst/>
          </c:spPr>
          <c:explosion val="8"/>
          <c:dPt>
            <c:idx val="0"/>
            <c:bubble3D val="0"/>
            <c:extLst>
              <c:ext xmlns:c16="http://schemas.microsoft.com/office/drawing/2014/chart" uri="{C3380CC4-5D6E-409C-BE32-E72D297353CC}">
                <c16:uniqueId val="{00000000-6A86-3C42-B4E0-0AB63FED2C0B}"/>
              </c:ext>
            </c:extLst>
          </c:dPt>
          <c:dPt>
            <c:idx val="1"/>
            <c:bubble3D val="0"/>
            <c:spPr>
              <a:solidFill>
                <a:srgbClr val="F15D2F">
                  <a:alpha val="75000"/>
                </a:srgbClr>
              </a:solidFill>
              <a:ln w="12700" cap="flat">
                <a:noFill/>
                <a:miter lim="400000"/>
              </a:ln>
              <a:effectLst/>
            </c:spPr>
            <c:extLst>
              <c:ext xmlns:c16="http://schemas.microsoft.com/office/drawing/2014/chart" uri="{C3380CC4-5D6E-409C-BE32-E72D297353CC}">
                <c16:uniqueId val="{00000002-6A86-3C42-B4E0-0AB63FED2C0B}"/>
              </c:ext>
            </c:extLst>
          </c:dPt>
          <c:dPt>
            <c:idx val="2"/>
            <c:bubble3D val="0"/>
            <c:spPr>
              <a:solidFill>
                <a:srgbClr val="FFB600"/>
              </a:solidFill>
              <a:ln w="12700" cap="flat">
                <a:noFill/>
                <a:miter lim="400000"/>
              </a:ln>
              <a:effectLst/>
            </c:spPr>
            <c:extLst>
              <c:ext xmlns:c16="http://schemas.microsoft.com/office/drawing/2014/chart" uri="{C3380CC4-5D6E-409C-BE32-E72D297353CC}">
                <c16:uniqueId val="{00000004-6A86-3C42-B4E0-0AB63FED2C0B}"/>
              </c:ext>
            </c:extLst>
          </c:dPt>
          <c:dPt>
            <c:idx val="3"/>
            <c:bubble3D val="0"/>
            <c:spPr>
              <a:solidFill>
                <a:srgbClr val="FFB600">
                  <a:alpha val="75000"/>
                </a:srgbClr>
              </a:solidFill>
              <a:ln w="12700" cap="flat">
                <a:noFill/>
                <a:miter lim="400000"/>
              </a:ln>
              <a:effectLst/>
            </c:spPr>
            <c:extLst>
              <c:ext xmlns:c16="http://schemas.microsoft.com/office/drawing/2014/chart" uri="{C3380CC4-5D6E-409C-BE32-E72D297353CC}">
                <c16:uniqueId val="{00000006-6A86-3C42-B4E0-0AB63FED2C0B}"/>
              </c:ext>
            </c:extLst>
          </c:dPt>
          <c:dPt>
            <c:idx val="4"/>
            <c:bubble3D val="0"/>
            <c:spPr>
              <a:solidFill>
                <a:srgbClr val="007CC2"/>
              </a:solidFill>
              <a:ln w="12700" cap="flat">
                <a:noFill/>
                <a:miter lim="400000"/>
              </a:ln>
              <a:effectLst/>
            </c:spPr>
            <c:extLst>
              <c:ext xmlns:c16="http://schemas.microsoft.com/office/drawing/2014/chart" uri="{C3380CC4-5D6E-409C-BE32-E72D297353CC}">
                <c16:uniqueId val="{00000008-6A86-3C42-B4E0-0AB63FED2C0B}"/>
              </c:ext>
            </c:extLst>
          </c:dPt>
          <c:dPt>
            <c:idx val="5"/>
            <c:bubble3D val="0"/>
            <c:spPr>
              <a:solidFill>
                <a:srgbClr val="007CC2">
                  <a:alpha val="75000"/>
                </a:srgbClr>
              </a:solidFill>
              <a:ln w="12700" cap="flat">
                <a:noFill/>
                <a:miter lim="400000"/>
              </a:ln>
              <a:effectLst/>
            </c:spPr>
            <c:extLst>
              <c:ext xmlns:c16="http://schemas.microsoft.com/office/drawing/2014/chart" uri="{C3380CC4-5D6E-409C-BE32-E72D297353CC}">
                <c16:uniqueId val="{0000000A-6A86-3C42-B4E0-0AB63FED2C0B}"/>
              </c:ext>
            </c:extLst>
          </c:dPt>
          <c:dPt>
            <c:idx val="6"/>
            <c:bubble3D val="0"/>
            <c:spPr>
              <a:solidFill>
                <a:srgbClr val="57C8E7"/>
              </a:solidFill>
              <a:ln w="12700" cap="flat">
                <a:noFill/>
                <a:miter lim="400000"/>
              </a:ln>
              <a:effectLst/>
            </c:spPr>
            <c:extLst>
              <c:ext xmlns:c16="http://schemas.microsoft.com/office/drawing/2014/chart" uri="{C3380CC4-5D6E-409C-BE32-E72D297353CC}">
                <c16:uniqueId val="{0000000C-6A86-3C42-B4E0-0AB63FED2C0B}"/>
              </c:ext>
            </c:extLst>
          </c:dPt>
          <c:dPt>
            <c:idx val="7"/>
            <c:bubble3D val="0"/>
            <c:spPr>
              <a:solidFill>
                <a:srgbClr val="57C8E7">
                  <a:alpha val="75000"/>
                </a:srgbClr>
              </a:solidFill>
              <a:ln w="12700" cap="flat">
                <a:noFill/>
                <a:miter lim="400000"/>
              </a:ln>
              <a:effectLst/>
            </c:spPr>
            <c:extLst>
              <c:ext xmlns:c16="http://schemas.microsoft.com/office/drawing/2014/chart" uri="{C3380CC4-5D6E-409C-BE32-E72D297353CC}">
                <c16:uniqueId val="{0000000E-6A86-3C42-B4E0-0AB63FED2C0B}"/>
              </c:ext>
            </c:extLst>
          </c:dPt>
          <c:dPt>
            <c:idx val="8"/>
            <c:bubble3D val="0"/>
            <c:spPr>
              <a:solidFill>
                <a:srgbClr val="FF8F12"/>
              </a:solidFill>
              <a:ln w="12700" cap="flat">
                <a:noFill/>
                <a:miter lim="400000"/>
              </a:ln>
              <a:effectLst/>
            </c:spPr>
            <c:extLst>
              <c:ext xmlns:c16="http://schemas.microsoft.com/office/drawing/2014/chart" uri="{C3380CC4-5D6E-409C-BE32-E72D297353CC}">
                <c16:uniqueId val="{00000010-6A86-3C42-B4E0-0AB63FED2C0B}"/>
              </c:ext>
            </c:extLst>
          </c:dPt>
          <c:dPt>
            <c:idx val="9"/>
            <c:bubble3D val="0"/>
            <c:spPr>
              <a:solidFill>
                <a:srgbClr val="FFFFFF">
                  <a:alpha val="0"/>
                </a:srgbClr>
              </a:solidFill>
              <a:ln w="12700" cap="flat">
                <a:noFill/>
                <a:miter lim="400000"/>
              </a:ln>
              <a:effectLst/>
            </c:spPr>
            <c:extLst>
              <c:ext xmlns:c16="http://schemas.microsoft.com/office/drawing/2014/chart" uri="{C3380CC4-5D6E-409C-BE32-E72D297353CC}">
                <c16:uniqueId val="{00000012-6A86-3C42-B4E0-0AB63FED2C0B}"/>
              </c:ext>
            </c:extLst>
          </c:dPt>
          <c:cat>
            <c:strRef>
              <c:f>Sheet1!$B$1:$K$1</c:f>
              <c:strCache>
                <c:ptCount val="10"/>
                <c:pt idx="0">
                  <c:v>April</c:v>
                </c:pt>
                <c:pt idx="1">
                  <c:v>May</c:v>
                </c:pt>
                <c:pt idx="2">
                  <c:v>June</c:v>
                </c:pt>
                <c:pt idx="3">
                  <c:v>July</c:v>
                </c:pt>
                <c:pt idx="4">
                  <c:v>August</c:v>
                </c:pt>
                <c:pt idx="5">
                  <c:v>September</c:v>
                </c:pt>
                <c:pt idx="6">
                  <c:v>Untitled 1</c:v>
                </c:pt>
                <c:pt idx="7">
                  <c:v>Untitled 2</c:v>
                </c:pt>
                <c:pt idx="8">
                  <c:v>Untitled 3</c:v>
                </c:pt>
                <c:pt idx="9">
                  <c:v>Untitled 4</c:v>
                </c:pt>
              </c:strCache>
            </c:strRef>
          </c:cat>
          <c:val>
            <c:numRef>
              <c:f>Sheet1!$B$2:$K$2</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6="http://schemas.microsoft.com/office/drawing/2014/chart" uri="{C3380CC4-5D6E-409C-BE32-E72D297353CC}">
              <c16:uniqueId val="{00000013-6A86-3C42-B4E0-0AB63FED2C0B}"/>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15D2F"/>
            </a:solidFill>
            <a:ln w="12700" cap="flat">
              <a:noFill/>
              <a:miter lim="400000"/>
            </a:ln>
            <a:effectLst/>
          </c:spPr>
          <c:explosion val="8"/>
          <c:dPt>
            <c:idx val="0"/>
            <c:bubble3D val="0"/>
            <c:extLst>
              <c:ext xmlns:c16="http://schemas.microsoft.com/office/drawing/2014/chart" uri="{C3380CC4-5D6E-409C-BE32-E72D297353CC}">
                <c16:uniqueId val="{00000000-70F7-1346-855F-2FC8D2D7CFCC}"/>
              </c:ext>
            </c:extLst>
          </c:dPt>
          <c:dPt>
            <c:idx val="1"/>
            <c:bubble3D val="0"/>
            <c:spPr>
              <a:solidFill>
                <a:srgbClr val="F15D2F">
                  <a:alpha val="75000"/>
                </a:srgbClr>
              </a:solidFill>
              <a:ln w="12700" cap="flat">
                <a:noFill/>
                <a:miter lim="400000"/>
              </a:ln>
              <a:effectLst/>
            </c:spPr>
            <c:extLst>
              <c:ext xmlns:c16="http://schemas.microsoft.com/office/drawing/2014/chart" uri="{C3380CC4-5D6E-409C-BE32-E72D297353CC}">
                <c16:uniqueId val="{00000002-70F7-1346-855F-2FC8D2D7CFCC}"/>
              </c:ext>
            </c:extLst>
          </c:dPt>
          <c:dPt>
            <c:idx val="2"/>
            <c:bubble3D val="0"/>
            <c:spPr>
              <a:solidFill>
                <a:srgbClr val="FFB600"/>
              </a:solidFill>
              <a:ln w="12700" cap="flat">
                <a:noFill/>
                <a:miter lim="400000"/>
              </a:ln>
              <a:effectLst/>
            </c:spPr>
            <c:extLst>
              <c:ext xmlns:c16="http://schemas.microsoft.com/office/drawing/2014/chart" uri="{C3380CC4-5D6E-409C-BE32-E72D297353CC}">
                <c16:uniqueId val="{00000004-70F7-1346-855F-2FC8D2D7CFCC}"/>
              </c:ext>
            </c:extLst>
          </c:dPt>
          <c:dPt>
            <c:idx val="3"/>
            <c:bubble3D val="0"/>
            <c:spPr>
              <a:solidFill>
                <a:srgbClr val="FFB600">
                  <a:alpha val="75000"/>
                </a:srgbClr>
              </a:solidFill>
              <a:ln w="12700" cap="flat">
                <a:noFill/>
                <a:miter lim="400000"/>
              </a:ln>
              <a:effectLst/>
            </c:spPr>
            <c:extLst>
              <c:ext xmlns:c16="http://schemas.microsoft.com/office/drawing/2014/chart" uri="{C3380CC4-5D6E-409C-BE32-E72D297353CC}">
                <c16:uniqueId val="{00000006-70F7-1346-855F-2FC8D2D7CFCC}"/>
              </c:ext>
            </c:extLst>
          </c:dPt>
          <c:dPt>
            <c:idx val="4"/>
            <c:bubble3D val="0"/>
            <c:spPr>
              <a:solidFill>
                <a:srgbClr val="007CC2"/>
              </a:solidFill>
              <a:ln w="12700" cap="flat">
                <a:noFill/>
                <a:miter lim="400000"/>
              </a:ln>
              <a:effectLst/>
            </c:spPr>
            <c:extLst>
              <c:ext xmlns:c16="http://schemas.microsoft.com/office/drawing/2014/chart" uri="{C3380CC4-5D6E-409C-BE32-E72D297353CC}">
                <c16:uniqueId val="{00000008-70F7-1346-855F-2FC8D2D7CFCC}"/>
              </c:ext>
            </c:extLst>
          </c:dPt>
          <c:dPt>
            <c:idx val="5"/>
            <c:bubble3D val="0"/>
            <c:spPr>
              <a:solidFill>
                <a:srgbClr val="007CC2">
                  <a:alpha val="75000"/>
                </a:srgbClr>
              </a:solidFill>
              <a:ln w="12700" cap="flat">
                <a:noFill/>
                <a:miter lim="400000"/>
              </a:ln>
              <a:effectLst/>
            </c:spPr>
            <c:extLst>
              <c:ext xmlns:c16="http://schemas.microsoft.com/office/drawing/2014/chart" uri="{C3380CC4-5D6E-409C-BE32-E72D297353CC}">
                <c16:uniqueId val="{0000000A-70F7-1346-855F-2FC8D2D7CFCC}"/>
              </c:ext>
            </c:extLst>
          </c:dPt>
          <c:dPt>
            <c:idx val="6"/>
            <c:bubble3D val="0"/>
            <c:spPr>
              <a:solidFill>
                <a:srgbClr val="57C8E7"/>
              </a:solidFill>
              <a:ln w="12700" cap="flat">
                <a:noFill/>
                <a:miter lim="400000"/>
              </a:ln>
              <a:effectLst/>
            </c:spPr>
            <c:extLst>
              <c:ext xmlns:c16="http://schemas.microsoft.com/office/drawing/2014/chart" uri="{C3380CC4-5D6E-409C-BE32-E72D297353CC}">
                <c16:uniqueId val="{0000000C-70F7-1346-855F-2FC8D2D7CFCC}"/>
              </c:ext>
            </c:extLst>
          </c:dPt>
          <c:dPt>
            <c:idx val="7"/>
            <c:bubble3D val="0"/>
            <c:spPr>
              <a:solidFill>
                <a:srgbClr val="57C8E7">
                  <a:alpha val="75000"/>
                </a:srgbClr>
              </a:solidFill>
              <a:ln w="12700" cap="flat">
                <a:noFill/>
                <a:miter lim="400000"/>
              </a:ln>
              <a:effectLst/>
            </c:spPr>
            <c:extLst>
              <c:ext xmlns:c16="http://schemas.microsoft.com/office/drawing/2014/chart" uri="{C3380CC4-5D6E-409C-BE32-E72D297353CC}">
                <c16:uniqueId val="{0000000E-70F7-1346-855F-2FC8D2D7CFCC}"/>
              </c:ext>
            </c:extLst>
          </c:dPt>
          <c:dPt>
            <c:idx val="8"/>
            <c:bubble3D val="0"/>
            <c:spPr>
              <a:solidFill>
                <a:srgbClr val="FF8F12"/>
              </a:solidFill>
              <a:ln w="12700" cap="flat">
                <a:noFill/>
                <a:miter lim="400000"/>
              </a:ln>
              <a:effectLst/>
            </c:spPr>
            <c:extLst>
              <c:ext xmlns:c16="http://schemas.microsoft.com/office/drawing/2014/chart" uri="{C3380CC4-5D6E-409C-BE32-E72D297353CC}">
                <c16:uniqueId val="{00000010-70F7-1346-855F-2FC8D2D7CFCC}"/>
              </c:ext>
            </c:extLst>
          </c:dPt>
          <c:dPt>
            <c:idx val="9"/>
            <c:bubble3D val="0"/>
            <c:spPr>
              <a:solidFill>
                <a:srgbClr val="FF8F12">
                  <a:alpha val="75000"/>
                </a:srgbClr>
              </a:solidFill>
              <a:ln w="12700" cap="flat">
                <a:noFill/>
                <a:miter lim="400000"/>
              </a:ln>
              <a:effectLst/>
            </c:spPr>
            <c:extLst>
              <c:ext xmlns:c16="http://schemas.microsoft.com/office/drawing/2014/chart" uri="{C3380CC4-5D6E-409C-BE32-E72D297353CC}">
                <c16:uniqueId val="{00000012-70F7-1346-855F-2FC8D2D7CFCC}"/>
              </c:ext>
            </c:extLst>
          </c:dPt>
          <c:cat>
            <c:strRef>
              <c:f>Sheet1!$B$1:$K$1</c:f>
              <c:strCache>
                <c:ptCount val="10"/>
                <c:pt idx="0">
                  <c:v>April</c:v>
                </c:pt>
                <c:pt idx="1">
                  <c:v>May</c:v>
                </c:pt>
                <c:pt idx="2">
                  <c:v>June</c:v>
                </c:pt>
                <c:pt idx="3">
                  <c:v>July</c:v>
                </c:pt>
                <c:pt idx="4">
                  <c:v>August</c:v>
                </c:pt>
                <c:pt idx="5">
                  <c:v>September</c:v>
                </c:pt>
                <c:pt idx="6">
                  <c:v>Untitled 1</c:v>
                </c:pt>
                <c:pt idx="7">
                  <c:v>Untitled 2</c:v>
                </c:pt>
                <c:pt idx="8">
                  <c:v>Untitled 3</c:v>
                </c:pt>
                <c:pt idx="9">
                  <c:v>Untitled 4</c:v>
                </c:pt>
              </c:strCache>
            </c:strRef>
          </c:cat>
          <c:val>
            <c:numRef>
              <c:f>Sheet1!$B$2:$K$2</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6="http://schemas.microsoft.com/office/drawing/2014/chart" uri="{C3380CC4-5D6E-409C-BE32-E72D297353CC}">
              <c16:uniqueId val="{00000013-70F7-1346-855F-2FC8D2D7CFCC}"/>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15D2F"/>
            </a:solidFill>
            <a:ln w="12700" cap="flat">
              <a:noFill/>
              <a:miter lim="400000"/>
            </a:ln>
            <a:effectLst/>
          </c:spPr>
          <c:explosion val="8"/>
          <c:dPt>
            <c:idx val="0"/>
            <c:bubble3D val="0"/>
            <c:extLst>
              <c:ext xmlns:c16="http://schemas.microsoft.com/office/drawing/2014/chart" uri="{C3380CC4-5D6E-409C-BE32-E72D297353CC}">
                <c16:uniqueId val="{00000000-E28B-6947-B5AA-5B392C860883}"/>
              </c:ext>
            </c:extLst>
          </c:dPt>
          <c:dPt>
            <c:idx val="1"/>
            <c:bubble3D val="0"/>
            <c:spPr>
              <a:solidFill>
                <a:srgbClr val="F15D2F">
                  <a:alpha val="75000"/>
                </a:srgbClr>
              </a:solidFill>
              <a:ln w="12700" cap="flat">
                <a:noFill/>
                <a:miter lim="400000"/>
              </a:ln>
              <a:effectLst/>
            </c:spPr>
            <c:extLst>
              <c:ext xmlns:c16="http://schemas.microsoft.com/office/drawing/2014/chart" uri="{C3380CC4-5D6E-409C-BE32-E72D297353CC}">
                <c16:uniqueId val="{00000002-E28B-6947-B5AA-5B392C860883}"/>
              </c:ext>
            </c:extLst>
          </c:dPt>
          <c:dPt>
            <c:idx val="2"/>
            <c:bubble3D val="0"/>
            <c:spPr>
              <a:solidFill>
                <a:srgbClr val="FFB600"/>
              </a:solidFill>
              <a:ln w="12700" cap="flat">
                <a:noFill/>
                <a:miter lim="400000"/>
              </a:ln>
              <a:effectLst/>
            </c:spPr>
            <c:extLst>
              <c:ext xmlns:c16="http://schemas.microsoft.com/office/drawing/2014/chart" uri="{C3380CC4-5D6E-409C-BE32-E72D297353CC}">
                <c16:uniqueId val="{00000004-E28B-6947-B5AA-5B392C860883}"/>
              </c:ext>
            </c:extLst>
          </c:dPt>
          <c:dPt>
            <c:idx val="3"/>
            <c:bubble3D val="0"/>
            <c:spPr>
              <a:solidFill>
                <a:srgbClr val="FFB600">
                  <a:alpha val="75000"/>
                </a:srgbClr>
              </a:solidFill>
              <a:ln w="12700" cap="flat">
                <a:noFill/>
                <a:miter lim="400000"/>
              </a:ln>
              <a:effectLst/>
            </c:spPr>
            <c:extLst>
              <c:ext xmlns:c16="http://schemas.microsoft.com/office/drawing/2014/chart" uri="{C3380CC4-5D6E-409C-BE32-E72D297353CC}">
                <c16:uniqueId val="{00000006-E28B-6947-B5AA-5B392C860883}"/>
              </c:ext>
            </c:extLst>
          </c:dPt>
          <c:dPt>
            <c:idx val="4"/>
            <c:bubble3D val="0"/>
            <c:spPr>
              <a:solidFill>
                <a:srgbClr val="007CC2"/>
              </a:solidFill>
              <a:ln w="12700" cap="flat">
                <a:noFill/>
                <a:miter lim="400000"/>
              </a:ln>
              <a:effectLst/>
            </c:spPr>
            <c:extLst>
              <c:ext xmlns:c16="http://schemas.microsoft.com/office/drawing/2014/chart" uri="{C3380CC4-5D6E-409C-BE32-E72D297353CC}">
                <c16:uniqueId val="{00000008-E28B-6947-B5AA-5B392C860883}"/>
              </c:ext>
            </c:extLst>
          </c:dPt>
          <c:dPt>
            <c:idx val="5"/>
            <c:bubble3D val="0"/>
            <c:spPr>
              <a:solidFill>
                <a:srgbClr val="007CC2">
                  <a:alpha val="75000"/>
                </a:srgbClr>
              </a:solidFill>
              <a:ln w="12700" cap="flat">
                <a:noFill/>
                <a:miter lim="400000"/>
              </a:ln>
              <a:effectLst/>
            </c:spPr>
            <c:extLst>
              <c:ext xmlns:c16="http://schemas.microsoft.com/office/drawing/2014/chart" uri="{C3380CC4-5D6E-409C-BE32-E72D297353CC}">
                <c16:uniqueId val="{0000000A-E28B-6947-B5AA-5B392C860883}"/>
              </c:ext>
            </c:extLst>
          </c:dPt>
          <c:dPt>
            <c:idx val="6"/>
            <c:bubble3D val="0"/>
            <c:spPr>
              <a:solidFill>
                <a:srgbClr val="57C8E7"/>
              </a:solidFill>
              <a:ln w="12700" cap="flat">
                <a:noFill/>
                <a:miter lim="400000"/>
              </a:ln>
              <a:effectLst/>
            </c:spPr>
            <c:extLst>
              <c:ext xmlns:c16="http://schemas.microsoft.com/office/drawing/2014/chart" uri="{C3380CC4-5D6E-409C-BE32-E72D297353CC}">
                <c16:uniqueId val="{0000000C-E28B-6947-B5AA-5B392C860883}"/>
              </c:ext>
            </c:extLst>
          </c:dPt>
          <c:dPt>
            <c:idx val="7"/>
            <c:bubble3D val="0"/>
            <c:spPr>
              <a:solidFill>
                <a:srgbClr val="57C8E7">
                  <a:alpha val="75000"/>
                </a:srgbClr>
              </a:solidFill>
              <a:ln w="12700" cap="flat">
                <a:noFill/>
                <a:miter lim="400000"/>
              </a:ln>
              <a:effectLst/>
            </c:spPr>
            <c:extLst>
              <c:ext xmlns:c16="http://schemas.microsoft.com/office/drawing/2014/chart" uri="{C3380CC4-5D6E-409C-BE32-E72D297353CC}">
                <c16:uniqueId val="{0000000E-E28B-6947-B5AA-5B392C860883}"/>
              </c:ext>
            </c:extLst>
          </c:dPt>
          <c:dPt>
            <c:idx val="8"/>
            <c:bubble3D val="0"/>
            <c:spPr>
              <a:solidFill>
                <a:srgbClr val="FF8F12"/>
              </a:solidFill>
              <a:ln w="12700" cap="flat">
                <a:noFill/>
                <a:miter lim="400000"/>
              </a:ln>
              <a:effectLst/>
            </c:spPr>
            <c:extLst>
              <c:ext xmlns:c16="http://schemas.microsoft.com/office/drawing/2014/chart" uri="{C3380CC4-5D6E-409C-BE32-E72D297353CC}">
                <c16:uniqueId val="{00000010-E28B-6947-B5AA-5B392C860883}"/>
              </c:ext>
            </c:extLst>
          </c:dPt>
          <c:dPt>
            <c:idx val="9"/>
            <c:bubble3D val="0"/>
            <c:spPr>
              <a:solidFill>
                <a:srgbClr val="FF8F12">
                  <a:alpha val="75000"/>
                </a:srgbClr>
              </a:solidFill>
              <a:ln w="12700" cap="flat">
                <a:noFill/>
                <a:miter lim="400000"/>
              </a:ln>
              <a:effectLst/>
            </c:spPr>
            <c:extLst>
              <c:ext xmlns:c16="http://schemas.microsoft.com/office/drawing/2014/chart" uri="{C3380CC4-5D6E-409C-BE32-E72D297353CC}">
                <c16:uniqueId val="{00000012-E28B-6947-B5AA-5B392C860883}"/>
              </c:ext>
            </c:extLst>
          </c:dPt>
          <c:cat>
            <c:strRef>
              <c:f>Sheet1!$B$1:$K$1</c:f>
              <c:strCache>
                <c:ptCount val="10"/>
                <c:pt idx="0">
                  <c:v>April</c:v>
                </c:pt>
                <c:pt idx="1">
                  <c:v>May</c:v>
                </c:pt>
                <c:pt idx="2">
                  <c:v>June</c:v>
                </c:pt>
                <c:pt idx="3">
                  <c:v>July</c:v>
                </c:pt>
                <c:pt idx="4">
                  <c:v>August</c:v>
                </c:pt>
                <c:pt idx="5">
                  <c:v>September</c:v>
                </c:pt>
                <c:pt idx="6">
                  <c:v>Untitled 1</c:v>
                </c:pt>
                <c:pt idx="7">
                  <c:v>Untitled 2</c:v>
                </c:pt>
                <c:pt idx="8">
                  <c:v>Untitled 3</c:v>
                </c:pt>
                <c:pt idx="9">
                  <c:v>Untitled 4</c:v>
                </c:pt>
              </c:strCache>
            </c:strRef>
          </c:cat>
          <c:val>
            <c:numRef>
              <c:f>Sheet1!$B$2:$K$2</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6="http://schemas.microsoft.com/office/drawing/2014/chart" uri="{C3380CC4-5D6E-409C-BE32-E72D297353CC}">
              <c16:uniqueId val="{00000013-E28B-6947-B5AA-5B392C860883}"/>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15D2F"/>
            </a:solidFill>
            <a:ln w="12700" cap="flat">
              <a:noFill/>
              <a:miter lim="400000"/>
            </a:ln>
            <a:effectLst/>
          </c:spPr>
          <c:explosion val="8"/>
          <c:dPt>
            <c:idx val="0"/>
            <c:bubble3D val="0"/>
            <c:extLst>
              <c:ext xmlns:c16="http://schemas.microsoft.com/office/drawing/2014/chart" uri="{C3380CC4-5D6E-409C-BE32-E72D297353CC}">
                <c16:uniqueId val="{00000000-57F6-3642-8306-5497DCEB95FD}"/>
              </c:ext>
            </c:extLst>
          </c:dPt>
          <c:dPt>
            <c:idx val="1"/>
            <c:bubble3D val="0"/>
            <c:spPr>
              <a:solidFill>
                <a:srgbClr val="FFFFFF"/>
              </a:solidFill>
              <a:ln w="12700" cap="flat">
                <a:noFill/>
                <a:miter lim="400000"/>
              </a:ln>
              <a:effectLst/>
            </c:spPr>
            <c:extLst>
              <c:ext xmlns:c16="http://schemas.microsoft.com/office/drawing/2014/chart" uri="{C3380CC4-5D6E-409C-BE32-E72D297353CC}">
                <c16:uniqueId val="{00000002-57F6-3642-8306-5497DCEB95FD}"/>
              </c:ext>
            </c:extLst>
          </c:dPt>
          <c:dPt>
            <c:idx val="2"/>
            <c:bubble3D val="0"/>
            <c:spPr>
              <a:solidFill>
                <a:srgbClr val="FFFFFF"/>
              </a:solidFill>
              <a:ln w="12700" cap="flat">
                <a:noFill/>
                <a:miter lim="400000"/>
              </a:ln>
              <a:effectLst/>
            </c:spPr>
            <c:extLst>
              <c:ext xmlns:c16="http://schemas.microsoft.com/office/drawing/2014/chart" uri="{C3380CC4-5D6E-409C-BE32-E72D297353CC}">
                <c16:uniqueId val="{00000004-57F6-3642-8306-5497DCEB95FD}"/>
              </c:ext>
            </c:extLst>
          </c:dPt>
          <c:dPt>
            <c:idx val="3"/>
            <c:bubble3D val="0"/>
            <c:spPr>
              <a:solidFill>
                <a:srgbClr val="FFFFFF"/>
              </a:solidFill>
              <a:ln w="12700" cap="flat">
                <a:noFill/>
                <a:miter lim="400000"/>
              </a:ln>
              <a:effectLst/>
            </c:spPr>
            <c:extLst>
              <c:ext xmlns:c16="http://schemas.microsoft.com/office/drawing/2014/chart" uri="{C3380CC4-5D6E-409C-BE32-E72D297353CC}">
                <c16:uniqueId val="{00000006-57F6-3642-8306-5497DCEB95FD}"/>
              </c:ext>
            </c:extLst>
          </c:dPt>
          <c:dPt>
            <c:idx val="4"/>
            <c:bubble3D val="0"/>
            <c:spPr>
              <a:solidFill>
                <a:srgbClr val="FFFFFF"/>
              </a:solidFill>
              <a:ln w="12700" cap="flat">
                <a:noFill/>
                <a:miter lim="400000"/>
              </a:ln>
              <a:effectLst/>
            </c:spPr>
            <c:extLst>
              <c:ext xmlns:c16="http://schemas.microsoft.com/office/drawing/2014/chart" uri="{C3380CC4-5D6E-409C-BE32-E72D297353CC}">
                <c16:uniqueId val="{00000008-57F6-3642-8306-5497DCEB95FD}"/>
              </c:ext>
            </c:extLst>
          </c:dPt>
          <c:dPt>
            <c:idx val="5"/>
            <c:bubble3D val="0"/>
            <c:spPr>
              <a:solidFill>
                <a:srgbClr val="FFFFFF"/>
              </a:solidFill>
              <a:ln w="12700" cap="flat">
                <a:noFill/>
                <a:miter lim="400000"/>
              </a:ln>
              <a:effectLst/>
            </c:spPr>
            <c:extLst>
              <c:ext xmlns:c16="http://schemas.microsoft.com/office/drawing/2014/chart" uri="{C3380CC4-5D6E-409C-BE32-E72D297353CC}">
                <c16:uniqueId val="{0000000A-57F6-3642-8306-5497DCEB95FD}"/>
              </c:ext>
            </c:extLst>
          </c:dPt>
          <c:dPt>
            <c:idx val="6"/>
            <c:bubble3D val="0"/>
            <c:spPr>
              <a:solidFill>
                <a:srgbClr val="FFFFFF"/>
              </a:solidFill>
              <a:ln w="12700" cap="flat">
                <a:noFill/>
                <a:miter lim="400000"/>
              </a:ln>
              <a:effectLst/>
            </c:spPr>
            <c:extLst>
              <c:ext xmlns:c16="http://schemas.microsoft.com/office/drawing/2014/chart" uri="{C3380CC4-5D6E-409C-BE32-E72D297353CC}">
                <c16:uniqueId val="{0000000C-57F6-3642-8306-5497DCEB95FD}"/>
              </c:ext>
            </c:extLst>
          </c:dPt>
          <c:dPt>
            <c:idx val="7"/>
            <c:bubble3D val="0"/>
            <c:spPr>
              <a:solidFill>
                <a:srgbClr val="FFFFFF"/>
              </a:solidFill>
              <a:ln w="12700" cap="flat">
                <a:noFill/>
                <a:miter lim="400000"/>
              </a:ln>
              <a:effectLst/>
            </c:spPr>
            <c:extLst>
              <c:ext xmlns:c16="http://schemas.microsoft.com/office/drawing/2014/chart" uri="{C3380CC4-5D6E-409C-BE32-E72D297353CC}">
                <c16:uniqueId val="{0000000E-57F6-3642-8306-5497DCEB95FD}"/>
              </c:ext>
            </c:extLst>
          </c:dPt>
          <c:dPt>
            <c:idx val="8"/>
            <c:bubble3D val="0"/>
            <c:spPr>
              <a:solidFill>
                <a:srgbClr val="FFFFFF"/>
              </a:solidFill>
              <a:ln w="12700" cap="flat">
                <a:noFill/>
                <a:miter lim="400000"/>
              </a:ln>
              <a:effectLst/>
            </c:spPr>
            <c:extLst>
              <c:ext xmlns:c16="http://schemas.microsoft.com/office/drawing/2014/chart" uri="{C3380CC4-5D6E-409C-BE32-E72D297353CC}">
                <c16:uniqueId val="{00000010-57F6-3642-8306-5497DCEB95FD}"/>
              </c:ext>
            </c:extLst>
          </c:dPt>
          <c:dPt>
            <c:idx val="9"/>
            <c:bubble3D val="0"/>
            <c:spPr>
              <a:solidFill>
                <a:srgbClr val="FFFFFF"/>
              </a:solidFill>
              <a:ln w="12700" cap="flat">
                <a:noFill/>
                <a:miter lim="400000"/>
              </a:ln>
              <a:effectLst/>
            </c:spPr>
            <c:extLst>
              <c:ext xmlns:c16="http://schemas.microsoft.com/office/drawing/2014/chart" uri="{C3380CC4-5D6E-409C-BE32-E72D297353CC}">
                <c16:uniqueId val="{00000012-57F6-3642-8306-5497DCEB95FD}"/>
              </c:ext>
            </c:extLst>
          </c:dPt>
          <c:cat>
            <c:strRef>
              <c:f>Sheet1!$B$1:$K$1</c:f>
              <c:strCache>
                <c:ptCount val="10"/>
                <c:pt idx="0">
                  <c:v>April</c:v>
                </c:pt>
                <c:pt idx="1">
                  <c:v>May</c:v>
                </c:pt>
                <c:pt idx="2">
                  <c:v>June</c:v>
                </c:pt>
                <c:pt idx="3">
                  <c:v>July</c:v>
                </c:pt>
                <c:pt idx="4">
                  <c:v>August</c:v>
                </c:pt>
                <c:pt idx="5">
                  <c:v>September</c:v>
                </c:pt>
                <c:pt idx="6">
                  <c:v>Untitled 1</c:v>
                </c:pt>
                <c:pt idx="7">
                  <c:v>Untitled 2</c:v>
                </c:pt>
                <c:pt idx="8">
                  <c:v>Untitled 3</c:v>
                </c:pt>
                <c:pt idx="9">
                  <c:v>Untitled 4</c:v>
                </c:pt>
              </c:strCache>
            </c:strRef>
          </c:cat>
          <c:val>
            <c:numRef>
              <c:f>Sheet1!$B$2:$K$2</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6="http://schemas.microsoft.com/office/drawing/2014/chart" uri="{C3380CC4-5D6E-409C-BE32-E72D297353CC}">
              <c16:uniqueId val="{00000013-57F6-3642-8306-5497DCEB95FD}"/>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15D2F"/>
            </a:solidFill>
            <a:ln w="12700" cap="flat">
              <a:noFill/>
              <a:miter lim="400000"/>
            </a:ln>
            <a:effectLst/>
          </c:spPr>
          <c:explosion val="8"/>
          <c:dPt>
            <c:idx val="0"/>
            <c:bubble3D val="0"/>
            <c:extLst>
              <c:ext xmlns:c16="http://schemas.microsoft.com/office/drawing/2014/chart" uri="{C3380CC4-5D6E-409C-BE32-E72D297353CC}">
                <c16:uniqueId val="{00000000-97A7-1B40-AD1C-7876BF707CC9}"/>
              </c:ext>
            </c:extLst>
          </c:dPt>
          <c:dPt>
            <c:idx val="1"/>
            <c:bubble3D val="0"/>
            <c:spPr>
              <a:solidFill>
                <a:srgbClr val="F15D2F">
                  <a:alpha val="75000"/>
                </a:srgbClr>
              </a:solidFill>
              <a:ln w="12700" cap="flat">
                <a:noFill/>
                <a:miter lim="400000"/>
              </a:ln>
              <a:effectLst/>
            </c:spPr>
            <c:extLst>
              <c:ext xmlns:c16="http://schemas.microsoft.com/office/drawing/2014/chart" uri="{C3380CC4-5D6E-409C-BE32-E72D297353CC}">
                <c16:uniqueId val="{00000002-97A7-1B40-AD1C-7876BF707CC9}"/>
              </c:ext>
            </c:extLst>
          </c:dPt>
          <c:dPt>
            <c:idx val="2"/>
            <c:bubble3D val="0"/>
            <c:spPr>
              <a:solidFill>
                <a:srgbClr val="FFFFFF"/>
              </a:solidFill>
              <a:ln w="12700" cap="flat">
                <a:noFill/>
                <a:miter lim="400000"/>
              </a:ln>
              <a:effectLst/>
            </c:spPr>
            <c:extLst>
              <c:ext xmlns:c16="http://schemas.microsoft.com/office/drawing/2014/chart" uri="{C3380CC4-5D6E-409C-BE32-E72D297353CC}">
                <c16:uniqueId val="{00000004-97A7-1B40-AD1C-7876BF707CC9}"/>
              </c:ext>
            </c:extLst>
          </c:dPt>
          <c:dPt>
            <c:idx val="3"/>
            <c:bubble3D val="0"/>
            <c:spPr>
              <a:solidFill>
                <a:srgbClr val="FFFFFF"/>
              </a:solidFill>
              <a:ln w="12700" cap="flat">
                <a:noFill/>
                <a:miter lim="400000"/>
              </a:ln>
              <a:effectLst/>
            </c:spPr>
            <c:extLst>
              <c:ext xmlns:c16="http://schemas.microsoft.com/office/drawing/2014/chart" uri="{C3380CC4-5D6E-409C-BE32-E72D297353CC}">
                <c16:uniqueId val="{00000006-97A7-1B40-AD1C-7876BF707CC9}"/>
              </c:ext>
            </c:extLst>
          </c:dPt>
          <c:dPt>
            <c:idx val="4"/>
            <c:bubble3D val="0"/>
            <c:spPr>
              <a:solidFill>
                <a:srgbClr val="FFFFFF"/>
              </a:solidFill>
              <a:ln w="12700" cap="flat">
                <a:noFill/>
                <a:miter lim="400000"/>
              </a:ln>
              <a:effectLst/>
            </c:spPr>
            <c:extLst>
              <c:ext xmlns:c16="http://schemas.microsoft.com/office/drawing/2014/chart" uri="{C3380CC4-5D6E-409C-BE32-E72D297353CC}">
                <c16:uniqueId val="{00000008-97A7-1B40-AD1C-7876BF707CC9}"/>
              </c:ext>
            </c:extLst>
          </c:dPt>
          <c:dPt>
            <c:idx val="5"/>
            <c:bubble3D val="0"/>
            <c:spPr>
              <a:solidFill>
                <a:srgbClr val="FFFFFF"/>
              </a:solidFill>
              <a:ln w="12700" cap="flat">
                <a:noFill/>
                <a:miter lim="400000"/>
              </a:ln>
              <a:effectLst/>
            </c:spPr>
            <c:extLst>
              <c:ext xmlns:c16="http://schemas.microsoft.com/office/drawing/2014/chart" uri="{C3380CC4-5D6E-409C-BE32-E72D297353CC}">
                <c16:uniqueId val="{0000000A-97A7-1B40-AD1C-7876BF707CC9}"/>
              </c:ext>
            </c:extLst>
          </c:dPt>
          <c:dPt>
            <c:idx val="6"/>
            <c:bubble3D val="0"/>
            <c:spPr>
              <a:solidFill>
                <a:srgbClr val="FFFFFF"/>
              </a:solidFill>
              <a:ln w="12700" cap="flat">
                <a:noFill/>
                <a:miter lim="400000"/>
              </a:ln>
              <a:effectLst/>
            </c:spPr>
            <c:extLst>
              <c:ext xmlns:c16="http://schemas.microsoft.com/office/drawing/2014/chart" uri="{C3380CC4-5D6E-409C-BE32-E72D297353CC}">
                <c16:uniqueId val="{0000000C-97A7-1B40-AD1C-7876BF707CC9}"/>
              </c:ext>
            </c:extLst>
          </c:dPt>
          <c:dPt>
            <c:idx val="7"/>
            <c:bubble3D val="0"/>
            <c:spPr>
              <a:solidFill>
                <a:srgbClr val="FFFFFF"/>
              </a:solidFill>
              <a:ln w="12700" cap="flat">
                <a:noFill/>
                <a:miter lim="400000"/>
              </a:ln>
              <a:effectLst/>
            </c:spPr>
            <c:extLst>
              <c:ext xmlns:c16="http://schemas.microsoft.com/office/drawing/2014/chart" uri="{C3380CC4-5D6E-409C-BE32-E72D297353CC}">
                <c16:uniqueId val="{0000000E-97A7-1B40-AD1C-7876BF707CC9}"/>
              </c:ext>
            </c:extLst>
          </c:dPt>
          <c:dPt>
            <c:idx val="8"/>
            <c:bubble3D val="0"/>
            <c:spPr>
              <a:solidFill>
                <a:srgbClr val="FFFFFF"/>
              </a:solidFill>
              <a:ln w="12700" cap="flat">
                <a:noFill/>
                <a:miter lim="400000"/>
              </a:ln>
              <a:effectLst/>
            </c:spPr>
            <c:extLst>
              <c:ext xmlns:c16="http://schemas.microsoft.com/office/drawing/2014/chart" uri="{C3380CC4-5D6E-409C-BE32-E72D297353CC}">
                <c16:uniqueId val="{00000010-97A7-1B40-AD1C-7876BF707CC9}"/>
              </c:ext>
            </c:extLst>
          </c:dPt>
          <c:dPt>
            <c:idx val="9"/>
            <c:bubble3D val="0"/>
            <c:spPr>
              <a:solidFill>
                <a:srgbClr val="FFFFFF"/>
              </a:solidFill>
              <a:ln w="12700" cap="flat">
                <a:noFill/>
                <a:miter lim="400000"/>
              </a:ln>
              <a:effectLst/>
            </c:spPr>
            <c:extLst>
              <c:ext xmlns:c16="http://schemas.microsoft.com/office/drawing/2014/chart" uri="{C3380CC4-5D6E-409C-BE32-E72D297353CC}">
                <c16:uniqueId val="{00000012-97A7-1B40-AD1C-7876BF707CC9}"/>
              </c:ext>
            </c:extLst>
          </c:dPt>
          <c:cat>
            <c:strRef>
              <c:f>Sheet1!$B$1:$K$1</c:f>
              <c:strCache>
                <c:ptCount val="10"/>
                <c:pt idx="0">
                  <c:v>April</c:v>
                </c:pt>
                <c:pt idx="1">
                  <c:v>May</c:v>
                </c:pt>
                <c:pt idx="2">
                  <c:v>June</c:v>
                </c:pt>
                <c:pt idx="3">
                  <c:v>July</c:v>
                </c:pt>
                <c:pt idx="4">
                  <c:v>August</c:v>
                </c:pt>
                <c:pt idx="5">
                  <c:v>September</c:v>
                </c:pt>
                <c:pt idx="6">
                  <c:v>Untitled 1</c:v>
                </c:pt>
                <c:pt idx="7">
                  <c:v>Untitled 2</c:v>
                </c:pt>
                <c:pt idx="8">
                  <c:v>Untitled 3</c:v>
                </c:pt>
                <c:pt idx="9">
                  <c:v>Untitled 4</c:v>
                </c:pt>
              </c:strCache>
            </c:strRef>
          </c:cat>
          <c:val>
            <c:numRef>
              <c:f>Sheet1!$B$2:$K$2</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6="http://schemas.microsoft.com/office/drawing/2014/chart" uri="{C3380CC4-5D6E-409C-BE32-E72D297353CC}">
              <c16:uniqueId val="{00000013-97A7-1B40-AD1C-7876BF707CC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15D2F"/>
            </a:solidFill>
            <a:ln w="12700" cap="flat">
              <a:noFill/>
              <a:miter lim="400000"/>
            </a:ln>
            <a:effectLst/>
          </c:spPr>
          <c:explosion val="8"/>
          <c:dPt>
            <c:idx val="0"/>
            <c:bubble3D val="0"/>
            <c:extLst>
              <c:ext xmlns:c16="http://schemas.microsoft.com/office/drawing/2014/chart" uri="{C3380CC4-5D6E-409C-BE32-E72D297353CC}">
                <c16:uniqueId val="{00000000-4C7D-FC44-BABA-168869D4789C}"/>
              </c:ext>
            </c:extLst>
          </c:dPt>
          <c:dPt>
            <c:idx val="1"/>
            <c:bubble3D val="0"/>
            <c:spPr>
              <a:solidFill>
                <a:srgbClr val="F15D2F">
                  <a:alpha val="75000"/>
                </a:srgbClr>
              </a:solidFill>
              <a:ln w="12700" cap="flat">
                <a:noFill/>
                <a:miter lim="400000"/>
              </a:ln>
              <a:effectLst/>
            </c:spPr>
            <c:extLst>
              <c:ext xmlns:c16="http://schemas.microsoft.com/office/drawing/2014/chart" uri="{C3380CC4-5D6E-409C-BE32-E72D297353CC}">
                <c16:uniqueId val="{00000002-4C7D-FC44-BABA-168869D4789C}"/>
              </c:ext>
            </c:extLst>
          </c:dPt>
          <c:dPt>
            <c:idx val="2"/>
            <c:bubble3D val="0"/>
            <c:spPr>
              <a:solidFill>
                <a:srgbClr val="FFB600"/>
              </a:solidFill>
              <a:ln w="12700" cap="flat">
                <a:noFill/>
                <a:miter lim="400000"/>
              </a:ln>
              <a:effectLst/>
            </c:spPr>
            <c:extLst>
              <c:ext xmlns:c16="http://schemas.microsoft.com/office/drawing/2014/chart" uri="{C3380CC4-5D6E-409C-BE32-E72D297353CC}">
                <c16:uniqueId val="{00000004-4C7D-FC44-BABA-168869D4789C}"/>
              </c:ext>
            </c:extLst>
          </c:dPt>
          <c:dPt>
            <c:idx val="3"/>
            <c:bubble3D val="0"/>
            <c:spPr>
              <a:solidFill>
                <a:srgbClr val="FFFFFF"/>
              </a:solidFill>
              <a:ln w="12700" cap="flat">
                <a:noFill/>
                <a:miter lim="400000"/>
              </a:ln>
              <a:effectLst/>
            </c:spPr>
            <c:extLst>
              <c:ext xmlns:c16="http://schemas.microsoft.com/office/drawing/2014/chart" uri="{C3380CC4-5D6E-409C-BE32-E72D297353CC}">
                <c16:uniqueId val="{00000006-4C7D-FC44-BABA-168869D4789C}"/>
              </c:ext>
            </c:extLst>
          </c:dPt>
          <c:dPt>
            <c:idx val="4"/>
            <c:bubble3D val="0"/>
            <c:spPr>
              <a:solidFill>
                <a:srgbClr val="FFFFFF"/>
              </a:solidFill>
              <a:ln w="12700" cap="flat">
                <a:noFill/>
                <a:miter lim="400000"/>
              </a:ln>
              <a:effectLst/>
            </c:spPr>
            <c:extLst>
              <c:ext xmlns:c16="http://schemas.microsoft.com/office/drawing/2014/chart" uri="{C3380CC4-5D6E-409C-BE32-E72D297353CC}">
                <c16:uniqueId val="{00000008-4C7D-FC44-BABA-168869D4789C}"/>
              </c:ext>
            </c:extLst>
          </c:dPt>
          <c:dPt>
            <c:idx val="5"/>
            <c:bubble3D val="0"/>
            <c:spPr>
              <a:solidFill>
                <a:srgbClr val="FFFFFF"/>
              </a:solidFill>
              <a:ln w="12700" cap="flat">
                <a:noFill/>
                <a:miter lim="400000"/>
              </a:ln>
              <a:effectLst/>
            </c:spPr>
            <c:extLst>
              <c:ext xmlns:c16="http://schemas.microsoft.com/office/drawing/2014/chart" uri="{C3380CC4-5D6E-409C-BE32-E72D297353CC}">
                <c16:uniqueId val="{0000000A-4C7D-FC44-BABA-168869D4789C}"/>
              </c:ext>
            </c:extLst>
          </c:dPt>
          <c:dPt>
            <c:idx val="6"/>
            <c:bubble3D val="0"/>
            <c:spPr>
              <a:solidFill>
                <a:srgbClr val="FFFFFF"/>
              </a:solidFill>
              <a:ln w="12700" cap="flat">
                <a:noFill/>
                <a:miter lim="400000"/>
              </a:ln>
              <a:effectLst/>
            </c:spPr>
            <c:extLst>
              <c:ext xmlns:c16="http://schemas.microsoft.com/office/drawing/2014/chart" uri="{C3380CC4-5D6E-409C-BE32-E72D297353CC}">
                <c16:uniqueId val="{0000000C-4C7D-FC44-BABA-168869D4789C}"/>
              </c:ext>
            </c:extLst>
          </c:dPt>
          <c:dPt>
            <c:idx val="7"/>
            <c:bubble3D val="0"/>
            <c:spPr>
              <a:solidFill>
                <a:srgbClr val="FFFFFF"/>
              </a:solidFill>
              <a:ln w="12700" cap="flat">
                <a:noFill/>
                <a:miter lim="400000"/>
              </a:ln>
              <a:effectLst/>
            </c:spPr>
            <c:extLst>
              <c:ext xmlns:c16="http://schemas.microsoft.com/office/drawing/2014/chart" uri="{C3380CC4-5D6E-409C-BE32-E72D297353CC}">
                <c16:uniqueId val="{0000000E-4C7D-FC44-BABA-168869D4789C}"/>
              </c:ext>
            </c:extLst>
          </c:dPt>
          <c:dPt>
            <c:idx val="8"/>
            <c:bubble3D val="0"/>
            <c:spPr>
              <a:solidFill>
                <a:srgbClr val="FFFFFF"/>
              </a:solidFill>
              <a:ln w="12700" cap="flat">
                <a:noFill/>
                <a:miter lim="400000"/>
              </a:ln>
              <a:effectLst/>
            </c:spPr>
            <c:extLst>
              <c:ext xmlns:c16="http://schemas.microsoft.com/office/drawing/2014/chart" uri="{C3380CC4-5D6E-409C-BE32-E72D297353CC}">
                <c16:uniqueId val="{00000010-4C7D-FC44-BABA-168869D4789C}"/>
              </c:ext>
            </c:extLst>
          </c:dPt>
          <c:dPt>
            <c:idx val="9"/>
            <c:bubble3D val="0"/>
            <c:spPr>
              <a:solidFill>
                <a:srgbClr val="FFFFFF"/>
              </a:solidFill>
              <a:ln w="12700" cap="flat">
                <a:noFill/>
                <a:miter lim="400000"/>
              </a:ln>
              <a:effectLst/>
            </c:spPr>
            <c:extLst>
              <c:ext xmlns:c16="http://schemas.microsoft.com/office/drawing/2014/chart" uri="{C3380CC4-5D6E-409C-BE32-E72D297353CC}">
                <c16:uniqueId val="{00000012-4C7D-FC44-BABA-168869D4789C}"/>
              </c:ext>
            </c:extLst>
          </c:dPt>
          <c:cat>
            <c:strRef>
              <c:f>Sheet1!$B$1:$K$1</c:f>
              <c:strCache>
                <c:ptCount val="10"/>
                <c:pt idx="0">
                  <c:v>April</c:v>
                </c:pt>
                <c:pt idx="1">
                  <c:v>May</c:v>
                </c:pt>
                <c:pt idx="2">
                  <c:v>June</c:v>
                </c:pt>
                <c:pt idx="3">
                  <c:v>July</c:v>
                </c:pt>
                <c:pt idx="4">
                  <c:v>August</c:v>
                </c:pt>
                <c:pt idx="5">
                  <c:v>September</c:v>
                </c:pt>
                <c:pt idx="6">
                  <c:v>Untitled 1</c:v>
                </c:pt>
                <c:pt idx="7">
                  <c:v>Untitled 2</c:v>
                </c:pt>
                <c:pt idx="8">
                  <c:v>Untitled 3</c:v>
                </c:pt>
                <c:pt idx="9">
                  <c:v>Untitled 4</c:v>
                </c:pt>
              </c:strCache>
            </c:strRef>
          </c:cat>
          <c:val>
            <c:numRef>
              <c:f>Sheet1!$B$2:$K$2</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6="http://schemas.microsoft.com/office/drawing/2014/chart" uri="{C3380CC4-5D6E-409C-BE32-E72D297353CC}">
              <c16:uniqueId val="{00000013-4C7D-FC44-BABA-168869D4789C}"/>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15D2F"/>
            </a:solidFill>
            <a:ln w="12700" cap="flat">
              <a:noFill/>
              <a:miter lim="400000"/>
            </a:ln>
            <a:effectLst/>
          </c:spPr>
          <c:explosion val="8"/>
          <c:dPt>
            <c:idx val="0"/>
            <c:bubble3D val="0"/>
            <c:extLst>
              <c:ext xmlns:c16="http://schemas.microsoft.com/office/drawing/2014/chart" uri="{C3380CC4-5D6E-409C-BE32-E72D297353CC}">
                <c16:uniqueId val="{00000000-9569-6147-ABF3-C95EB35F2E81}"/>
              </c:ext>
            </c:extLst>
          </c:dPt>
          <c:dPt>
            <c:idx val="1"/>
            <c:bubble3D val="0"/>
            <c:spPr>
              <a:solidFill>
                <a:srgbClr val="F15D2F">
                  <a:alpha val="75000"/>
                </a:srgbClr>
              </a:solidFill>
              <a:ln w="12700" cap="flat">
                <a:noFill/>
                <a:miter lim="400000"/>
              </a:ln>
              <a:effectLst/>
            </c:spPr>
            <c:extLst>
              <c:ext xmlns:c16="http://schemas.microsoft.com/office/drawing/2014/chart" uri="{C3380CC4-5D6E-409C-BE32-E72D297353CC}">
                <c16:uniqueId val="{00000002-9569-6147-ABF3-C95EB35F2E81}"/>
              </c:ext>
            </c:extLst>
          </c:dPt>
          <c:dPt>
            <c:idx val="2"/>
            <c:bubble3D val="0"/>
            <c:spPr>
              <a:solidFill>
                <a:srgbClr val="FFB600"/>
              </a:solidFill>
              <a:ln w="12700" cap="flat">
                <a:noFill/>
                <a:miter lim="400000"/>
              </a:ln>
              <a:effectLst/>
            </c:spPr>
            <c:extLst>
              <c:ext xmlns:c16="http://schemas.microsoft.com/office/drawing/2014/chart" uri="{C3380CC4-5D6E-409C-BE32-E72D297353CC}">
                <c16:uniqueId val="{00000004-9569-6147-ABF3-C95EB35F2E81}"/>
              </c:ext>
            </c:extLst>
          </c:dPt>
          <c:dPt>
            <c:idx val="3"/>
            <c:bubble3D val="0"/>
            <c:spPr>
              <a:solidFill>
                <a:srgbClr val="FFB600">
                  <a:alpha val="75000"/>
                </a:srgbClr>
              </a:solidFill>
              <a:ln w="12700" cap="flat">
                <a:noFill/>
                <a:miter lim="400000"/>
              </a:ln>
              <a:effectLst/>
            </c:spPr>
            <c:extLst>
              <c:ext xmlns:c16="http://schemas.microsoft.com/office/drawing/2014/chart" uri="{C3380CC4-5D6E-409C-BE32-E72D297353CC}">
                <c16:uniqueId val="{00000006-9569-6147-ABF3-C95EB35F2E81}"/>
              </c:ext>
            </c:extLst>
          </c:dPt>
          <c:dPt>
            <c:idx val="4"/>
            <c:bubble3D val="0"/>
            <c:spPr>
              <a:solidFill>
                <a:srgbClr val="FFFFFF">
                  <a:alpha val="0"/>
                </a:srgbClr>
              </a:solidFill>
              <a:ln w="12700" cap="flat">
                <a:noFill/>
                <a:miter lim="400000"/>
              </a:ln>
              <a:effectLst/>
            </c:spPr>
            <c:extLst>
              <c:ext xmlns:c16="http://schemas.microsoft.com/office/drawing/2014/chart" uri="{C3380CC4-5D6E-409C-BE32-E72D297353CC}">
                <c16:uniqueId val="{00000008-9569-6147-ABF3-C95EB35F2E81}"/>
              </c:ext>
            </c:extLst>
          </c:dPt>
          <c:dPt>
            <c:idx val="5"/>
            <c:bubble3D val="0"/>
            <c:spPr>
              <a:solidFill>
                <a:srgbClr val="FFFFFF">
                  <a:alpha val="0"/>
                </a:srgbClr>
              </a:solidFill>
              <a:ln w="12700" cap="flat">
                <a:noFill/>
                <a:miter lim="400000"/>
              </a:ln>
              <a:effectLst/>
            </c:spPr>
            <c:extLst>
              <c:ext xmlns:c16="http://schemas.microsoft.com/office/drawing/2014/chart" uri="{C3380CC4-5D6E-409C-BE32-E72D297353CC}">
                <c16:uniqueId val="{0000000A-9569-6147-ABF3-C95EB35F2E81}"/>
              </c:ext>
            </c:extLst>
          </c:dPt>
          <c:dPt>
            <c:idx val="6"/>
            <c:bubble3D val="0"/>
            <c:spPr>
              <a:solidFill>
                <a:srgbClr val="FFFFFF">
                  <a:alpha val="0"/>
                </a:srgbClr>
              </a:solidFill>
              <a:ln w="12700" cap="flat">
                <a:noFill/>
                <a:miter lim="400000"/>
              </a:ln>
              <a:effectLst/>
            </c:spPr>
            <c:extLst>
              <c:ext xmlns:c16="http://schemas.microsoft.com/office/drawing/2014/chart" uri="{C3380CC4-5D6E-409C-BE32-E72D297353CC}">
                <c16:uniqueId val="{0000000C-9569-6147-ABF3-C95EB35F2E81}"/>
              </c:ext>
            </c:extLst>
          </c:dPt>
          <c:dPt>
            <c:idx val="7"/>
            <c:bubble3D val="0"/>
            <c:spPr>
              <a:solidFill>
                <a:srgbClr val="FFFFFF">
                  <a:alpha val="0"/>
                </a:srgbClr>
              </a:solidFill>
              <a:ln w="12700" cap="flat">
                <a:noFill/>
                <a:miter lim="400000"/>
              </a:ln>
              <a:effectLst/>
            </c:spPr>
            <c:extLst>
              <c:ext xmlns:c16="http://schemas.microsoft.com/office/drawing/2014/chart" uri="{C3380CC4-5D6E-409C-BE32-E72D297353CC}">
                <c16:uniqueId val="{0000000E-9569-6147-ABF3-C95EB35F2E81}"/>
              </c:ext>
            </c:extLst>
          </c:dPt>
          <c:dPt>
            <c:idx val="8"/>
            <c:bubble3D val="0"/>
            <c:spPr>
              <a:solidFill>
                <a:srgbClr val="FFFFFF">
                  <a:alpha val="0"/>
                </a:srgbClr>
              </a:solidFill>
              <a:ln w="12700" cap="flat">
                <a:noFill/>
                <a:miter lim="400000"/>
              </a:ln>
              <a:effectLst/>
            </c:spPr>
            <c:extLst>
              <c:ext xmlns:c16="http://schemas.microsoft.com/office/drawing/2014/chart" uri="{C3380CC4-5D6E-409C-BE32-E72D297353CC}">
                <c16:uniqueId val="{00000010-9569-6147-ABF3-C95EB35F2E81}"/>
              </c:ext>
            </c:extLst>
          </c:dPt>
          <c:dPt>
            <c:idx val="9"/>
            <c:bubble3D val="0"/>
            <c:spPr>
              <a:solidFill>
                <a:srgbClr val="FFFFFF">
                  <a:alpha val="0"/>
                </a:srgbClr>
              </a:solidFill>
              <a:ln w="12700" cap="flat">
                <a:noFill/>
                <a:miter lim="400000"/>
              </a:ln>
              <a:effectLst/>
            </c:spPr>
            <c:extLst>
              <c:ext xmlns:c16="http://schemas.microsoft.com/office/drawing/2014/chart" uri="{C3380CC4-5D6E-409C-BE32-E72D297353CC}">
                <c16:uniqueId val="{00000012-9569-6147-ABF3-C95EB35F2E81}"/>
              </c:ext>
            </c:extLst>
          </c:dPt>
          <c:cat>
            <c:strRef>
              <c:f>Sheet1!$B$1:$K$1</c:f>
              <c:strCache>
                <c:ptCount val="10"/>
                <c:pt idx="0">
                  <c:v>April</c:v>
                </c:pt>
                <c:pt idx="1">
                  <c:v>May</c:v>
                </c:pt>
                <c:pt idx="2">
                  <c:v>June</c:v>
                </c:pt>
                <c:pt idx="3">
                  <c:v>July</c:v>
                </c:pt>
                <c:pt idx="4">
                  <c:v>August</c:v>
                </c:pt>
                <c:pt idx="5">
                  <c:v>September</c:v>
                </c:pt>
                <c:pt idx="6">
                  <c:v>Untitled 1</c:v>
                </c:pt>
                <c:pt idx="7">
                  <c:v>Untitled 2</c:v>
                </c:pt>
                <c:pt idx="8">
                  <c:v>Untitled 3</c:v>
                </c:pt>
                <c:pt idx="9">
                  <c:v>Untitled 4</c:v>
                </c:pt>
              </c:strCache>
            </c:strRef>
          </c:cat>
          <c:val>
            <c:numRef>
              <c:f>Sheet1!$B$2:$K$2</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6="http://schemas.microsoft.com/office/drawing/2014/chart" uri="{C3380CC4-5D6E-409C-BE32-E72D297353CC}">
              <c16:uniqueId val="{00000013-9569-6147-ABF3-C95EB35F2E81}"/>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15D2F"/>
            </a:solidFill>
            <a:ln w="12700" cap="flat">
              <a:noFill/>
              <a:miter lim="400000"/>
            </a:ln>
            <a:effectLst/>
          </c:spPr>
          <c:explosion val="8"/>
          <c:dPt>
            <c:idx val="0"/>
            <c:bubble3D val="0"/>
            <c:extLst>
              <c:ext xmlns:c16="http://schemas.microsoft.com/office/drawing/2014/chart" uri="{C3380CC4-5D6E-409C-BE32-E72D297353CC}">
                <c16:uniqueId val="{00000000-7EB2-6D41-8101-5D8E54E3A46F}"/>
              </c:ext>
            </c:extLst>
          </c:dPt>
          <c:dPt>
            <c:idx val="1"/>
            <c:bubble3D val="0"/>
            <c:spPr>
              <a:solidFill>
                <a:srgbClr val="F15D2F">
                  <a:alpha val="75000"/>
                </a:srgbClr>
              </a:solidFill>
              <a:ln w="12700" cap="flat">
                <a:noFill/>
                <a:miter lim="400000"/>
              </a:ln>
              <a:effectLst/>
            </c:spPr>
            <c:extLst>
              <c:ext xmlns:c16="http://schemas.microsoft.com/office/drawing/2014/chart" uri="{C3380CC4-5D6E-409C-BE32-E72D297353CC}">
                <c16:uniqueId val="{00000002-7EB2-6D41-8101-5D8E54E3A46F}"/>
              </c:ext>
            </c:extLst>
          </c:dPt>
          <c:dPt>
            <c:idx val="2"/>
            <c:bubble3D val="0"/>
            <c:spPr>
              <a:solidFill>
                <a:srgbClr val="FFB600"/>
              </a:solidFill>
              <a:ln w="12700" cap="flat">
                <a:noFill/>
                <a:miter lim="400000"/>
              </a:ln>
              <a:effectLst/>
            </c:spPr>
            <c:extLst>
              <c:ext xmlns:c16="http://schemas.microsoft.com/office/drawing/2014/chart" uri="{C3380CC4-5D6E-409C-BE32-E72D297353CC}">
                <c16:uniqueId val="{00000004-7EB2-6D41-8101-5D8E54E3A46F}"/>
              </c:ext>
            </c:extLst>
          </c:dPt>
          <c:dPt>
            <c:idx val="3"/>
            <c:bubble3D val="0"/>
            <c:spPr>
              <a:solidFill>
                <a:srgbClr val="FFB600">
                  <a:alpha val="75000"/>
                </a:srgbClr>
              </a:solidFill>
              <a:ln w="12700" cap="flat">
                <a:noFill/>
                <a:miter lim="400000"/>
              </a:ln>
              <a:effectLst/>
            </c:spPr>
            <c:extLst>
              <c:ext xmlns:c16="http://schemas.microsoft.com/office/drawing/2014/chart" uri="{C3380CC4-5D6E-409C-BE32-E72D297353CC}">
                <c16:uniqueId val="{00000006-7EB2-6D41-8101-5D8E54E3A46F}"/>
              </c:ext>
            </c:extLst>
          </c:dPt>
          <c:dPt>
            <c:idx val="4"/>
            <c:bubble3D val="0"/>
            <c:spPr>
              <a:solidFill>
                <a:srgbClr val="007CC2"/>
              </a:solidFill>
              <a:ln w="12700" cap="flat">
                <a:noFill/>
                <a:miter lim="400000"/>
              </a:ln>
              <a:effectLst/>
            </c:spPr>
            <c:extLst>
              <c:ext xmlns:c16="http://schemas.microsoft.com/office/drawing/2014/chart" uri="{C3380CC4-5D6E-409C-BE32-E72D297353CC}">
                <c16:uniqueId val="{00000008-7EB2-6D41-8101-5D8E54E3A46F}"/>
              </c:ext>
            </c:extLst>
          </c:dPt>
          <c:dPt>
            <c:idx val="5"/>
            <c:bubble3D val="0"/>
            <c:spPr>
              <a:solidFill>
                <a:srgbClr val="FFFFFF"/>
              </a:solidFill>
              <a:ln w="12700" cap="flat">
                <a:noFill/>
                <a:miter lim="400000"/>
              </a:ln>
              <a:effectLst/>
            </c:spPr>
            <c:extLst>
              <c:ext xmlns:c16="http://schemas.microsoft.com/office/drawing/2014/chart" uri="{C3380CC4-5D6E-409C-BE32-E72D297353CC}">
                <c16:uniqueId val="{0000000A-7EB2-6D41-8101-5D8E54E3A46F}"/>
              </c:ext>
            </c:extLst>
          </c:dPt>
          <c:dPt>
            <c:idx val="6"/>
            <c:bubble3D val="0"/>
            <c:spPr>
              <a:solidFill>
                <a:srgbClr val="FFFFFF"/>
              </a:solidFill>
              <a:ln w="12700" cap="flat">
                <a:noFill/>
                <a:miter lim="400000"/>
              </a:ln>
              <a:effectLst/>
            </c:spPr>
            <c:extLst>
              <c:ext xmlns:c16="http://schemas.microsoft.com/office/drawing/2014/chart" uri="{C3380CC4-5D6E-409C-BE32-E72D297353CC}">
                <c16:uniqueId val="{0000000C-7EB2-6D41-8101-5D8E54E3A46F}"/>
              </c:ext>
            </c:extLst>
          </c:dPt>
          <c:dPt>
            <c:idx val="7"/>
            <c:bubble3D val="0"/>
            <c:spPr>
              <a:solidFill>
                <a:srgbClr val="FFFFFF"/>
              </a:solidFill>
              <a:ln w="12700" cap="flat">
                <a:noFill/>
                <a:miter lim="400000"/>
              </a:ln>
              <a:effectLst/>
            </c:spPr>
            <c:extLst>
              <c:ext xmlns:c16="http://schemas.microsoft.com/office/drawing/2014/chart" uri="{C3380CC4-5D6E-409C-BE32-E72D297353CC}">
                <c16:uniqueId val="{0000000E-7EB2-6D41-8101-5D8E54E3A46F}"/>
              </c:ext>
            </c:extLst>
          </c:dPt>
          <c:dPt>
            <c:idx val="8"/>
            <c:bubble3D val="0"/>
            <c:spPr>
              <a:solidFill>
                <a:srgbClr val="FFFFFF"/>
              </a:solidFill>
              <a:ln w="12700" cap="flat">
                <a:noFill/>
                <a:miter lim="400000"/>
              </a:ln>
              <a:effectLst/>
            </c:spPr>
            <c:extLst>
              <c:ext xmlns:c16="http://schemas.microsoft.com/office/drawing/2014/chart" uri="{C3380CC4-5D6E-409C-BE32-E72D297353CC}">
                <c16:uniqueId val="{00000010-7EB2-6D41-8101-5D8E54E3A46F}"/>
              </c:ext>
            </c:extLst>
          </c:dPt>
          <c:dPt>
            <c:idx val="9"/>
            <c:bubble3D val="0"/>
            <c:spPr>
              <a:solidFill>
                <a:srgbClr val="FFFFFF"/>
              </a:solidFill>
              <a:ln w="12700" cap="flat">
                <a:noFill/>
                <a:miter lim="400000"/>
              </a:ln>
              <a:effectLst/>
            </c:spPr>
            <c:extLst>
              <c:ext xmlns:c16="http://schemas.microsoft.com/office/drawing/2014/chart" uri="{C3380CC4-5D6E-409C-BE32-E72D297353CC}">
                <c16:uniqueId val="{00000012-7EB2-6D41-8101-5D8E54E3A46F}"/>
              </c:ext>
            </c:extLst>
          </c:dPt>
          <c:cat>
            <c:strRef>
              <c:f>Sheet1!$B$1:$K$1</c:f>
              <c:strCache>
                <c:ptCount val="10"/>
                <c:pt idx="0">
                  <c:v>April</c:v>
                </c:pt>
                <c:pt idx="1">
                  <c:v>May</c:v>
                </c:pt>
                <c:pt idx="2">
                  <c:v>June</c:v>
                </c:pt>
                <c:pt idx="3">
                  <c:v>July</c:v>
                </c:pt>
                <c:pt idx="4">
                  <c:v>August</c:v>
                </c:pt>
                <c:pt idx="5">
                  <c:v>September</c:v>
                </c:pt>
                <c:pt idx="6">
                  <c:v>Untitled 1</c:v>
                </c:pt>
                <c:pt idx="7">
                  <c:v>Untitled 2</c:v>
                </c:pt>
                <c:pt idx="8">
                  <c:v>Untitled 3</c:v>
                </c:pt>
                <c:pt idx="9">
                  <c:v>Untitled 4</c:v>
                </c:pt>
              </c:strCache>
            </c:strRef>
          </c:cat>
          <c:val>
            <c:numRef>
              <c:f>Sheet1!$B$2:$K$2</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6="http://schemas.microsoft.com/office/drawing/2014/chart" uri="{C3380CC4-5D6E-409C-BE32-E72D297353CC}">
              <c16:uniqueId val="{00000013-7EB2-6D41-8101-5D8E54E3A46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15D2F"/>
            </a:solidFill>
            <a:ln w="12700" cap="flat">
              <a:noFill/>
              <a:miter lim="400000"/>
            </a:ln>
            <a:effectLst/>
          </c:spPr>
          <c:explosion val="8"/>
          <c:dPt>
            <c:idx val="0"/>
            <c:bubble3D val="0"/>
            <c:extLst>
              <c:ext xmlns:c16="http://schemas.microsoft.com/office/drawing/2014/chart" uri="{C3380CC4-5D6E-409C-BE32-E72D297353CC}">
                <c16:uniqueId val="{00000000-E26B-174D-A743-EFC89C90CC30}"/>
              </c:ext>
            </c:extLst>
          </c:dPt>
          <c:dPt>
            <c:idx val="1"/>
            <c:bubble3D val="0"/>
            <c:spPr>
              <a:solidFill>
                <a:srgbClr val="F15D2F">
                  <a:alpha val="75000"/>
                </a:srgbClr>
              </a:solidFill>
              <a:ln w="12700" cap="flat">
                <a:noFill/>
                <a:miter lim="400000"/>
              </a:ln>
              <a:effectLst/>
            </c:spPr>
            <c:extLst>
              <c:ext xmlns:c16="http://schemas.microsoft.com/office/drawing/2014/chart" uri="{C3380CC4-5D6E-409C-BE32-E72D297353CC}">
                <c16:uniqueId val="{00000002-E26B-174D-A743-EFC89C90CC30}"/>
              </c:ext>
            </c:extLst>
          </c:dPt>
          <c:dPt>
            <c:idx val="2"/>
            <c:bubble3D val="0"/>
            <c:spPr>
              <a:solidFill>
                <a:srgbClr val="FFB600"/>
              </a:solidFill>
              <a:ln w="12700" cap="flat">
                <a:noFill/>
                <a:miter lim="400000"/>
              </a:ln>
              <a:effectLst/>
            </c:spPr>
            <c:extLst>
              <c:ext xmlns:c16="http://schemas.microsoft.com/office/drawing/2014/chart" uri="{C3380CC4-5D6E-409C-BE32-E72D297353CC}">
                <c16:uniqueId val="{00000004-E26B-174D-A743-EFC89C90CC30}"/>
              </c:ext>
            </c:extLst>
          </c:dPt>
          <c:dPt>
            <c:idx val="3"/>
            <c:bubble3D val="0"/>
            <c:spPr>
              <a:solidFill>
                <a:srgbClr val="FFB600">
                  <a:alpha val="75000"/>
                </a:srgbClr>
              </a:solidFill>
              <a:ln w="12700" cap="flat">
                <a:noFill/>
                <a:miter lim="400000"/>
              </a:ln>
              <a:effectLst/>
            </c:spPr>
            <c:extLst>
              <c:ext xmlns:c16="http://schemas.microsoft.com/office/drawing/2014/chart" uri="{C3380CC4-5D6E-409C-BE32-E72D297353CC}">
                <c16:uniqueId val="{00000006-E26B-174D-A743-EFC89C90CC30}"/>
              </c:ext>
            </c:extLst>
          </c:dPt>
          <c:dPt>
            <c:idx val="4"/>
            <c:bubble3D val="0"/>
            <c:spPr>
              <a:solidFill>
                <a:srgbClr val="007CC2"/>
              </a:solidFill>
              <a:ln w="12700" cap="flat">
                <a:noFill/>
                <a:miter lim="400000"/>
              </a:ln>
              <a:effectLst/>
            </c:spPr>
            <c:extLst>
              <c:ext xmlns:c16="http://schemas.microsoft.com/office/drawing/2014/chart" uri="{C3380CC4-5D6E-409C-BE32-E72D297353CC}">
                <c16:uniqueId val="{00000008-E26B-174D-A743-EFC89C90CC30}"/>
              </c:ext>
            </c:extLst>
          </c:dPt>
          <c:dPt>
            <c:idx val="5"/>
            <c:bubble3D val="0"/>
            <c:spPr>
              <a:solidFill>
                <a:srgbClr val="007CC2">
                  <a:alpha val="75000"/>
                </a:srgbClr>
              </a:solidFill>
              <a:ln w="12700" cap="flat">
                <a:noFill/>
                <a:miter lim="400000"/>
              </a:ln>
              <a:effectLst/>
            </c:spPr>
            <c:extLst>
              <c:ext xmlns:c16="http://schemas.microsoft.com/office/drawing/2014/chart" uri="{C3380CC4-5D6E-409C-BE32-E72D297353CC}">
                <c16:uniqueId val="{0000000A-E26B-174D-A743-EFC89C90CC30}"/>
              </c:ext>
            </c:extLst>
          </c:dPt>
          <c:dPt>
            <c:idx val="6"/>
            <c:bubble3D val="0"/>
            <c:spPr>
              <a:solidFill>
                <a:srgbClr val="FFFFFF">
                  <a:alpha val="0"/>
                </a:srgbClr>
              </a:solidFill>
              <a:ln w="12700" cap="flat">
                <a:noFill/>
                <a:miter lim="400000"/>
              </a:ln>
              <a:effectLst/>
            </c:spPr>
            <c:extLst>
              <c:ext xmlns:c16="http://schemas.microsoft.com/office/drawing/2014/chart" uri="{C3380CC4-5D6E-409C-BE32-E72D297353CC}">
                <c16:uniqueId val="{0000000C-E26B-174D-A743-EFC89C90CC30}"/>
              </c:ext>
            </c:extLst>
          </c:dPt>
          <c:dPt>
            <c:idx val="7"/>
            <c:bubble3D val="0"/>
            <c:spPr>
              <a:solidFill>
                <a:srgbClr val="FFFFFF">
                  <a:alpha val="0"/>
                </a:srgbClr>
              </a:solidFill>
              <a:ln w="12700" cap="flat">
                <a:noFill/>
                <a:miter lim="400000"/>
              </a:ln>
              <a:effectLst/>
            </c:spPr>
            <c:extLst>
              <c:ext xmlns:c16="http://schemas.microsoft.com/office/drawing/2014/chart" uri="{C3380CC4-5D6E-409C-BE32-E72D297353CC}">
                <c16:uniqueId val="{0000000E-E26B-174D-A743-EFC89C90CC30}"/>
              </c:ext>
            </c:extLst>
          </c:dPt>
          <c:dPt>
            <c:idx val="8"/>
            <c:bubble3D val="0"/>
            <c:spPr>
              <a:solidFill>
                <a:srgbClr val="FFFFFF">
                  <a:alpha val="0"/>
                </a:srgbClr>
              </a:solidFill>
              <a:ln w="12700" cap="flat">
                <a:noFill/>
                <a:miter lim="400000"/>
              </a:ln>
              <a:effectLst/>
            </c:spPr>
            <c:extLst>
              <c:ext xmlns:c16="http://schemas.microsoft.com/office/drawing/2014/chart" uri="{C3380CC4-5D6E-409C-BE32-E72D297353CC}">
                <c16:uniqueId val="{00000010-E26B-174D-A743-EFC89C90CC30}"/>
              </c:ext>
            </c:extLst>
          </c:dPt>
          <c:dPt>
            <c:idx val="9"/>
            <c:bubble3D val="0"/>
            <c:spPr>
              <a:solidFill>
                <a:srgbClr val="FFFFFF">
                  <a:alpha val="0"/>
                </a:srgbClr>
              </a:solidFill>
              <a:ln w="12700" cap="flat">
                <a:noFill/>
                <a:miter lim="400000"/>
              </a:ln>
              <a:effectLst/>
            </c:spPr>
            <c:extLst>
              <c:ext xmlns:c16="http://schemas.microsoft.com/office/drawing/2014/chart" uri="{C3380CC4-5D6E-409C-BE32-E72D297353CC}">
                <c16:uniqueId val="{00000012-E26B-174D-A743-EFC89C90CC30}"/>
              </c:ext>
            </c:extLst>
          </c:dPt>
          <c:cat>
            <c:strRef>
              <c:f>Sheet1!$B$1:$K$1</c:f>
              <c:strCache>
                <c:ptCount val="10"/>
                <c:pt idx="0">
                  <c:v>April</c:v>
                </c:pt>
                <c:pt idx="1">
                  <c:v>May</c:v>
                </c:pt>
                <c:pt idx="2">
                  <c:v>June</c:v>
                </c:pt>
                <c:pt idx="3">
                  <c:v>July</c:v>
                </c:pt>
                <c:pt idx="4">
                  <c:v>August</c:v>
                </c:pt>
                <c:pt idx="5">
                  <c:v>September</c:v>
                </c:pt>
                <c:pt idx="6">
                  <c:v>Untitled 1</c:v>
                </c:pt>
                <c:pt idx="7">
                  <c:v>Untitled 2</c:v>
                </c:pt>
                <c:pt idx="8">
                  <c:v>Untitled 3</c:v>
                </c:pt>
                <c:pt idx="9">
                  <c:v>Untitled 4</c:v>
                </c:pt>
              </c:strCache>
            </c:strRef>
          </c:cat>
          <c:val>
            <c:numRef>
              <c:f>Sheet1!$B$2:$K$2</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6="http://schemas.microsoft.com/office/drawing/2014/chart" uri="{C3380CC4-5D6E-409C-BE32-E72D297353CC}">
              <c16:uniqueId val="{00000013-E26B-174D-A743-EFC89C90CC30}"/>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15D2F"/>
            </a:solidFill>
            <a:ln w="12700" cap="flat">
              <a:noFill/>
              <a:miter lim="400000"/>
            </a:ln>
            <a:effectLst/>
          </c:spPr>
          <c:explosion val="8"/>
          <c:dPt>
            <c:idx val="0"/>
            <c:bubble3D val="0"/>
            <c:extLst>
              <c:ext xmlns:c16="http://schemas.microsoft.com/office/drawing/2014/chart" uri="{C3380CC4-5D6E-409C-BE32-E72D297353CC}">
                <c16:uniqueId val="{00000000-D8C1-CC40-BAA3-D67D728A53AF}"/>
              </c:ext>
            </c:extLst>
          </c:dPt>
          <c:dPt>
            <c:idx val="1"/>
            <c:bubble3D val="0"/>
            <c:spPr>
              <a:solidFill>
                <a:srgbClr val="F15D2F">
                  <a:alpha val="75000"/>
                </a:srgbClr>
              </a:solidFill>
              <a:ln w="12700" cap="flat">
                <a:noFill/>
                <a:miter lim="400000"/>
              </a:ln>
              <a:effectLst/>
            </c:spPr>
            <c:extLst>
              <c:ext xmlns:c16="http://schemas.microsoft.com/office/drawing/2014/chart" uri="{C3380CC4-5D6E-409C-BE32-E72D297353CC}">
                <c16:uniqueId val="{00000002-D8C1-CC40-BAA3-D67D728A53AF}"/>
              </c:ext>
            </c:extLst>
          </c:dPt>
          <c:dPt>
            <c:idx val="2"/>
            <c:bubble3D val="0"/>
            <c:spPr>
              <a:solidFill>
                <a:srgbClr val="FFB600"/>
              </a:solidFill>
              <a:ln w="12700" cap="flat">
                <a:noFill/>
                <a:miter lim="400000"/>
              </a:ln>
              <a:effectLst/>
            </c:spPr>
            <c:extLst>
              <c:ext xmlns:c16="http://schemas.microsoft.com/office/drawing/2014/chart" uri="{C3380CC4-5D6E-409C-BE32-E72D297353CC}">
                <c16:uniqueId val="{00000004-D8C1-CC40-BAA3-D67D728A53AF}"/>
              </c:ext>
            </c:extLst>
          </c:dPt>
          <c:dPt>
            <c:idx val="3"/>
            <c:bubble3D val="0"/>
            <c:spPr>
              <a:solidFill>
                <a:srgbClr val="FFB600">
                  <a:alpha val="75000"/>
                </a:srgbClr>
              </a:solidFill>
              <a:ln w="12700" cap="flat">
                <a:noFill/>
                <a:miter lim="400000"/>
              </a:ln>
              <a:effectLst/>
            </c:spPr>
            <c:extLst>
              <c:ext xmlns:c16="http://schemas.microsoft.com/office/drawing/2014/chart" uri="{C3380CC4-5D6E-409C-BE32-E72D297353CC}">
                <c16:uniqueId val="{00000006-D8C1-CC40-BAA3-D67D728A53AF}"/>
              </c:ext>
            </c:extLst>
          </c:dPt>
          <c:dPt>
            <c:idx val="4"/>
            <c:bubble3D val="0"/>
            <c:spPr>
              <a:solidFill>
                <a:srgbClr val="007CC2"/>
              </a:solidFill>
              <a:ln w="12700" cap="flat">
                <a:noFill/>
                <a:miter lim="400000"/>
              </a:ln>
              <a:effectLst/>
            </c:spPr>
            <c:extLst>
              <c:ext xmlns:c16="http://schemas.microsoft.com/office/drawing/2014/chart" uri="{C3380CC4-5D6E-409C-BE32-E72D297353CC}">
                <c16:uniqueId val="{00000008-D8C1-CC40-BAA3-D67D728A53AF}"/>
              </c:ext>
            </c:extLst>
          </c:dPt>
          <c:dPt>
            <c:idx val="5"/>
            <c:bubble3D val="0"/>
            <c:spPr>
              <a:solidFill>
                <a:srgbClr val="007CC2">
                  <a:alpha val="75000"/>
                </a:srgbClr>
              </a:solidFill>
              <a:ln w="12700" cap="flat">
                <a:noFill/>
                <a:miter lim="400000"/>
              </a:ln>
              <a:effectLst/>
            </c:spPr>
            <c:extLst>
              <c:ext xmlns:c16="http://schemas.microsoft.com/office/drawing/2014/chart" uri="{C3380CC4-5D6E-409C-BE32-E72D297353CC}">
                <c16:uniqueId val="{0000000A-D8C1-CC40-BAA3-D67D728A53AF}"/>
              </c:ext>
            </c:extLst>
          </c:dPt>
          <c:dPt>
            <c:idx val="6"/>
            <c:bubble3D val="0"/>
            <c:spPr>
              <a:solidFill>
                <a:srgbClr val="57C8E7"/>
              </a:solidFill>
              <a:ln w="12700" cap="flat">
                <a:noFill/>
                <a:miter lim="400000"/>
              </a:ln>
              <a:effectLst/>
            </c:spPr>
            <c:extLst>
              <c:ext xmlns:c16="http://schemas.microsoft.com/office/drawing/2014/chart" uri="{C3380CC4-5D6E-409C-BE32-E72D297353CC}">
                <c16:uniqueId val="{0000000C-D8C1-CC40-BAA3-D67D728A53AF}"/>
              </c:ext>
            </c:extLst>
          </c:dPt>
          <c:dPt>
            <c:idx val="7"/>
            <c:bubble3D val="0"/>
            <c:spPr>
              <a:solidFill>
                <a:srgbClr val="FFFFFF"/>
              </a:solidFill>
              <a:ln w="12700" cap="flat">
                <a:noFill/>
                <a:miter lim="400000"/>
              </a:ln>
              <a:effectLst/>
            </c:spPr>
            <c:extLst>
              <c:ext xmlns:c16="http://schemas.microsoft.com/office/drawing/2014/chart" uri="{C3380CC4-5D6E-409C-BE32-E72D297353CC}">
                <c16:uniqueId val="{0000000E-D8C1-CC40-BAA3-D67D728A53AF}"/>
              </c:ext>
            </c:extLst>
          </c:dPt>
          <c:dPt>
            <c:idx val="8"/>
            <c:bubble3D val="0"/>
            <c:spPr>
              <a:solidFill>
                <a:srgbClr val="FFFFFF"/>
              </a:solidFill>
              <a:ln w="12700" cap="flat">
                <a:noFill/>
                <a:miter lim="400000"/>
              </a:ln>
              <a:effectLst/>
            </c:spPr>
            <c:extLst>
              <c:ext xmlns:c16="http://schemas.microsoft.com/office/drawing/2014/chart" uri="{C3380CC4-5D6E-409C-BE32-E72D297353CC}">
                <c16:uniqueId val="{00000010-D8C1-CC40-BAA3-D67D728A53AF}"/>
              </c:ext>
            </c:extLst>
          </c:dPt>
          <c:dPt>
            <c:idx val="9"/>
            <c:bubble3D val="0"/>
            <c:spPr>
              <a:solidFill>
                <a:srgbClr val="FFFFFF"/>
              </a:solidFill>
              <a:ln w="12700" cap="flat">
                <a:noFill/>
                <a:miter lim="400000"/>
              </a:ln>
              <a:effectLst/>
            </c:spPr>
            <c:extLst>
              <c:ext xmlns:c16="http://schemas.microsoft.com/office/drawing/2014/chart" uri="{C3380CC4-5D6E-409C-BE32-E72D297353CC}">
                <c16:uniqueId val="{00000012-D8C1-CC40-BAA3-D67D728A53AF}"/>
              </c:ext>
            </c:extLst>
          </c:dPt>
          <c:cat>
            <c:strRef>
              <c:f>Sheet1!$B$1:$K$1</c:f>
              <c:strCache>
                <c:ptCount val="10"/>
                <c:pt idx="0">
                  <c:v>April</c:v>
                </c:pt>
                <c:pt idx="1">
                  <c:v>May</c:v>
                </c:pt>
                <c:pt idx="2">
                  <c:v>June</c:v>
                </c:pt>
                <c:pt idx="3">
                  <c:v>July</c:v>
                </c:pt>
                <c:pt idx="4">
                  <c:v>August</c:v>
                </c:pt>
                <c:pt idx="5">
                  <c:v>September</c:v>
                </c:pt>
                <c:pt idx="6">
                  <c:v>Untitled 1</c:v>
                </c:pt>
                <c:pt idx="7">
                  <c:v>Untitled 2</c:v>
                </c:pt>
                <c:pt idx="8">
                  <c:v>Untitled 3</c:v>
                </c:pt>
                <c:pt idx="9">
                  <c:v>Untitled 4</c:v>
                </c:pt>
              </c:strCache>
            </c:strRef>
          </c:cat>
          <c:val>
            <c:numRef>
              <c:f>Sheet1!$B$2:$K$2</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6="http://schemas.microsoft.com/office/drawing/2014/chart" uri="{C3380CC4-5D6E-409C-BE32-E72D297353CC}">
              <c16:uniqueId val="{00000013-D8C1-CC40-BAA3-D67D728A53A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15D2F"/>
            </a:solidFill>
            <a:ln w="12700" cap="flat">
              <a:noFill/>
              <a:miter lim="400000"/>
            </a:ln>
            <a:effectLst/>
          </c:spPr>
          <c:explosion val="8"/>
          <c:dPt>
            <c:idx val="0"/>
            <c:bubble3D val="0"/>
            <c:extLst>
              <c:ext xmlns:c16="http://schemas.microsoft.com/office/drawing/2014/chart" uri="{C3380CC4-5D6E-409C-BE32-E72D297353CC}">
                <c16:uniqueId val="{00000000-2D8E-9F4C-9AB0-E4904A72F748}"/>
              </c:ext>
            </c:extLst>
          </c:dPt>
          <c:dPt>
            <c:idx val="1"/>
            <c:bubble3D val="0"/>
            <c:spPr>
              <a:solidFill>
                <a:srgbClr val="F15D2F">
                  <a:alpha val="75000"/>
                </a:srgbClr>
              </a:solidFill>
              <a:ln w="12700" cap="flat">
                <a:noFill/>
                <a:miter lim="400000"/>
              </a:ln>
              <a:effectLst/>
            </c:spPr>
            <c:extLst>
              <c:ext xmlns:c16="http://schemas.microsoft.com/office/drawing/2014/chart" uri="{C3380CC4-5D6E-409C-BE32-E72D297353CC}">
                <c16:uniqueId val="{00000002-2D8E-9F4C-9AB0-E4904A72F748}"/>
              </c:ext>
            </c:extLst>
          </c:dPt>
          <c:dPt>
            <c:idx val="2"/>
            <c:bubble3D val="0"/>
            <c:spPr>
              <a:solidFill>
                <a:srgbClr val="FFB600"/>
              </a:solidFill>
              <a:ln w="12700" cap="flat">
                <a:noFill/>
                <a:miter lim="400000"/>
              </a:ln>
              <a:effectLst/>
            </c:spPr>
            <c:extLst>
              <c:ext xmlns:c16="http://schemas.microsoft.com/office/drawing/2014/chart" uri="{C3380CC4-5D6E-409C-BE32-E72D297353CC}">
                <c16:uniqueId val="{00000004-2D8E-9F4C-9AB0-E4904A72F748}"/>
              </c:ext>
            </c:extLst>
          </c:dPt>
          <c:dPt>
            <c:idx val="3"/>
            <c:bubble3D val="0"/>
            <c:spPr>
              <a:solidFill>
                <a:srgbClr val="FFB600">
                  <a:alpha val="75000"/>
                </a:srgbClr>
              </a:solidFill>
              <a:ln w="12700" cap="flat">
                <a:noFill/>
                <a:miter lim="400000"/>
              </a:ln>
              <a:effectLst/>
            </c:spPr>
            <c:extLst>
              <c:ext xmlns:c16="http://schemas.microsoft.com/office/drawing/2014/chart" uri="{C3380CC4-5D6E-409C-BE32-E72D297353CC}">
                <c16:uniqueId val="{00000006-2D8E-9F4C-9AB0-E4904A72F748}"/>
              </c:ext>
            </c:extLst>
          </c:dPt>
          <c:dPt>
            <c:idx val="4"/>
            <c:bubble3D val="0"/>
            <c:spPr>
              <a:solidFill>
                <a:srgbClr val="007CC2"/>
              </a:solidFill>
              <a:ln w="12700" cap="flat">
                <a:noFill/>
                <a:miter lim="400000"/>
              </a:ln>
              <a:effectLst/>
            </c:spPr>
            <c:extLst>
              <c:ext xmlns:c16="http://schemas.microsoft.com/office/drawing/2014/chart" uri="{C3380CC4-5D6E-409C-BE32-E72D297353CC}">
                <c16:uniqueId val="{00000008-2D8E-9F4C-9AB0-E4904A72F748}"/>
              </c:ext>
            </c:extLst>
          </c:dPt>
          <c:dPt>
            <c:idx val="5"/>
            <c:bubble3D val="0"/>
            <c:spPr>
              <a:solidFill>
                <a:srgbClr val="007CC2">
                  <a:alpha val="75000"/>
                </a:srgbClr>
              </a:solidFill>
              <a:ln w="12700" cap="flat">
                <a:noFill/>
                <a:miter lim="400000"/>
              </a:ln>
              <a:effectLst/>
            </c:spPr>
            <c:extLst>
              <c:ext xmlns:c16="http://schemas.microsoft.com/office/drawing/2014/chart" uri="{C3380CC4-5D6E-409C-BE32-E72D297353CC}">
                <c16:uniqueId val="{0000000A-2D8E-9F4C-9AB0-E4904A72F748}"/>
              </c:ext>
            </c:extLst>
          </c:dPt>
          <c:dPt>
            <c:idx val="6"/>
            <c:bubble3D val="0"/>
            <c:spPr>
              <a:solidFill>
                <a:srgbClr val="57C8E7"/>
              </a:solidFill>
              <a:ln w="12700" cap="flat">
                <a:noFill/>
                <a:miter lim="400000"/>
              </a:ln>
              <a:effectLst/>
            </c:spPr>
            <c:extLst>
              <c:ext xmlns:c16="http://schemas.microsoft.com/office/drawing/2014/chart" uri="{C3380CC4-5D6E-409C-BE32-E72D297353CC}">
                <c16:uniqueId val="{0000000C-2D8E-9F4C-9AB0-E4904A72F748}"/>
              </c:ext>
            </c:extLst>
          </c:dPt>
          <c:dPt>
            <c:idx val="7"/>
            <c:bubble3D val="0"/>
            <c:spPr>
              <a:solidFill>
                <a:srgbClr val="57C8E7">
                  <a:alpha val="75000"/>
                </a:srgbClr>
              </a:solidFill>
              <a:ln w="12700" cap="flat">
                <a:noFill/>
                <a:miter lim="400000"/>
              </a:ln>
              <a:effectLst/>
            </c:spPr>
            <c:extLst>
              <c:ext xmlns:c16="http://schemas.microsoft.com/office/drawing/2014/chart" uri="{C3380CC4-5D6E-409C-BE32-E72D297353CC}">
                <c16:uniqueId val="{0000000E-2D8E-9F4C-9AB0-E4904A72F748}"/>
              </c:ext>
            </c:extLst>
          </c:dPt>
          <c:dPt>
            <c:idx val="8"/>
            <c:bubble3D val="0"/>
            <c:spPr>
              <a:solidFill>
                <a:srgbClr val="FFFFFF">
                  <a:alpha val="0"/>
                </a:srgbClr>
              </a:solidFill>
              <a:ln w="12700" cap="flat">
                <a:noFill/>
                <a:miter lim="400000"/>
              </a:ln>
              <a:effectLst/>
            </c:spPr>
            <c:extLst>
              <c:ext xmlns:c16="http://schemas.microsoft.com/office/drawing/2014/chart" uri="{C3380CC4-5D6E-409C-BE32-E72D297353CC}">
                <c16:uniqueId val="{00000010-2D8E-9F4C-9AB0-E4904A72F748}"/>
              </c:ext>
            </c:extLst>
          </c:dPt>
          <c:dPt>
            <c:idx val="9"/>
            <c:bubble3D val="0"/>
            <c:spPr>
              <a:solidFill>
                <a:srgbClr val="FFFFFF">
                  <a:alpha val="0"/>
                </a:srgbClr>
              </a:solidFill>
              <a:ln w="12700" cap="flat">
                <a:noFill/>
                <a:miter lim="400000"/>
              </a:ln>
              <a:effectLst/>
            </c:spPr>
            <c:extLst>
              <c:ext xmlns:c16="http://schemas.microsoft.com/office/drawing/2014/chart" uri="{C3380CC4-5D6E-409C-BE32-E72D297353CC}">
                <c16:uniqueId val="{00000012-2D8E-9F4C-9AB0-E4904A72F748}"/>
              </c:ext>
            </c:extLst>
          </c:dPt>
          <c:cat>
            <c:strRef>
              <c:f>Sheet1!$B$1:$K$1</c:f>
              <c:strCache>
                <c:ptCount val="10"/>
                <c:pt idx="0">
                  <c:v>April</c:v>
                </c:pt>
                <c:pt idx="1">
                  <c:v>May</c:v>
                </c:pt>
                <c:pt idx="2">
                  <c:v>June</c:v>
                </c:pt>
                <c:pt idx="3">
                  <c:v>July</c:v>
                </c:pt>
                <c:pt idx="4">
                  <c:v>August</c:v>
                </c:pt>
                <c:pt idx="5">
                  <c:v>September</c:v>
                </c:pt>
                <c:pt idx="6">
                  <c:v>Untitled 1</c:v>
                </c:pt>
                <c:pt idx="7">
                  <c:v>Untitled 2</c:v>
                </c:pt>
                <c:pt idx="8">
                  <c:v>Untitled 3</c:v>
                </c:pt>
                <c:pt idx="9">
                  <c:v>Untitled 4</c:v>
                </c:pt>
              </c:strCache>
            </c:strRef>
          </c:cat>
          <c:val>
            <c:numRef>
              <c:f>Sheet1!$B$2:$K$2</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6="http://schemas.microsoft.com/office/drawing/2014/chart" uri="{C3380CC4-5D6E-409C-BE32-E72D297353CC}">
              <c16:uniqueId val="{00000013-2D8E-9F4C-9AB0-E4904A72F748}"/>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37770761"/>
      </p:ext>
    </p:extLst>
  </p:cSld>
  <p:clrMap bg1="lt1" tx1="dk1" bg2="lt2" tx2="dk2" accent1="accent1" accent2="accent2" accent3="accent3" accent4="accent4" accent5="accent5" accent6="accent6" hlink="hlink" folHlink="folHlink"/>
  <p:notesStyle>
    <a:lvl1pPr defTabSz="457200" latinLnBrk="0">
      <a:lnSpc>
        <a:spcPct val="117999"/>
      </a:lnSpc>
      <a:defRPr sz="1600">
        <a:latin typeface="Helvetica Neue"/>
        <a:ea typeface="Helvetica Neue"/>
        <a:cs typeface="Helvetica Neue"/>
        <a:sym typeface="Helvetica Neue"/>
      </a:defRPr>
    </a:lvl1pPr>
    <a:lvl2pPr indent="228600" defTabSz="457200" latinLnBrk="0">
      <a:lnSpc>
        <a:spcPct val="117999"/>
      </a:lnSpc>
      <a:defRPr sz="1600">
        <a:latin typeface="Helvetica Neue"/>
        <a:ea typeface="Helvetica Neue"/>
        <a:cs typeface="Helvetica Neue"/>
        <a:sym typeface="Helvetica Neue"/>
      </a:defRPr>
    </a:lvl2pPr>
    <a:lvl3pPr indent="457200" defTabSz="457200" latinLnBrk="0">
      <a:lnSpc>
        <a:spcPct val="117999"/>
      </a:lnSpc>
      <a:defRPr sz="1600">
        <a:latin typeface="Helvetica Neue"/>
        <a:ea typeface="Helvetica Neue"/>
        <a:cs typeface="Helvetica Neue"/>
        <a:sym typeface="Helvetica Neue"/>
      </a:defRPr>
    </a:lvl3pPr>
    <a:lvl4pPr indent="685800" defTabSz="457200" latinLnBrk="0">
      <a:lnSpc>
        <a:spcPct val="117999"/>
      </a:lnSpc>
      <a:defRPr sz="1600">
        <a:latin typeface="Helvetica Neue"/>
        <a:ea typeface="Helvetica Neue"/>
        <a:cs typeface="Helvetica Neue"/>
        <a:sym typeface="Helvetica Neue"/>
      </a:defRPr>
    </a:lvl4pPr>
    <a:lvl5pPr indent="914400" defTabSz="457200" latinLnBrk="0">
      <a:lnSpc>
        <a:spcPct val="117999"/>
      </a:lnSpc>
      <a:defRPr sz="1600">
        <a:latin typeface="Helvetica Neue"/>
        <a:ea typeface="Helvetica Neue"/>
        <a:cs typeface="Helvetica Neue"/>
        <a:sym typeface="Helvetica Neue"/>
      </a:defRPr>
    </a:lvl5pPr>
    <a:lvl6pPr indent="1143000" defTabSz="457200" latinLnBrk="0">
      <a:lnSpc>
        <a:spcPct val="117999"/>
      </a:lnSpc>
      <a:defRPr sz="1600">
        <a:latin typeface="Helvetica Neue"/>
        <a:ea typeface="Helvetica Neue"/>
        <a:cs typeface="Helvetica Neue"/>
        <a:sym typeface="Helvetica Neue"/>
      </a:defRPr>
    </a:lvl6pPr>
    <a:lvl7pPr indent="1371600" defTabSz="457200" latinLnBrk="0">
      <a:lnSpc>
        <a:spcPct val="117999"/>
      </a:lnSpc>
      <a:defRPr sz="1600">
        <a:latin typeface="Helvetica Neue"/>
        <a:ea typeface="Helvetica Neue"/>
        <a:cs typeface="Helvetica Neue"/>
        <a:sym typeface="Helvetica Neue"/>
      </a:defRPr>
    </a:lvl7pPr>
    <a:lvl8pPr indent="1600200" defTabSz="457200" latinLnBrk="0">
      <a:lnSpc>
        <a:spcPct val="117999"/>
      </a:lnSpc>
      <a:defRPr sz="1600">
        <a:latin typeface="Helvetica Neue"/>
        <a:ea typeface="Helvetica Neue"/>
        <a:cs typeface="Helvetica Neue"/>
        <a:sym typeface="Helvetica Neue"/>
      </a:defRPr>
    </a:lvl8pPr>
    <a:lvl9pPr indent="1828800" defTabSz="457200" latinLnBrk="0">
      <a:lnSpc>
        <a:spcPct val="117999"/>
      </a:lnSpc>
      <a:defRPr sz="16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lang="en-US" dirty="0"/>
              <a:t>Energy Safe Kids </a:t>
            </a:r>
            <a:r>
              <a:rPr dirty="0"/>
              <a:t>is </a:t>
            </a:r>
            <a:r>
              <a:rPr lang="en-US" dirty="0"/>
              <a:t>sponsored </a:t>
            </a:r>
            <a:r>
              <a:rPr dirty="0"/>
              <a:t>by the National Energy Foundation.</a:t>
            </a:r>
          </a:p>
        </p:txBody>
      </p:sp>
    </p:spTree>
    <p:extLst>
      <p:ext uri="{BB962C8B-B14F-4D97-AF65-F5344CB8AC3E}">
        <p14:creationId xmlns:p14="http://schemas.microsoft.com/office/powerpoint/2010/main" val="2146981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pPr marL="180473" marR="0" lvl="0" indent="-180473" defTabSz="457200" eaLnBrk="1" fontAlgn="auto" latinLnBrk="0" hangingPunct="1">
              <a:lnSpc>
                <a:spcPct val="100000"/>
              </a:lnSpc>
              <a:spcBef>
                <a:spcPts val="0"/>
              </a:spcBef>
              <a:spcAft>
                <a:spcPts val="0"/>
              </a:spcAft>
              <a:buClrTx/>
              <a:buSzPct val="100000"/>
              <a:buFontTx/>
              <a:buChar char="•"/>
              <a:tabLst/>
              <a:defRPr sz="1400">
                <a:latin typeface="Helvetica"/>
                <a:ea typeface="Helvetica"/>
                <a:cs typeface="Helvetica"/>
                <a:sym typeface="Helvetica"/>
              </a:defRPr>
            </a:pPr>
            <a:r>
              <a:rPr dirty="0"/>
              <a:t>Natural gas is colorless.</a:t>
            </a:r>
            <a:r>
              <a:rPr lang="en-US" dirty="0"/>
              <a:t> </a:t>
            </a:r>
            <a:r>
              <a:rPr lang="en-US" sz="1400" b="1" dirty="0">
                <a:effectLst/>
                <a:latin typeface="Helvetica Neue"/>
                <a:ea typeface="Helvetica Neue"/>
                <a:cs typeface="Helvetica Neue"/>
                <a:sym typeface="Helvetica"/>
              </a:rPr>
              <a:t>Show the bottle/balloon -The gas inside the bottle is colorless too.</a:t>
            </a:r>
            <a:endParaRPr dirty="0"/>
          </a:p>
          <a:p>
            <a:pPr marL="180473" indent="-180473">
              <a:lnSpc>
                <a:spcPct val="100000"/>
              </a:lnSpc>
              <a:buSzPct val="100000"/>
              <a:buChar char="•"/>
              <a:defRPr sz="1400">
                <a:latin typeface="Helvetica"/>
                <a:ea typeface="Helvetica"/>
                <a:cs typeface="Helvetica"/>
                <a:sym typeface="Helvetica"/>
              </a:defRPr>
            </a:pPr>
            <a:r>
              <a:rPr dirty="0"/>
              <a:t>When it burns, it creates a blue flame.</a:t>
            </a:r>
          </a:p>
          <a:p>
            <a:pPr marL="180473" indent="-180473">
              <a:lnSpc>
                <a:spcPct val="100000"/>
              </a:lnSpc>
              <a:buSzPct val="100000"/>
              <a:buChar char="•"/>
              <a:defRPr sz="1400">
                <a:latin typeface="Helvetica"/>
                <a:ea typeface="Helvetica"/>
                <a:cs typeface="Helvetica"/>
                <a:sym typeface="Helvetica"/>
              </a:defRPr>
            </a:pPr>
            <a:r>
              <a:rPr dirty="0"/>
              <a:t>Natural gas is odorless.</a:t>
            </a:r>
          </a:p>
          <a:p>
            <a:pPr marL="180473" indent="-180473">
              <a:lnSpc>
                <a:spcPct val="100000"/>
              </a:lnSpc>
              <a:buSzPct val="100000"/>
              <a:buChar char="•"/>
              <a:defRPr sz="1400">
                <a:latin typeface="Helvetica"/>
                <a:ea typeface="Helvetica"/>
                <a:cs typeface="Helvetica"/>
                <a:sym typeface="Helvetica"/>
              </a:defRPr>
            </a:pPr>
            <a:r>
              <a:rPr dirty="0"/>
              <a:t>Natural gas is combustible and can be dangerous. </a:t>
            </a:r>
            <a:r>
              <a:rPr lang="en-US" dirty="0"/>
              <a:t>Utility</a:t>
            </a:r>
            <a:r>
              <a:rPr lang="en-US" baseline="0" dirty="0"/>
              <a:t> companies</a:t>
            </a:r>
            <a:r>
              <a:rPr lang="en-US" dirty="0"/>
              <a:t> </a:t>
            </a:r>
            <a:r>
              <a:rPr dirty="0"/>
              <a:t>add</a:t>
            </a:r>
            <a:r>
              <a:rPr lang="en-US" baseline="0" dirty="0"/>
              <a:t> </a:t>
            </a:r>
            <a:r>
              <a:rPr dirty="0"/>
              <a:t>a chemical called mercaptan, which smells like rotten eggs, so you know if there is a natural gas leak in your home.</a:t>
            </a:r>
          </a:p>
        </p:txBody>
      </p:sp>
    </p:spTree>
    <p:extLst>
      <p:ext uri="{BB962C8B-B14F-4D97-AF65-F5344CB8AC3E}">
        <p14:creationId xmlns:p14="http://schemas.microsoft.com/office/powerpoint/2010/main" val="1560072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Natural gas is lighter than air.</a:t>
            </a:r>
            <a:endParaRPr lang="en-US" dirty="0"/>
          </a:p>
          <a:p>
            <a:pPr marL="180473" marR="0" lvl="0" indent="-180473" defTabSz="457200" eaLnBrk="1" fontAlgn="auto" latinLnBrk="0" hangingPunct="1">
              <a:lnSpc>
                <a:spcPct val="100000"/>
              </a:lnSpc>
              <a:spcBef>
                <a:spcPts val="0"/>
              </a:spcBef>
              <a:spcAft>
                <a:spcPts val="0"/>
              </a:spcAft>
              <a:buClrTx/>
              <a:buSzPct val="100000"/>
              <a:buFontTx/>
              <a:buChar char="•"/>
              <a:tabLst/>
              <a:defRPr sz="1400">
                <a:latin typeface="Helvetica"/>
                <a:ea typeface="Helvetica"/>
                <a:cs typeface="Helvetica"/>
                <a:sym typeface="Helvetica"/>
              </a:defRPr>
            </a:pPr>
            <a:r>
              <a:rPr lang="en-US" sz="1400" b="1">
                <a:effectLst/>
                <a:latin typeface="Helvetica Neue"/>
                <a:ea typeface="Helvetica Neue"/>
                <a:cs typeface="Helvetica Neue"/>
                <a:sym typeface="Helvetica"/>
              </a:rPr>
              <a:t>Show the bottle/balloon -The gas inside the bottle moved outward filling up the balloon.</a:t>
            </a:r>
            <a:endParaRPr lang="en-US" sz="1400">
              <a:effectLst/>
              <a:latin typeface="Helvetica Neue"/>
              <a:ea typeface="Helvetica Neue"/>
              <a:cs typeface="Helvetica Neue"/>
              <a:sym typeface="Helvetica"/>
            </a:endParaRPr>
          </a:p>
          <a:p>
            <a:pPr marL="751973" lvl="0" indent="-180473">
              <a:lnSpc>
                <a:spcPct val="100000"/>
              </a:lnSpc>
              <a:buSzPct val="100000"/>
              <a:buChar char="•"/>
              <a:defRPr sz="1400">
                <a:latin typeface="Helvetica"/>
                <a:ea typeface="Helvetica"/>
                <a:cs typeface="Helvetica"/>
                <a:sym typeface="Helvetica"/>
              </a:defRPr>
            </a:pPr>
            <a:r>
              <a:t>It </a:t>
            </a:r>
            <a:r>
              <a:rPr dirty="0"/>
              <a:t>can move around your </a:t>
            </a:r>
            <a:r>
              <a:rPr lang="en-US" dirty="0"/>
              <a:t>home</a:t>
            </a:r>
            <a:r>
              <a:rPr dirty="0"/>
              <a:t>.</a:t>
            </a:r>
          </a:p>
          <a:p>
            <a:pPr marL="751973" lvl="1" indent="-180473">
              <a:lnSpc>
                <a:spcPct val="100000"/>
              </a:lnSpc>
              <a:buSzPct val="100000"/>
              <a:buChar char="•"/>
              <a:defRPr sz="1400">
                <a:latin typeface="Helvetica"/>
                <a:ea typeface="Helvetica"/>
                <a:cs typeface="Helvetica"/>
                <a:sym typeface="Helvetica"/>
              </a:defRPr>
            </a:pPr>
            <a:r>
              <a:rPr dirty="0"/>
              <a:t>If there is a natural gas leak, you may smell the </a:t>
            </a:r>
            <a:r>
              <a:rPr dirty="0" err="1"/>
              <a:t>mercaptan</a:t>
            </a:r>
            <a:r>
              <a:rPr dirty="0"/>
              <a:t> upstairs and not downstairs, even if the leak is downstairs. </a:t>
            </a:r>
          </a:p>
        </p:txBody>
      </p:sp>
    </p:spTree>
    <p:extLst>
      <p:ext uri="{BB962C8B-B14F-4D97-AF65-F5344CB8AC3E}">
        <p14:creationId xmlns:p14="http://schemas.microsoft.com/office/powerpoint/2010/main" val="1519014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t>Natural gas is a combustible gas.</a:t>
            </a:r>
          </a:p>
          <a:p>
            <a:pPr marL="751973" lvl="1" indent="-180473">
              <a:lnSpc>
                <a:spcPct val="100000"/>
              </a:lnSpc>
              <a:buSzPct val="100000"/>
              <a:buChar char="•"/>
              <a:defRPr sz="1400">
                <a:latin typeface="Helvetica"/>
                <a:ea typeface="Helvetica"/>
                <a:cs typeface="Helvetica"/>
                <a:sym typeface="Helvetica"/>
              </a:defRPr>
            </a:pPr>
            <a:r>
              <a:t>Combustible means that it can burn. </a:t>
            </a:r>
          </a:p>
          <a:p>
            <a:pPr marL="751973" lvl="1" indent="-180473">
              <a:lnSpc>
                <a:spcPct val="100000"/>
              </a:lnSpc>
              <a:buSzPct val="100000"/>
              <a:buChar char="•"/>
              <a:defRPr sz="1400">
                <a:latin typeface="Helvetica"/>
                <a:ea typeface="Helvetica"/>
                <a:cs typeface="Helvetica"/>
                <a:sym typeface="Helvetica"/>
              </a:defRPr>
            </a:pPr>
            <a:r>
              <a:t>Have the students repeat the word.   Add hand motion for “flame,” wavy upward motion</a:t>
            </a:r>
          </a:p>
          <a:p>
            <a:pPr marL="180473" indent="-180473">
              <a:lnSpc>
                <a:spcPct val="100000"/>
              </a:lnSpc>
              <a:buSzPct val="100000"/>
              <a:buChar char="•"/>
              <a:defRPr sz="1400">
                <a:latin typeface="Helvetica"/>
                <a:ea typeface="Helvetica"/>
                <a:cs typeface="Helvetica"/>
                <a:sym typeface="Helvetica"/>
              </a:defRPr>
            </a:pPr>
            <a:r>
              <a:t>Natural gas has a very limited range of flammability.</a:t>
            </a:r>
          </a:p>
          <a:p>
            <a:pPr marL="751973" lvl="1" indent="-180473">
              <a:lnSpc>
                <a:spcPct val="100000"/>
              </a:lnSpc>
              <a:buSzPct val="100000"/>
              <a:buChar char="•"/>
              <a:defRPr sz="1400">
                <a:latin typeface="Helvetica"/>
                <a:ea typeface="Helvetica"/>
                <a:cs typeface="Helvetica"/>
                <a:sym typeface="Helvetica"/>
              </a:defRPr>
            </a:pPr>
            <a:r>
              <a:t>This means that it takes a precise combination of air, natural gas AND an igniter (match, lighter, grill igniter) before it can burn.</a:t>
            </a:r>
          </a:p>
        </p:txBody>
      </p:sp>
    </p:spTree>
    <p:extLst>
      <p:ext uri="{BB962C8B-B14F-4D97-AF65-F5344CB8AC3E}">
        <p14:creationId xmlns:p14="http://schemas.microsoft.com/office/powerpoint/2010/main" val="788685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t>Natural gas is a fuel that is used to heat buildings, cook food, dry clothes, heat water and even produce electricity.</a:t>
            </a:r>
          </a:p>
          <a:p>
            <a:pPr marL="751973" lvl="1" indent="-180473">
              <a:lnSpc>
                <a:spcPct val="100000"/>
              </a:lnSpc>
              <a:buSzPct val="100000"/>
              <a:buChar char="•"/>
              <a:defRPr sz="1400">
                <a:latin typeface="Helvetica"/>
                <a:ea typeface="Helvetica"/>
                <a:cs typeface="Helvetica"/>
                <a:sym typeface="Helvetica"/>
              </a:defRPr>
            </a:pPr>
            <a:r>
              <a:t>Do NOT have students name the appliances, rather go over them quickly as you mention all the devices which may use natural gas.</a:t>
            </a:r>
          </a:p>
          <a:p>
            <a:pPr marL="180473" indent="-180473">
              <a:lnSpc>
                <a:spcPct val="100000"/>
              </a:lnSpc>
              <a:buSzPct val="100000"/>
              <a:buChar char="•"/>
              <a:defRPr sz="1400">
                <a:latin typeface="Helvetica"/>
                <a:ea typeface="Helvetica"/>
                <a:cs typeface="Helvetica"/>
                <a:sym typeface="Helvetica"/>
              </a:defRPr>
            </a:pPr>
            <a:r>
              <a:t>Natural gas is a popular fuel choice because it burns cleaner (no smoke), hotter and brighter than other fossil fuels.</a:t>
            </a:r>
          </a:p>
          <a:p>
            <a:pPr marL="751973" lvl="1" indent="-180473">
              <a:lnSpc>
                <a:spcPct val="100000"/>
              </a:lnSpc>
              <a:buSzPct val="100000"/>
              <a:buChar char="•"/>
              <a:defRPr sz="1400">
                <a:latin typeface="Helvetica"/>
                <a:ea typeface="Helvetica"/>
                <a:cs typeface="Helvetica"/>
                <a:sym typeface="Helvetica"/>
              </a:defRPr>
            </a:pPr>
            <a:r>
              <a:t>Natural gas gives off heat and light when it burns.</a:t>
            </a:r>
          </a:p>
          <a:p>
            <a:pPr marL="180473" indent="-180473">
              <a:lnSpc>
                <a:spcPct val="100000"/>
              </a:lnSpc>
              <a:buSzPct val="100000"/>
              <a:buChar char="•"/>
              <a:defRPr sz="1400">
                <a:latin typeface="Helvetica"/>
                <a:ea typeface="Helvetica"/>
                <a:cs typeface="Helvetica"/>
                <a:sym typeface="Helvetica"/>
              </a:defRPr>
            </a:pPr>
            <a:r>
              <a:t>Natural gas is reliable.  </a:t>
            </a:r>
          </a:p>
          <a:p>
            <a:pPr marL="180473" indent="-180473">
              <a:lnSpc>
                <a:spcPct val="100000"/>
              </a:lnSpc>
              <a:buSzPct val="100000"/>
              <a:buChar char="•"/>
              <a:defRPr sz="1400">
                <a:latin typeface="Helvetica"/>
                <a:ea typeface="Helvetica"/>
                <a:cs typeface="Helvetica"/>
                <a:sym typeface="Helvetica"/>
              </a:defRPr>
            </a:pPr>
            <a:r>
              <a:t>Because natural gas travels through pipes which are buried underground it is less likely that stormy weather will disrupt the supply.</a:t>
            </a:r>
          </a:p>
        </p:txBody>
      </p:sp>
    </p:spTree>
    <p:extLst>
      <p:ext uri="{BB962C8B-B14F-4D97-AF65-F5344CB8AC3E}">
        <p14:creationId xmlns:p14="http://schemas.microsoft.com/office/powerpoint/2010/main" val="1172431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We want you to Take Action!</a:t>
            </a:r>
            <a:r>
              <a:rPr b="1" dirty="0"/>
              <a:t> </a:t>
            </a:r>
            <a:r>
              <a:rPr dirty="0"/>
              <a:t>and be Energy Safe Kids.</a:t>
            </a:r>
          </a:p>
          <a:p>
            <a:pPr marL="180473" indent="-180473">
              <a:lnSpc>
                <a:spcPct val="100000"/>
              </a:lnSpc>
              <a:buSzPct val="100000"/>
              <a:buChar char="•"/>
              <a:defRPr sz="1400">
                <a:latin typeface="Helvetica"/>
                <a:ea typeface="Helvetica"/>
                <a:cs typeface="Helvetica"/>
                <a:sym typeface="Helvetica"/>
              </a:defRPr>
            </a:pPr>
            <a:r>
              <a:rPr dirty="0"/>
              <a:t>Remember that to be an Energy Safe Kid, you should always have an adult with you when inspecting your natural gas appliances.</a:t>
            </a:r>
          </a:p>
          <a:p>
            <a:pPr marL="180473" indent="-180473">
              <a:lnSpc>
                <a:spcPct val="100000"/>
              </a:lnSpc>
              <a:buSzPct val="100000"/>
              <a:buChar char="•"/>
              <a:defRPr sz="1400">
                <a:latin typeface="Helvetica"/>
                <a:ea typeface="Helvetica"/>
                <a:cs typeface="Helvetica"/>
                <a:sym typeface="Helvetica"/>
              </a:defRPr>
            </a:pPr>
            <a:r>
              <a:rPr dirty="0"/>
              <a:t>Natural gas appliances need to have good air flow.</a:t>
            </a:r>
          </a:p>
          <a:p>
            <a:pPr marL="751973" lvl="1" indent="-180473">
              <a:lnSpc>
                <a:spcPct val="100000"/>
              </a:lnSpc>
              <a:buSzPct val="100000"/>
              <a:buChar char="•"/>
              <a:defRPr sz="1400">
                <a:latin typeface="Helvetica"/>
                <a:ea typeface="Helvetica"/>
                <a:cs typeface="Helvetica"/>
                <a:sym typeface="Helvetica"/>
              </a:defRPr>
            </a:pPr>
            <a:r>
              <a:rPr dirty="0"/>
              <a:t>Keep areas around natural gas appliances clean and clutter free.</a:t>
            </a:r>
          </a:p>
          <a:p>
            <a:pPr marL="1323473" lvl="2" indent="-180473">
              <a:lnSpc>
                <a:spcPct val="100000"/>
              </a:lnSpc>
              <a:buSzPct val="100000"/>
              <a:buChar char="•"/>
              <a:defRPr sz="1400">
                <a:latin typeface="Helvetica"/>
                <a:ea typeface="Helvetica"/>
                <a:cs typeface="Helvetica"/>
                <a:sym typeface="Helvetica"/>
              </a:defRPr>
            </a:pPr>
            <a:r>
              <a:rPr dirty="0"/>
              <a:t>Do not store flammable or combustible materials around natural gas appliances.</a:t>
            </a:r>
          </a:p>
          <a:p>
            <a:pPr marL="1323473" lvl="2" indent="-180473">
              <a:lnSpc>
                <a:spcPct val="100000"/>
              </a:lnSpc>
              <a:buSzPct val="100000"/>
              <a:buChar char="•"/>
              <a:defRPr sz="1400">
                <a:latin typeface="Helvetica"/>
                <a:ea typeface="Helvetica"/>
                <a:cs typeface="Helvetica"/>
                <a:sym typeface="Helvetica"/>
              </a:defRPr>
            </a:pPr>
            <a:r>
              <a:rPr dirty="0"/>
              <a:t>Never store cans of paint or aerosols near any natural gas appliance.</a:t>
            </a:r>
          </a:p>
          <a:p>
            <a:pPr marL="180473" indent="-180473">
              <a:lnSpc>
                <a:spcPct val="100000"/>
              </a:lnSpc>
              <a:buSzPct val="100000"/>
              <a:buChar char="•"/>
              <a:defRPr sz="1400">
                <a:latin typeface="Helvetica"/>
                <a:ea typeface="Helvetica"/>
                <a:cs typeface="Helvetica"/>
                <a:sym typeface="Helvetica"/>
              </a:defRPr>
            </a:pPr>
            <a:r>
              <a:rPr dirty="0"/>
              <a:t>Do not play around or on natural gas appliances or hit the valves carrying the natural gas to them.</a:t>
            </a:r>
          </a:p>
          <a:p>
            <a:pPr marL="180473" indent="-180473">
              <a:lnSpc>
                <a:spcPct val="100000"/>
              </a:lnSpc>
              <a:buSzPct val="100000"/>
              <a:buChar char="•"/>
              <a:defRPr sz="1400">
                <a:latin typeface="Helvetica"/>
                <a:ea typeface="Helvetica"/>
                <a:cs typeface="Helvetica"/>
                <a:sym typeface="Helvetica"/>
              </a:defRPr>
            </a:pPr>
            <a:r>
              <a:rPr dirty="0"/>
              <a:t>Have an adult make sure that the vents and flues are clean (from inside and outside of the house).</a:t>
            </a:r>
          </a:p>
        </p:txBody>
      </p:sp>
    </p:spTree>
    <p:extLst>
      <p:ext uri="{BB962C8B-B14F-4D97-AF65-F5344CB8AC3E}">
        <p14:creationId xmlns:p14="http://schemas.microsoft.com/office/powerpoint/2010/main" val="1898935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pPr marL="180473" indent="-180473">
              <a:lnSpc>
                <a:spcPct val="100000"/>
              </a:lnSpc>
              <a:buSzPct val="100000"/>
              <a:buChar char="•"/>
              <a:defRPr sz="1400" b="1">
                <a:latin typeface="Helvetica"/>
                <a:ea typeface="Helvetica"/>
                <a:cs typeface="Helvetica"/>
                <a:sym typeface="Helvetica"/>
              </a:defRPr>
            </a:pPr>
            <a:r>
              <a:t>After each response have student make an X by crossing their arms and say “No, never” and then move arms outward</a:t>
            </a:r>
          </a:p>
          <a:p>
            <a:pPr marL="180473" indent="-180473">
              <a:lnSpc>
                <a:spcPct val="100000"/>
              </a:lnSpc>
              <a:buSzPct val="100000"/>
              <a:buChar char="•"/>
              <a:defRPr sz="1400">
                <a:latin typeface="Helvetica"/>
                <a:ea typeface="Helvetica"/>
                <a:cs typeface="Helvetica"/>
                <a:sym typeface="Helvetica"/>
              </a:defRPr>
            </a:pPr>
            <a:endParaRPr/>
          </a:p>
          <a:p>
            <a:pPr marL="180473" indent="-180473">
              <a:lnSpc>
                <a:spcPct val="100000"/>
              </a:lnSpc>
              <a:buSzPct val="100000"/>
              <a:buChar char="•"/>
              <a:defRPr sz="1400">
                <a:latin typeface="Helvetica"/>
                <a:ea typeface="Helvetica"/>
                <a:cs typeface="Helvetica"/>
                <a:sym typeface="Helvetica"/>
              </a:defRPr>
            </a:pPr>
            <a:r>
              <a:t>Is it ok to store paint anywhere on or near the furnace?</a:t>
            </a:r>
          </a:p>
          <a:p>
            <a:pPr marL="751973" lvl="1" indent="-180473">
              <a:lnSpc>
                <a:spcPct val="100000"/>
              </a:lnSpc>
              <a:buSzPct val="100000"/>
              <a:buChar char="•"/>
              <a:defRPr sz="1400">
                <a:latin typeface="Helvetica"/>
                <a:ea typeface="Helvetica"/>
                <a:cs typeface="Helvetica"/>
                <a:sym typeface="Helvetica"/>
              </a:defRPr>
            </a:pPr>
            <a:r>
              <a:t>NO, never! Because it can catch fire or block the air flow.</a:t>
            </a:r>
          </a:p>
          <a:p>
            <a:pPr marL="180473" indent="-180473">
              <a:lnSpc>
                <a:spcPct val="100000"/>
              </a:lnSpc>
              <a:buSzPct val="100000"/>
              <a:buChar char="•"/>
              <a:defRPr sz="1400">
                <a:latin typeface="Helvetica"/>
                <a:ea typeface="Helvetica"/>
                <a:cs typeface="Helvetica"/>
                <a:sym typeface="Helvetica"/>
              </a:defRPr>
            </a:pPr>
            <a:r>
              <a:t>Is it ok to store paper, boxes or trash near the furnace?</a:t>
            </a:r>
          </a:p>
          <a:p>
            <a:pPr marL="751973" lvl="1" indent="-180473">
              <a:lnSpc>
                <a:spcPct val="100000"/>
              </a:lnSpc>
              <a:buSzPct val="100000"/>
              <a:buChar char="•"/>
              <a:defRPr sz="1400">
                <a:latin typeface="Helvetica"/>
                <a:ea typeface="Helvetica"/>
                <a:cs typeface="Helvetica"/>
                <a:sym typeface="Helvetica"/>
              </a:defRPr>
            </a:pPr>
            <a:r>
              <a:t>NO, never! Because they can catch fire or block the air flow.</a:t>
            </a:r>
          </a:p>
          <a:p>
            <a:pPr marL="180473" indent="-180473">
              <a:lnSpc>
                <a:spcPct val="100000"/>
              </a:lnSpc>
              <a:buSzPct val="100000"/>
              <a:buChar char="•"/>
              <a:defRPr sz="1400">
                <a:latin typeface="Helvetica"/>
                <a:ea typeface="Helvetica"/>
                <a:cs typeface="Helvetica"/>
                <a:sym typeface="Helvetica"/>
              </a:defRPr>
            </a:pPr>
            <a:r>
              <a:t>Is it ok to store aerosols or spray cans on or near the furnace?</a:t>
            </a:r>
          </a:p>
          <a:p>
            <a:pPr marL="751973" lvl="1" indent="-180473">
              <a:lnSpc>
                <a:spcPct val="100000"/>
              </a:lnSpc>
              <a:buSzPct val="100000"/>
              <a:buChar char="•"/>
              <a:defRPr sz="1400">
                <a:latin typeface="Helvetica"/>
                <a:ea typeface="Helvetica"/>
                <a:cs typeface="Helvetica"/>
                <a:sym typeface="Helvetica"/>
              </a:defRPr>
            </a:pPr>
            <a:r>
              <a:t>NO, never! Because they can catch fire or block the air flow.</a:t>
            </a:r>
          </a:p>
          <a:p>
            <a:pPr marL="180473" indent="-180473">
              <a:lnSpc>
                <a:spcPct val="100000"/>
              </a:lnSpc>
              <a:buSzPct val="100000"/>
              <a:buChar char="•"/>
              <a:defRPr sz="1400">
                <a:latin typeface="Helvetica"/>
                <a:ea typeface="Helvetica"/>
                <a:cs typeface="Helvetica"/>
                <a:sym typeface="Helvetica"/>
              </a:defRPr>
            </a:pPr>
            <a:r>
              <a:t>Is it ok to store your </a:t>
            </a:r>
            <a:r>
              <a:rPr lang="en-US"/>
              <a:t>sports bag</a:t>
            </a:r>
            <a:r>
              <a:t> around the furnace?</a:t>
            </a:r>
          </a:p>
          <a:p>
            <a:pPr marL="751973" lvl="1" indent="-180473">
              <a:lnSpc>
                <a:spcPct val="100000"/>
              </a:lnSpc>
              <a:buSzPct val="100000"/>
              <a:buChar char="•"/>
              <a:defRPr sz="1400">
                <a:latin typeface="Helvetica"/>
                <a:ea typeface="Helvetica"/>
                <a:cs typeface="Helvetica"/>
                <a:sym typeface="Helvetica"/>
              </a:defRPr>
            </a:pPr>
            <a:r>
              <a:t>NO, never! Because it blocks the air flow.</a:t>
            </a:r>
          </a:p>
        </p:txBody>
      </p:sp>
    </p:spTree>
    <p:extLst>
      <p:ext uri="{BB962C8B-B14F-4D97-AF65-F5344CB8AC3E}">
        <p14:creationId xmlns:p14="http://schemas.microsoft.com/office/powerpoint/2010/main" val="1660033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t>To be Energy Safe Kids, you should never play around natural gas equipment (such as gas meters, pipes, grills, pool heaters, etc).</a:t>
            </a:r>
          </a:p>
          <a:p>
            <a:pPr marL="180473" indent="-180473">
              <a:lnSpc>
                <a:spcPct val="100000"/>
              </a:lnSpc>
              <a:buSzPct val="100000"/>
              <a:buChar char="•"/>
              <a:defRPr sz="1400">
                <a:latin typeface="Helvetica"/>
                <a:ea typeface="Helvetica"/>
                <a:cs typeface="Helvetica"/>
                <a:sym typeface="Helvetica"/>
              </a:defRPr>
            </a:pPr>
            <a:r>
              <a:t>Never hit equipment or meters with sticks or throw rocks at them.</a:t>
            </a:r>
          </a:p>
          <a:p>
            <a:pPr marL="180473" indent="-180473">
              <a:lnSpc>
                <a:spcPct val="100000"/>
              </a:lnSpc>
              <a:buSzPct val="100000"/>
              <a:buChar char="•"/>
              <a:defRPr sz="1400">
                <a:latin typeface="Helvetica"/>
                <a:ea typeface="Helvetica"/>
                <a:cs typeface="Helvetica"/>
                <a:sym typeface="Helvetica"/>
              </a:defRPr>
            </a:pPr>
            <a:r>
              <a:t>Keep equipment or meters clear of clutter - Have adults CAREFULLY clear away snow, leaves, branches, etc.</a:t>
            </a:r>
          </a:p>
          <a:p>
            <a:pPr marL="180473" indent="-180473">
              <a:lnSpc>
                <a:spcPct val="100000"/>
              </a:lnSpc>
              <a:buSzPct val="100000"/>
              <a:buChar char="•"/>
              <a:defRPr sz="1400">
                <a:latin typeface="Helvetica"/>
                <a:ea typeface="Helvetica"/>
                <a:cs typeface="Helvetica"/>
                <a:sym typeface="Helvetica"/>
              </a:defRPr>
            </a:pPr>
            <a:r>
              <a:t>Be pipeline aware.</a:t>
            </a:r>
          </a:p>
          <a:p>
            <a:pPr marL="751973" lvl="1" indent="-180473">
              <a:lnSpc>
                <a:spcPct val="100000"/>
              </a:lnSpc>
              <a:buSzPct val="100000"/>
              <a:buChar char="•"/>
              <a:defRPr sz="1400">
                <a:latin typeface="Helvetica"/>
                <a:ea typeface="Helvetica"/>
                <a:cs typeface="Helvetica"/>
                <a:sym typeface="Helvetica"/>
              </a:defRPr>
            </a:pPr>
            <a:r>
              <a:t>Natural gas is delivered through pipelines, which makes it a safe and reliable energy source.</a:t>
            </a:r>
          </a:p>
          <a:p>
            <a:pPr marL="751973" lvl="1" indent="-180473">
              <a:lnSpc>
                <a:spcPct val="100000"/>
              </a:lnSpc>
              <a:buSzPct val="100000"/>
              <a:buChar char="•"/>
              <a:defRPr sz="1400">
                <a:latin typeface="Helvetica"/>
                <a:ea typeface="Helvetica"/>
                <a:cs typeface="Helvetica"/>
                <a:sym typeface="Helvetica"/>
              </a:defRPr>
            </a:pPr>
            <a:r>
              <a:t>Above ground markers indicate where these pipelines are buried.</a:t>
            </a:r>
          </a:p>
        </p:txBody>
      </p:sp>
    </p:spTree>
    <p:extLst>
      <p:ext uri="{BB962C8B-B14F-4D97-AF65-F5344CB8AC3E}">
        <p14:creationId xmlns:p14="http://schemas.microsoft.com/office/powerpoint/2010/main" val="863964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t>Explain to students that before any digging occurs at home or in a community, someone must call 811 so that pipeline locations underground are properly marked above ground.</a:t>
            </a:r>
            <a:endParaRPr lang="en-US"/>
          </a:p>
          <a:p>
            <a:pPr marL="180473" indent="-180473">
              <a:lnSpc>
                <a:spcPct val="100000"/>
              </a:lnSpc>
              <a:buSzPct val="100000"/>
              <a:buChar char="•"/>
              <a:defRPr sz="1400">
                <a:latin typeface="Helvetica"/>
                <a:ea typeface="Helvetica"/>
                <a:cs typeface="Helvetica"/>
                <a:sym typeface="Helvetica"/>
              </a:defRPr>
            </a:pPr>
            <a:r>
              <a:t> NEVER move or pull out marker flags.</a:t>
            </a:r>
          </a:p>
          <a:p>
            <a:pPr marL="751973" lvl="1" indent="-180473">
              <a:lnSpc>
                <a:spcPct val="100000"/>
              </a:lnSpc>
              <a:buSzPct val="100000"/>
              <a:buChar char="•"/>
              <a:defRPr sz="1400">
                <a:latin typeface="Helvetica"/>
                <a:ea typeface="Helvetica"/>
                <a:cs typeface="Helvetica"/>
                <a:sym typeface="Helvetica"/>
              </a:defRPr>
            </a:pPr>
            <a:r>
              <a:t>These markers are important because they help people know where not to dig.  </a:t>
            </a:r>
          </a:p>
          <a:p>
            <a:pPr marL="751973" lvl="1" indent="-180473">
              <a:lnSpc>
                <a:spcPct val="100000"/>
              </a:lnSpc>
              <a:buSzPct val="100000"/>
              <a:buChar char="•"/>
              <a:defRPr sz="1400">
                <a:latin typeface="Helvetica"/>
                <a:ea typeface="Helvetica"/>
                <a:cs typeface="Helvetica"/>
                <a:sym typeface="Helvetica"/>
              </a:defRPr>
            </a:pPr>
            <a:r>
              <a:t>Hitting pipelines can cause damage and serious incidents.</a:t>
            </a:r>
          </a:p>
          <a:p>
            <a:pPr marL="180473" indent="-180473">
              <a:lnSpc>
                <a:spcPct val="100000"/>
              </a:lnSpc>
              <a:buSzPct val="100000"/>
              <a:buChar char="•"/>
              <a:defRPr sz="1400">
                <a:latin typeface="Helvetica"/>
                <a:ea typeface="Helvetica"/>
                <a:cs typeface="Helvetica"/>
                <a:sym typeface="Helvetica"/>
              </a:defRPr>
            </a:pPr>
            <a:r>
              <a:t>Natural gas lines are marked with yellow flags, markers or paint.</a:t>
            </a:r>
          </a:p>
          <a:p>
            <a:pPr marL="180473" indent="-180473">
              <a:lnSpc>
                <a:spcPct val="100000"/>
              </a:lnSpc>
              <a:buSzPct val="100000"/>
              <a:buChar char="•"/>
              <a:defRPr sz="1400">
                <a:latin typeface="Helvetica"/>
                <a:ea typeface="Helvetica"/>
                <a:cs typeface="Helvetica"/>
                <a:sym typeface="Helvetica"/>
              </a:defRPr>
            </a:pPr>
            <a:r>
              <a:t>Electricity lines are marked with red.</a:t>
            </a:r>
          </a:p>
          <a:p>
            <a:pPr marL="180473" indent="-180473">
              <a:lnSpc>
                <a:spcPct val="100000"/>
              </a:lnSpc>
              <a:buSzPct val="100000"/>
              <a:buChar char="•"/>
              <a:defRPr sz="1400">
                <a:latin typeface="Helvetica"/>
                <a:ea typeface="Helvetica"/>
                <a:cs typeface="Helvetica"/>
                <a:sym typeface="Helvetica"/>
              </a:defRPr>
            </a:pPr>
            <a:r>
              <a:t>Water lines are marked with blue.</a:t>
            </a:r>
          </a:p>
          <a:p>
            <a:pPr marL="180473" indent="-180473">
              <a:lnSpc>
                <a:spcPct val="100000"/>
              </a:lnSpc>
              <a:buSzPct val="100000"/>
              <a:buChar char="•"/>
              <a:defRPr sz="1400">
                <a:latin typeface="Helvetica"/>
                <a:ea typeface="Helvetica"/>
                <a:cs typeface="Helvetica"/>
                <a:sym typeface="Helvetica"/>
              </a:defRPr>
            </a:pPr>
            <a:r>
              <a:t>Other colors mark things like cable and telephone (orange) and sewer lines (green).</a:t>
            </a:r>
          </a:p>
        </p:txBody>
      </p:sp>
    </p:spTree>
    <p:extLst>
      <p:ext uri="{BB962C8B-B14F-4D97-AF65-F5344CB8AC3E}">
        <p14:creationId xmlns:p14="http://schemas.microsoft.com/office/powerpoint/2010/main" val="1513657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pPr marL="342900" marR="0" lvl="0" indent="-342900">
              <a:lnSpc>
                <a:spcPts val="2200"/>
              </a:lnSpc>
              <a:spcBef>
                <a:spcPts val="0"/>
              </a:spcBef>
              <a:spcAft>
                <a:spcPts val="0"/>
              </a:spcAft>
              <a:buFont typeface="Symbol" charset="2"/>
              <a:buChar char=""/>
            </a:pPr>
            <a:r>
              <a:rPr lang="en-US" sz="1600" dirty="0">
                <a:solidFill>
                  <a:srgbClr val="000000"/>
                </a:solidFill>
                <a:effectLst/>
                <a:latin typeface="Helvetica" charset="0"/>
                <a:ea typeface="Calibri" charset="0"/>
                <a:cs typeface="Helvetica" charset="0"/>
              </a:rPr>
              <a:t>Teachers show the Call 811 Before You Dig - Pirate Video. It is found on the Common Ground Alliance website or on YouTube. </a:t>
            </a:r>
            <a:endParaRPr lang="en-US" sz="1050" dirty="0">
              <a:effectLst/>
              <a:latin typeface="Calibri" charset="0"/>
              <a:ea typeface="Calibri" charset="0"/>
              <a:cs typeface="Times New Roman" charset="0"/>
            </a:endParaRPr>
          </a:p>
          <a:p>
            <a:pPr marL="342900" marR="0" lvl="0" indent="-342900">
              <a:lnSpc>
                <a:spcPts val="2200"/>
              </a:lnSpc>
              <a:spcBef>
                <a:spcPts val="0"/>
              </a:spcBef>
              <a:spcAft>
                <a:spcPts val="0"/>
              </a:spcAft>
              <a:buFont typeface="Symbol" charset="2"/>
              <a:buChar char=""/>
            </a:pPr>
            <a:r>
              <a:rPr lang="en-US" sz="1600" dirty="0">
                <a:solidFill>
                  <a:srgbClr val="000000"/>
                </a:solidFill>
                <a:effectLst/>
                <a:latin typeface="Helvetica" charset="0"/>
                <a:ea typeface="Calibri" charset="0"/>
                <a:cs typeface="Helvetica" charset="0"/>
              </a:rPr>
              <a:t>Use the following links for access</a:t>
            </a:r>
            <a:r>
              <a:rPr lang="en-US" sz="1600" b="1" i="1" dirty="0">
                <a:solidFill>
                  <a:srgbClr val="0B4EB2"/>
                </a:solidFill>
                <a:effectLst/>
                <a:latin typeface="Helvetica" charset="0"/>
                <a:ea typeface="Calibri" charset="0"/>
                <a:cs typeface="Helvetica" charset="0"/>
              </a:rPr>
              <a:t> </a:t>
            </a:r>
            <a:endParaRPr lang="en-US" sz="1050" dirty="0">
              <a:effectLst/>
              <a:latin typeface="Calibri" charset="0"/>
              <a:ea typeface="Calibri" charset="0"/>
              <a:cs typeface="Times New Roman" charset="0"/>
            </a:endParaRPr>
          </a:p>
          <a:p>
            <a:pPr marL="742950" marR="0" lvl="1" indent="-285750">
              <a:lnSpc>
                <a:spcPts val="2200"/>
              </a:lnSpc>
              <a:spcBef>
                <a:spcPts val="0"/>
              </a:spcBef>
              <a:spcAft>
                <a:spcPts val="0"/>
              </a:spcAft>
              <a:buFont typeface="Courier New" charset="0"/>
              <a:buChar char="o"/>
            </a:pPr>
            <a:r>
              <a:rPr lang="en-US" sz="1600" b="1" i="1" dirty="0">
                <a:solidFill>
                  <a:srgbClr val="0B4EB2"/>
                </a:solidFill>
                <a:effectLst/>
                <a:latin typeface="Helvetica" charset="0"/>
                <a:ea typeface="Calibri" charset="0"/>
                <a:cs typeface="Helvetica" charset="0"/>
              </a:rPr>
              <a:t>energysafekids.org</a:t>
            </a:r>
          </a:p>
          <a:p>
            <a:pPr marL="742950" marR="0" lvl="1" indent="-285750">
              <a:lnSpc>
                <a:spcPts val="2200"/>
              </a:lnSpc>
              <a:spcBef>
                <a:spcPts val="0"/>
              </a:spcBef>
              <a:spcAft>
                <a:spcPts val="0"/>
              </a:spcAft>
              <a:buFont typeface="Courier New" charset="0"/>
              <a:buChar char="o"/>
            </a:pPr>
            <a:r>
              <a:rPr lang="en-US" sz="1600" b="1" i="1" dirty="0">
                <a:solidFill>
                  <a:srgbClr val="0B4EB2"/>
                </a:solidFill>
                <a:effectLst/>
                <a:latin typeface="Helvetica" charset="0"/>
                <a:ea typeface="Calibri" charset="0"/>
                <a:cs typeface="Helvetica" charset="0"/>
              </a:rPr>
              <a:t>youtube.com/watch?v=8mLoG9jUkBQ</a:t>
            </a:r>
            <a:endParaRPr lang="en-US" sz="1050" dirty="0">
              <a:effectLst/>
              <a:latin typeface="Calibri" charset="0"/>
              <a:ea typeface="Calibri" charset="0"/>
              <a:cs typeface="Times New Roman" charset="0"/>
            </a:endParaRPr>
          </a:p>
          <a:p>
            <a:pPr marL="742950" marR="0" lvl="1" indent="-285750">
              <a:lnSpc>
                <a:spcPts val="2200"/>
              </a:lnSpc>
              <a:spcBef>
                <a:spcPts val="0"/>
              </a:spcBef>
              <a:spcAft>
                <a:spcPts val="0"/>
              </a:spcAft>
              <a:buFont typeface="Courier New" charset="0"/>
              <a:buChar char="o"/>
            </a:pPr>
            <a:r>
              <a:rPr lang="en-US" sz="1600" b="1" i="1" dirty="0">
                <a:solidFill>
                  <a:srgbClr val="0B4EB2"/>
                </a:solidFill>
                <a:effectLst/>
                <a:latin typeface="Helvetica" charset="0"/>
                <a:ea typeface="Calibri" charset="0"/>
                <a:cs typeface="Helvetica" charset="0"/>
              </a:rPr>
              <a:t>call811.com/damage-prevention/toolkits/811-videos-psas-and-supporting-tools</a:t>
            </a:r>
            <a:endParaRPr lang="en-US" sz="1050" dirty="0">
              <a:effectLst/>
              <a:latin typeface="Calibri" charset="0"/>
              <a:ea typeface="Calibri" charset="0"/>
              <a:cs typeface="Times New Roman" charset="0"/>
            </a:endParaRPr>
          </a:p>
          <a:p>
            <a:pPr marL="342900" marR="0" lvl="0" indent="-342900">
              <a:lnSpc>
                <a:spcPts val="2200"/>
              </a:lnSpc>
              <a:spcBef>
                <a:spcPts val="0"/>
              </a:spcBef>
              <a:spcAft>
                <a:spcPts val="0"/>
              </a:spcAft>
              <a:buFont typeface="Symbol" charset="2"/>
              <a:buChar char=""/>
            </a:pPr>
            <a:r>
              <a:rPr lang="en-US" sz="1600" dirty="0">
                <a:solidFill>
                  <a:srgbClr val="000000"/>
                </a:solidFill>
                <a:effectLst/>
                <a:latin typeface="Helvetica" charset="0"/>
                <a:ea typeface="Calibri" charset="0"/>
                <a:cs typeface="Helvetica" charset="0"/>
              </a:rPr>
              <a:t>Encourage others in the school to share it with their students, perhaps even sharing it during the announcements.</a:t>
            </a:r>
            <a:endParaRPr lang="en-US" sz="1050" dirty="0">
              <a:effectLst/>
              <a:latin typeface="Calibri" charset="0"/>
              <a:ea typeface="Calibri" charset="0"/>
              <a:cs typeface="Times New Roman" charset="0"/>
            </a:endParaRPr>
          </a:p>
        </p:txBody>
      </p:sp>
    </p:spTree>
    <p:extLst>
      <p:ext uri="{BB962C8B-B14F-4D97-AF65-F5344CB8AC3E}">
        <p14:creationId xmlns:p14="http://schemas.microsoft.com/office/powerpoint/2010/main" val="1405106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pPr marL="0" indent="0">
              <a:lnSpc>
                <a:spcPct val="100000"/>
              </a:lnSpc>
              <a:buSzPct val="100000"/>
              <a:buNone/>
              <a:defRPr sz="1400" b="1" u="sng">
                <a:latin typeface="Helvetica"/>
                <a:ea typeface="Helvetica"/>
                <a:cs typeface="Helvetica"/>
                <a:sym typeface="Helvetica"/>
              </a:defRPr>
            </a:pPr>
            <a:endParaRPr/>
          </a:p>
          <a:p>
            <a:pPr marL="180473" indent="-180473">
              <a:lnSpc>
                <a:spcPct val="100000"/>
              </a:lnSpc>
              <a:buSzPct val="100000"/>
              <a:buChar char="•"/>
              <a:defRPr sz="1400">
                <a:latin typeface="Helvetica"/>
                <a:ea typeface="Helvetica"/>
                <a:cs typeface="Helvetica"/>
                <a:sym typeface="Helvetica"/>
              </a:defRPr>
            </a:pPr>
            <a:r>
              <a:t>Often when there is a natural gas leak, we can use our senses to know.</a:t>
            </a:r>
          </a:p>
          <a:p>
            <a:pPr marL="751973" lvl="1" indent="-180473">
              <a:lnSpc>
                <a:spcPct val="100000"/>
              </a:lnSpc>
              <a:buSzPct val="100000"/>
              <a:buChar char="•"/>
              <a:defRPr sz="1400">
                <a:latin typeface="Helvetica"/>
                <a:ea typeface="Helvetica"/>
                <a:cs typeface="Helvetica"/>
                <a:sym typeface="Helvetica"/>
              </a:defRPr>
            </a:pPr>
            <a:r>
              <a:t>See</a:t>
            </a:r>
          </a:p>
          <a:p>
            <a:pPr marL="1323473" lvl="2" indent="-180473">
              <a:lnSpc>
                <a:spcPct val="100000"/>
              </a:lnSpc>
              <a:buSzPct val="100000"/>
              <a:buChar char="•"/>
              <a:defRPr sz="1400">
                <a:latin typeface="Helvetica"/>
                <a:ea typeface="Helvetica"/>
                <a:cs typeface="Helvetica"/>
                <a:sym typeface="Helvetica"/>
              </a:defRPr>
            </a:pPr>
            <a:r>
              <a:t>If there is a dead area in the middle of a green area of plants or grass, it could be a natural gas leak.</a:t>
            </a:r>
          </a:p>
          <a:p>
            <a:pPr marL="1323473" lvl="2" indent="-180473">
              <a:lnSpc>
                <a:spcPct val="100000"/>
              </a:lnSpc>
              <a:buSzPct val="100000"/>
              <a:buChar char="•"/>
              <a:defRPr sz="1400">
                <a:latin typeface="Helvetica"/>
                <a:ea typeface="Helvetica"/>
                <a:cs typeface="Helvetica"/>
                <a:sym typeface="Helvetica"/>
              </a:defRPr>
            </a:pPr>
            <a:r>
              <a:t>If there are bubbles coming up in water there could be a natural gas leak.</a:t>
            </a:r>
          </a:p>
          <a:p>
            <a:pPr marL="1323473" lvl="2" indent="-180473">
              <a:lnSpc>
                <a:spcPct val="100000"/>
              </a:lnSpc>
              <a:buSzPct val="100000"/>
              <a:buChar char="•"/>
              <a:defRPr sz="1400">
                <a:latin typeface="Helvetica"/>
                <a:ea typeface="Helvetica"/>
                <a:cs typeface="Helvetica"/>
                <a:sym typeface="Helvetica"/>
              </a:defRPr>
            </a:pPr>
            <a:r>
              <a:t>If there is blowing dirt, and it is not windy, it could be a natural gas leak.</a:t>
            </a:r>
          </a:p>
          <a:p>
            <a:pPr marL="751973" lvl="1" indent="-180473">
              <a:lnSpc>
                <a:spcPct val="100000"/>
              </a:lnSpc>
              <a:buSzPct val="100000"/>
              <a:buChar char="•"/>
              <a:defRPr sz="1400">
                <a:latin typeface="Helvetica"/>
                <a:ea typeface="Helvetica"/>
                <a:cs typeface="Helvetica"/>
                <a:sym typeface="Helvetica"/>
              </a:defRPr>
            </a:pPr>
            <a:r>
              <a:t>Hear</a:t>
            </a:r>
          </a:p>
          <a:p>
            <a:pPr marL="1323473" lvl="2" indent="-180473">
              <a:lnSpc>
                <a:spcPct val="100000"/>
              </a:lnSpc>
              <a:buSzPct val="100000"/>
              <a:buChar char="•"/>
              <a:defRPr sz="1400">
                <a:latin typeface="Helvetica"/>
                <a:ea typeface="Helvetica"/>
                <a:cs typeface="Helvetica"/>
                <a:sym typeface="Helvetica"/>
              </a:defRPr>
            </a:pPr>
            <a:r>
              <a:t>If you hear a “hissing” sound coming from the ground or a pipe, it could be a natural gas leak.</a:t>
            </a:r>
          </a:p>
          <a:p>
            <a:pPr marL="751973" lvl="1" indent="-180473">
              <a:lnSpc>
                <a:spcPct val="100000"/>
              </a:lnSpc>
              <a:buSzPct val="100000"/>
              <a:buChar char="•"/>
              <a:defRPr sz="1400">
                <a:latin typeface="Helvetica"/>
                <a:ea typeface="Helvetica"/>
                <a:cs typeface="Helvetica"/>
                <a:sym typeface="Helvetica"/>
              </a:defRPr>
            </a:pPr>
            <a:r>
              <a:t>Smell</a:t>
            </a:r>
          </a:p>
          <a:p>
            <a:pPr marL="1323473" lvl="2" indent="-180473">
              <a:lnSpc>
                <a:spcPct val="100000"/>
              </a:lnSpc>
              <a:buSzPct val="100000"/>
              <a:buChar char="•"/>
              <a:defRPr sz="1400">
                <a:latin typeface="Helvetica"/>
                <a:ea typeface="Helvetica"/>
                <a:cs typeface="Helvetica"/>
                <a:sym typeface="Helvetica"/>
              </a:defRPr>
            </a:pPr>
            <a:r>
              <a:t>Briefly review mercaptan and remind the students that it smells like rotten eggs.</a:t>
            </a:r>
          </a:p>
          <a:p>
            <a:pPr marL="1323473" lvl="2" indent="-180473">
              <a:lnSpc>
                <a:spcPct val="100000"/>
              </a:lnSpc>
              <a:buSzPct val="100000"/>
              <a:buChar char="•"/>
              <a:defRPr sz="1400">
                <a:latin typeface="Helvetica"/>
                <a:ea typeface="Helvetica"/>
                <a:cs typeface="Helvetica"/>
                <a:sym typeface="Helvetica"/>
              </a:defRPr>
            </a:pPr>
            <a:r>
              <a:t>Remember that natural gas is lighter than air so it can move around or can be smelled in one place but not another.</a:t>
            </a:r>
          </a:p>
        </p:txBody>
      </p:sp>
    </p:spTree>
    <p:extLst>
      <p:ext uri="{BB962C8B-B14F-4D97-AF65-F5344CB8AC3E}">
        <p14:creationId xmlns:p14="http://schemas.microsoft.com/office/powerpoint/2010/main" val="178653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stStyle>
          <a:p>
            <a:r>
              <a:rPr lang="en-US" dirty="0"/>
              <a:t>W</a:t>
            </a:r>
            <a:r>
              <a:rPr dirty="0"/>
              <a:t>e are going to Think!</a:t>
            </a:r>
            <a:r>
              <a:rPr lang="en-US" dirty="0"/>
              <a:t>, Talk! and Take Action</a:t>
            </a:r>
            <a:r>
              <a:rPr dirty="0"/>
              <a:t> about energy and energy safety.</a:t>
            </a:r>
          </a:p>
        </p:txBody>
      </p:sp>
    </p:spTree>
    <p:extLst>
      <p:ext uri="{BB962C8B-B14F-4D97-AF65-F5344CB8AC3E}">
        <p14:creationId xmlns:p14="http://schemas.microsoft.com/office/powerpoint/2010/main" val="144164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t>If you notice any of the things on the last slide or think for any other reason that there is a natural gas leak, Take Action! and act fast.</a:t>
            </a:r>
          </a:p>
          <a:p>
            <a:pPr marL="180473" indent="-180473">
              <a:lnSpc>
                <a:spcPct val="100000"/>
              </a:lnSpc>
              <a:buSzPct val="100000"/>
              <a:buChar char="•"/>
              <a:defRPr sz="1400">
                <a:latin typeface="Helvetica"/>
                <a:ea typeface="Helvetica"/>
                <a:cs typeface="Helvetica"/>
                <a:sym typeface="Helvetica"/>
              </a:defRPr>
            </a:pPr>
            <a:r>
              <a:t>Have students do hand motions with you, </a:t>
            </a:r>
          </a:p>
          <a:p>
            <a:pPr marL="1323473" lvl="2" indent="-180473">
              <a:lnSpc>
                <a:spcPct val="100000"/>
              </a:lnSpc>
              <a:buSzPct val="100000"/>
              <a:buChar char="•"/>
              <a:defRPr sz="1400">
                <a:latin typeface="Helvetica"/>
                <a:ea typeface="Helvetica"/>
                <a:cs typeface="Helvetica"/>
                <a:sym typeface="Helvetica"/>
              </a:defRPr>
            </a:pPr>
            <a:r>
              <a:t>hands with thumbs out, closed fist in front of you and them move over shoulder for get out, leave. </a:t>
            </a:r>
          </a:p>
          <a:p>
            <a:pPr marL="1323473" lvl="2" indent="-180473">
              <a:lnSpc>
                <a:spcPct val="100000"/>
              </a:lnSpc>
              <a:buSzPct val="100000"/>
              <a:buChar char="•"/>
              <a:defRPr sz="1400">
                <a:latin typeface="Helvetica"/>
                <a:ea typeface="Helvetica"/>
                <a:cs typeface="Helvetica"/>
                <a:sym typeface="Helvetica"/>
              </a:defRPr>
            </a:pPr>
            <a:r>
              <a:t>talk - use both hands - fingers and thumbs open and close (like bird beak)</a:t>
            </a:r>
          </a:p>
          <a:p>
            <a:pPr marL="1323473" lvl="2" indent="-180473">
              <a:lnSpc>
                <a:spcPct val="100000"/>
              </a:lnSpc>
              <a:buSzPct val="100000"/>
              <a:buChar char="•"/>
              <a:defRPr sz="1400">
                <a:latin typeface="Helvetica"/>
                <a:ea typeface="Helvetica"/>
                <a:cs typeface="Helvetica"/>
                <a:sym typeface="Helvetica"/>
              </a:defRPr>
            </a:pPr>
            <a:r>
              <a:t>tell an adult - thumb and pinkie finger act like a phone to ear</a:t>
            </a:r>
          </a:p>
          <a:p>
            <a:pPr marL="180473" indent="-180473">
              <a:lnSpc>
                <a:spcPct val="100000"/>
              </a:lnSpc>
              <a:buSzPct val="100000"/>
              <a:buChar char="•"/>
              <a:defRPr sz="1400">
                <a:latin typeface="Helvetica"/>
                <a:ea typeface="Helvetica"/>
                <a:cs typeface="Helvetica"/>
                <a:sym typeface="Helvetica"/>
              </a:defRPr>
            </a:pPr>
            <a:r>
              <a:t>Leave the area immediately.</a:t>
            </a:r>
          </a:p>
          <a:p>
            <a:pPr marL="180473" indent="-180473">
              <a:lnSpc>
                <a:spcPct val="100000"/>
              </a:lnSpc>
              <a:buSzPct val="100000"/>
              <a:buChar char="•"/>
              <a:defRPr sz="1400">
                <a:latin typeface="Helvetica"/>
                <a:ea typeface="Helvetica"/>
                <a:cs typeface="Helvetica"/>
                <a:sym typeface="Helvetica"/>
              </a:defRPr>
            </a:pPr>
            <a:r>
              <a:t>Tell an adult right away.</a:t>
            </a:r>
          </a:p>
          <a:p>
            <a:pPr marL="180473" indent="-180473">
              <a:lnSpc>
                <a:spcPct val="100000"/>
              </a:lnSpc>
              <a:buSzPct val="100000"/>
              <a:buChar char="•"/>
              <a:defRPr sz="1400">
                <a:latin typeface="Helvetica"/>
                <a:ea typeface="Helvetica"/>
                <a:cs typeface="Helvetica"/>
                <a:sym typeface="Helvetica"/>
              </a:defRPr>
            </a:pPr>
            <a:r>
              <a:t>Go to a safe area away from the leak, call 911.</a:t>
            </a:r>
          </a:p>
        </p:txBody>
      </p:sp>
    </p:spTree>
    <p:extLst>
      <p:ext uri="{BB962C8B-B14F-4D97-AF65-F5344CB8AC3E}">
        <p14:creationId xmlns:p14="http://schemas.microsoft.com/office/powerpoint/2010/main" val="447605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t>If you think there is a natural gas leak there are some things you should be sure NOT to do. Have students make an X with the</a:t>
            </a:r>
            <a:r>
              <a:rPr lang="en-US"/>
              <a:t>i</a:t>
            </a:r>
            <a:r>
              <a:t>r arms crossed.</a:t>
            </a:r>
          </a:p>
          <a:p>
            <a:pPr marL="180473" indent="-180473">
              <a:lnSpc>
                <a:spcPct val="100000"/>
              </a:lnSpc>
              <a:buSzPct val="100000"/>
              <a:buChar char="•"/>
              <a:defRPr sz="1400">
                <a:latin typeface="Helvetica"/>
                <a:ea typeface="Helvetica"/>
                <a:cs typeface="Helvetica"/>
                <a:sym typeface="Helvetica"/>
              </a:defRPr>
            </a:pPr>
            <a:r>
              <a:t>Do not do anything that might create a spark.</a:t>
            </a:r>
          </a:p>
          <a:p>
            <a:pPr marL="751973" lvl="3" indent="-180473">
              <a:lnSpc>
                <a:spcPct val="100000"/>
              </a:lnSpc>
              <a:buSzPct val="100000"/>
              <a:buChar char="•"/>
              <a:defRPr sz="1400">
                <a:latin typeface="Helvetica"/>
                <a:ea typeface="Helvetica"/>
                <a:cs typeface="Helvetica"/>
                <a:sym typeface="Helvetica"/>
              </a:defRPr>
            </a:pPr>
            <a:r>
              <a:t>Do not use a light switch.</a:t>
            </a:r>
          </a:p>
          <a:p>
            <a:pPr marL="751973" lvl="1" indent="-180473">
              <a:lnSpc>
                <a:spcPct val="100000"/>
              </a:lnSpc>
              <a:buSzPct val="100000"/>
              <a:buChar char="•"/>
              <a:defRPr sz="1400">
                <a:latin typeface="Helvetica"/>
                <a:ea typeface="Helvetica"/>
                <a:cs typeface="Helvetica"/>
                <a:sym typeface="Helvetica"/>
              </a:defRPr>
            </a:pPr>
            <a:r>
              <a:t>Do not use the garage door opener.</a:t>
            </a:r>
          </a:p>
          <a:p>
            <a:pPr marL="751973" lvl="1" indent="-180473">
              <a:lnSpc>
                <a:spcPct val="100000"/>
              </a:lnSpc>
              <a:buSzPct val="100000"/>
              <a:buChar char="•"/>
              <a:defRPr sz="1400">
                <a:latin typeface="Helvetica"/>
                <a:ea typeface="Helvetica"/>
                <a:cs typeface="Helvetica"/>
                <a:sym typeface="Helvetica"/>
              </a:defRPr>
            </a:pPr>
            <a:r>
              <a:t>Do not let anyone smoke or light a flame of any kind.</a:t>
            </a:r>
          </a:p>
          <a:p>
            <a:pPr marL="180473" indent="-180473">
              <a:lnSpc>
                <a:spcPct val="100000"/>
              </a:lnSpc>
              <a:buSzPct val="100000"/>
              <a:buChar char="•"/>
              <a:defRPr sz="1400">
                <a:latin typeface="Helvetica"/>
                <a:ea typeface="Helvetica"/>
                <a:cs typeface="Helvetica"/>
                <a:sym typeface="Helvetica"/>
              </a:defRPr>
            </a:pPr>
            <a:r>
              <a:t>Do not try to repair the pipe or stop the leak yourself.</a:t>
            </a:r>
          </a:p>
          <a:p>
            <a:pPr marL="180473" indent="-180473">
              <a:lnSpc>
                <a:spcPct val="100000"/>
              </a:lnSpc>
              <a:buSzPct val="100000"/>
              <a:buChar char="•"/>
              <a:defRPr sz="1400">
                <a:latin typeface="Helvetica"/>
                <a:ea typeface="Helvetica"/>
                <a:cs typeface="Helvetica"/>
                <a:sym typeface="Helvetica"/>
              </a:defRPr>
            </a:pPr>
            <a:r>
              <a:t>Do not go back to the area until it is safe.</a:t>
            </a:r>
          </a:p>
        </p:txBody>
      </p:sp>
    </p:spTree>
    <p:extLst>
      <p:ext uri="{BB962C8B-B14F-4D97-AF65-F5344CB8AC3E}">
        <p14:creationId xmlns:p14="http://schemas.microsoft.com/office/powerpoint/2010/main" val="274591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prstGeom prst="rect">
            <a:avLst/>
          </a:prstGeom>
        </p:spPr>
        <p:txBody>
          <a:bodyPr/>
          <a:lstStyle/>
          <a:p>
            <a:endParaRPr/>
          </a:p>
        </p:txBody>
      </p:sp>
      <p:sp>
        <p:nvSpPr>
          <p:cNvPr id="373" name="Shape 37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t>Occasionally when there is an inadequate supply of air, any fuel (oil, coal, kerosene, wood or natural gas) can burn inappropriately and create carbon monoxide.</a:t>
            </a:r>
          </a:p>
          <a:p>
            <a:pPr marL="180473" indent="-180473">
              <a:lnSpc>
                <a:spcPct val="100000"/>
              </a:lnSpc>
              <a:buSzPct val="100000"/>
              <a:buChar char="•"/>
              <a:defRPr sz="1400">
                <a:latin typeface="Helvetica"/>
                <a:ea typeface="Helvetica"/>
                <a:cs typeface="Helvetica"/>
                <a:sym typeface="Helvetica"/>
              </a:defRPr>
            </a:pPr>
            <a:r>
              <a:t>Any kind of fuel and any kind of fuel burning appliance (furnace, water heater, stove, oven, etc.) can produce carbon monoxide.</a:t>
            </a:r>
          </a:p>
          <a:p>
            <a:pPr marL="751973" lvl="1" indent="-180473">
              <a:lnSpc>
                <a:spcPct val="100000"/>
              </a:lnSpc>
              <a:buSzPct val="100000"/>
              <a:buChar char="•"/>
              <a:defRPr sz="1400">
                <a:latin typeface="Helvetica"/>
                <a:ea typeface="Helvetica"/>
                <a:cs typeface="Helvetica"/>
                <a:sym typeface="Helvetica"/>
              </a:defRPr>
            </a:pPr>
            <a:r>
              <a:t>Carbon monoxide is a colorless and odorless poisonous gas which can make you sick.</a:t>
            </a:r>
          </a:p>
          <a:p>
            <a:pPr marL="751973" lvl="1" indent="-180473">
              <a:lnSpc>
                <a:spcPct val="100000"/>
              </a:lnSpc>
              <a:buSzPct val="100000"/>
              <a:buChar char="•"/>
              <a:defRPr sz="1400">
                <a:latin typeface="Helvetica"/>
                <a:ea typeface="Helvetica"/>
                <a:cs typeface="Helvetica"/>
                <a:sym typeface="Helvetica"/>
              </a:defRPr>
            </a:pPr>
            <a:r>
              <a:t>Carbon monoxide can accumulate, or gather, when the flue or vent to a fuel burning appliance is blocked, typically by soot, nests, or other debris, such as snow. </a:t>
            </a:r>
          </a:p>
          <a:p>
            <a:pPr marL="180473" indent="-180473">
              <a:lnSpc>
                <a:spcPct val="100000"/>
              </a:lnSpc>
              <a:buSzPct val="100000"/>
              <a:buChar char="•"/>
              <a:defRPr sz="1400">
                <a:latin typeface="Helvetica"/>
                <a:ea typeface="Helvetica"/>
                <a:cs typeface="Helvetica"/>
                <a:sym typeface="Helvetica"/>
              </a:defRPr>
            </a:pPr>
            <a:r>
              <a:t>Keep appliances in well ventilated areas.</a:t>
            </a:r>
          </a:p>
          <a:p>
            <a:pPr marL="180473" indent="-180473">
              <a:lnSpc>
                <a:spcPct val="100000"/>
              </a:lnSpc>
              <a:buSzPct val="100000"/>
              <a:buChar char="•"/>
              <a:defRPr sz="1400">
                <a:latin typeface="Helvetica"/>
                <a:ea typeface="Helvetica"/>
                <a:cs typeface="Helvetica"/>
                <a:sym typeface="Helvetica"/>
              </a:defRPr>
            </a:pPr>
            <a:r>
              <a:rPr b="1"/>
              <a:t>Symptoms of carbon monoxide poisoning are</a:t>
            </a:r>
            <a:r>
              <a:t>:</a:t>
            </a:r>
          </a:p>
          <a:p>
            <a:pPr marL="762000" lvl="1" indent="-190500">
              <a:lnSpc>
                <a:spcPct val="100000"/>
              </a:lnSpc>
              <a:buSzPct val="100000"/>
              <a:buChar char="•"/>
              <a:defRPr sz="1400">
                <a:latin typeface="Helvetica"/>
                <a:ea typeface="Helvetica"/>
                <a:cs typeface="Helvetica"/>
                <a:sym typeface="Helvetica"/>
              </a:defRPr>
            </a:pPr>
            <a:r>
              <a:t>Feeling sick</a:t>
            </a:r>
          </a:p>
          <a:p>
            <a:pPr marL="751973" lvl="1" indent="-180473">
              <a:lnSpc>
                <a:spcPct val="100000"/>
              </a:lnSpc>
              <a:buSzPct val="100000"/>
              <a:buChar char="•"/>
              <a:defRPr sz="1400">
                <a:latin typeface="Helvetica"/>
                <a:ea typeface="Helvetica"/>
                <a:cs typeface="Helvetica"/>
                <a:sym typeface="Helvetica"/>
              </a:defRPr>
            </a:pPr>
            <a:r>
              <a:t>Headaches</a:t>
            </a:r>
          </a:p>
          <a:p>
            <a:pPr marL="751973" lvl="1" indent="-180473">
              <a:lnSpc>
                <a:spcPct val="100000"/>
              </a:lnSpc>
              <a:buSzPct val="100000"/>
              <a:buChar char="•"/>
              <a:defRPr sz="1400">
                <a:latin typeface="Helvetica"/>
                <a:ea typeface="Helvetica"/>
                <a:cs typeface="Helvetica"/>
                <a:sym typeface="Helvetica"/>
              </a:defRPr>
            </a:pPr>
            <a:r>
              <a:t>Dizziness</a:t>
            </a:r>
          </a:p>
          <a:p>
            <a:pPr marL="751973" lvl="1" indent="-180473">
              <a:lnSpc>
                <a:spcPct val="100000"/>
              </a:lnSpc>
              <a:buSzPct val="100000"/>
              <a:buChar char="•"/>
              <a:defRPr sz="1400">
                <a:latin typeface="Helvetica"/>
                <a:ea typeface="Helvetica"/>
                <a:cs typeface="Helvetica"/>
                <a:sym typeface="Helvetica"/>
              </a:defRPr>
            </a:pPr>
            <a:r>
              <a:t>Nausea and/or vomiting</a:t>
            </a:r>
          </a:p>
          <a:p>
            <a:pPr marL="751973" lvl="1" indent="-180473">
              <a:lnSpc>
                <a:spcPct val="100000"/>
              </a:lnSpc>
              <a:buSzPct val="100000"/>
              <a:buChar char="•"/>
              <a:defRPr sz="1400">
                <a:latin typeface="Helvetica"/>
                <a:ea typeface="Helvetica"/>
                <a:cs typeface="Helvetica"/>
                <a:sym typeface="Helvetica"/>
              </a:defRPr>
            </a:pPr>
            <a:r>
              <a:t>Confusion</a:t>
            </a:r>
          </a:p>
          <a:p>
            <a:pPr marL="751973" lvl="1" indent="-180473">
              <a:lnSpc>
                <a:spcPct val="100000"/>
              </a:lnSpc>
              <a:buSzPct val="100000"/>
              <a:buChar char="•"/>
              <a:defRPr sz="1400">
                <a:latin typeface="Helvetica"/>
                <a:ea typeface="Helvetica"/>
                <a:cs typeface="Helvetica"/>
                <a:sym typeface="Helvetica"/>
              </a:defRPr>
            </a:pPr>
            <a:r>
              <a:t>Drowsiness or being tired</a:t>
            </a:r>
          </a:p>
          <a:p>
            <a:pPr marL="180473" indent="-180473">
              <a:lnSpc>
                <a:spcPct val="100000"/>
              </a:lnSpc>
              <a:buSzPct val="100000"/>
              <a:buChar char="•"/>
              <a:defRPr sz="1400">
                <a:latin typeface="Helvetica"/>
                <a:ea typeface="Helvetica"/>
                <a:cs typeface="Helvetica"/>
                <a:sym typeface="Helvetica"/>
              </a:defRPr>
            </a:pPr>
            <a:r>
              <a:t>If you suspect carbon monoxide,  </a:t>
            </a:r>
            <a:r>
              <a:rPr b="1"/>
              <a:t>GET OUT IMMEDIATELY, TELL AN ADULT and CALL 911</a:t>
            </a:r>
            <a:r>
              <a:t>!</a:t>
            </a:r>
          </a:p>
        </p:txBody>
      </p:sp>
    </p:spTree>
    <p:extLst>
      <p:ext uri="{BB962C8B-B14F-4D97-AF65-F5344CB8AC3E}">
        <p14:creationId xmlns:p14="http://schemas.microsoft.com/office/powerpoint/2010/main" val="111856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pPr marL="300789" indent="-300789">
              <a:lnSpc>
                <a:spcPct val="100000"/>
              </a:lnSpc>
              <a:buSzPct val="100000"/>
              <a:buChar char="•"/>
              <a:defRPr sz="1400">
                <a:latin typeface="Helvetica"/>
                <a:ea typeface="Helvetica"/>
                <a:cs typeface="Helvetica"/>
                <a:sym typeface="Helvetica"/>
              </a:defRPr>
            </a:pPr>
            <a:r>
              <a:t>Natural gas is a safe, clean and efficient energy source which makes our lives more comfortable.</a:t>
            </a:r>
          </a:p>
          <a:p>
            <a:pPr marL="300789" indent="-300789">
              <a:lnSpc>
                <a:spcPct val="100000"/>
              </a:lnSpc>
              <a:buSzPct val="100000"/>
              <a:buChar char="•"/>
              <a:defRPr sz="1400">
                <a:latin typeface="Helvetica"/>
                <a:ea typeface="Helvetica"/>
                <a:cs typeface="Helvetica"/>
                <a:sym typeface="Helvetica"/>
              </a:defRPr>
            </a:pPr>
            <a:r>
              <a:t>Natural gas is efficient because it burns cleaner (no smoke), hotter and brighter than other fossil fuels.</a:t>
            </a:r>
          </a:p>
        </p:txBody>
      </p:sp>
    </p:spTree>
    <p:extLst>
      <p:ext uri="{BB962C8B-B14F-4D97-AF65-F5344CB8AC3E}">
        <p14:creationId xmlns:p14="http://schemas.microsoft.com/office/powerpoint/2010/main" val="1743257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pPr marL="300789" indent="-300789">
              <a:lnSpc>
                <a:spcPct val="100000"/>
              </a:lnSpc>
              <a:buSzPct val="100000"/>
              <a:buChar char="•"/>
              <a:defRPr sz="1400">
                <a:latin typeface="Helvetica"/>
                <a:ea typeface="Helvetica"/>
                <a:cs typeface="Helvetica"/>
                <a:sym typeface="Helvetica"/>
              </a:defRPr>
            </a:pPr>
            <a:r>
              <a:t>Have you thought about working in the energy field? </a:t>
            </a:r>
          </a:p>
          <a:p>
            <a:pPr marL="300789" indent="-300789">
              <a:lnSpc>
                <a:spcPct val="100000"/>
              </a:lnSpc>
              <a:buSzPct val="100000"/>
              <a:buChar char="•"/>
              <a:defRPr sz="1400">
                <a:latin typeface="Helvetica"/>
                <a:ea typeface="Helvetica"/>
                <a:cs typeface="Helvetica"/>
                <a:sym typeface="Helvetica"/>
              </a:defRPr>
            </a:pPr>
            <a:r>
              <a:t>Energy jobs offer promising opportunities. </a:t>
            </a:r>
          </a:p>
          <a:p>
            <a:pPr marL="300789" indent="-300789">
              <a:lnSpc>
                <a:spcPct val="100000"/>
              </a:lnSpc>
              <a:buSzPct val="100000"/>
              <a:buChar char="•"/>
              <a:defRPr sz="1400">
                <a:latin typeface="Helvetica"/>
                <a:ea typeface="Helvetica"/>
                <a:cs typeface="Helvetica"/>
                <a:sym typeface="Helvetica"/>
              </a:defRPr>
            </a:pPr>
            <a:r>
              <a:t>Can you picture yourself installing natural gas pipelines? </a:t>
            </a:r>
          </a:p>
          <a:p>
            <a:pPr marL="300789" indent="-300789">
              <a:lnSpc>
                <a:spcPct val="100000"/>
              </a:lnSpc>
              <a:buSzPct val="100000"/>
              <a:buChar char="•"/>
              <a:defRPr sz="1400">
                <a:latin typeface="Helvetica"/>
                <a:ea typeface="Helvetica"/>
                <a:cs typeface="Helvetica"/>
                <a:sym typeface="Helvetica"/>
              </a:defRPr>
            </a:pPr>
            <a:r>
              <a:t>Or maybe you can see yourself designing a delivery system for natural gas to a new housing development or working as an engineer in a natural gas power plant?</a:t>
            </a:r>
          </a:p>
        </p:txBody>
      </p:sp>
    </p:spTree>
    <p:extLst>
      <p:ext uri="{BB962C8B-B14F-4D97-AF65-F5344CB8AC3E}">
        <p14:creationId xmlns:p14="http://schemas.microsoft.com/office/powerpoint/2010/main" val="811440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prstGeom prst="rect">
            <a:avLst/>
          </a:prstGeom>
        </p:spPr>
        <p:txBody>
          <a:bodyPr/>
          <a:lstStyle/>
          <a:p>
            <a:endParaRPr/>
          </a:p>
        </p:txBody>
      </p:sp>
      <p:sp>
        <p:nvSpPr>
          <p:cNvPr id="412" name="Shape 412"/>
          <p:cNvSpPr>
            <a:spLocks noGrp="1"/>
          </p:cNvSpPr>
          <p:nvPr>
            <p:ph type="body" sz="quarter" idx="1"/>
          </p:nvPr>
        </p:nvSpPr>
        <p:spPr>
          <a:prstGeom prst="rect">
            <a:avLst/>
          </a:prstGeom>
        </p:spPr>
        <p:txBody>
          <a:bodyPr/>
          <a:lstStyle/>
          <a:p>
            <a:pPr marL="300789" indent="-300789">
              <a:lnSpc>
                <a:spcPct val="100000"/>
              </a:lnSpc>
              <a:buSzPct val="100000"/>
              <a:buChar char="•"/>
              <a:defRPr sz="1400">
                <a:latin typeface="Helvetica"/>
                <a:ea typeface="Helvetica"/>
                <a:cs typeface="Helvetica"/>
                <a:sym typeface="Helvetica"/>
              </a:defRPr>
            </a:pPr>
            <a:r>
              <a:t>Tell students – how to play the review game: </a:t>
            </a:r>
          </a:p>
          <a:p>
            <a:pPr marL="300789" indent="-300789">
              <a:lnSpc>
                <a:spcPct val="100000"/>
              </a:lnSpc>
              <a:buSzPct val="100000"/>
              <a:buChar char="•"/>
              <a:defRPr sz="1400">
                <a:latin typeface="Helvetica"/>
                <a:ea typeface="Helvetica"/>
                <a:cs typeface="Helvetica"/>
                <a:sym typeface="Helvetica"/>
              </a:defRPr>
            </a:pPr>
            <a:r>
              <a:t>They must remember many points of knowledge that were mentioned in the presentation</a:t>
            </a:r>
            <a:r>
              <a:rPr lang="en-US"/>
              <a:t>.</a:t>
            </a:r>
            <a:endParaRPr/>
          </a:p>
          <a:p>
            <a:pPr marL="300789" indent="-300789">
              <a:lnSpc>
                <a:spcPct val="100000"/>
              </a:lnSpc>
              <a:buSzPct val="100000"/>
              <a:buChar char="•"/>
              <a:defRPr sz="1400">
                <a:latin typeface="Helvetica"/>
                <a:ea typeface="Helvetica"/>
                <a:cs typeface="Helvetica"/>
                <a:sym typeface="Helvetica"/>
              </a:defRPr>
            </a:pPr>
            <a:r>
              <a:t>Students can be called upon individually or as a class (if you have several) or to the group as a whole.</a:t>
            </a:r>
          </a:p>
          <a:p>
            <a:pPr marL="300789" indent="-300789">
              <a:lnSpc>
                <a:spcPct val="100000"/>
              </a:lnSpc>
              <a:buSzPct val="100000"/>
              <a:buChar char="•"/>
              <a:defRPr sz="1400">
                <a:latin typeface="Helvetica"/>
                <a:ea typeface="Helvetica"/>
                <a:cs typeface="Helvetica"/>
                <a:sym typeface="Helvetica"/>
              </a:defRPr>
            </a:pPr>
            <a:r>
              <a:t>They complete the circle of safety by answering 10 questions. The goal is to be 100 percent correct.</a:t>
            </a:r>
          </a:p>
          <a:p>
            <a:pPr marL="300789" indent="-300789">
              <a:lnSpc>
                <a:spcPct val="100000"/>
              </a:lnSpc>
              <a:buSzPct val="100000"/>
              <a:buChar char="•"/>
              <a:defRPr sz="1400">
                <a:latin typeface="Helvetica"/>
                <a:ea typeface="Helvetica"/>
                <a:cs typeface="Helvetica"/>
                <a:sym typeface="Helvetica"/>
              </a:defRPr>
            </a:pPr>
            <a:r>
              <a:t>With each correctly answered question, students are 10 percent closer to completing the circle.</a:t>
            </a:r>
          </a:p>
          <a:p>
            <a:pPr marL="300789" indent="-300789">
              <a:lnSpc>
                <a:spcPct val="100000"/>
              </a:lnSpc>
              <a:buSzPct val="100000"/>
              <a:buChar char="•"/>
              <a:defRPr sz="1400">
                <a:latin typeface="Helvetica"/>
                <a:ea typeface="Helvetica"/>
                <a:cs typeface="Helvetica"/>
                <a:sym typeface="Helvetica"/>
              </a:defRPr>
            </a:pPr>
            <a:r>
              <a:t>Are you READY?</a:t>
            </a:r>
          </a:p>
        </p:txBody>
      </p:sp>
    </p:spTree>
    <p:extLst>
      <p:ext uri="{BB962C8B-B14F-4D97-AF65-F5344CB8AC3E}">
        <p14:creationId xmlns:p14="http://schemas.microsoft.com/office/powerpoint/2010/main" val="1353039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t>Can you smell carbon monoxide?</a:t>
            </a:r>
          </a:p>
        </p:txBody>
      </p:sp>
    </p:spTree>
    <p:extLst>
      <p:ext uri="{BB962C8B-B14F-4D97-AF65-F5344CB8AC3E}">
        <p14:creationId xmlns:p14="http://schemas.microsoft.com/office/powerpoint/2010/main" val="853160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t>No</a:t>
            </a:r>
          </a:p>
        </p:txBody>
      </p:sp>
    </p:spTree>
    <p:extLst>
      <p:ext uri="{BB962C8B-B14F-4D97-AF65-F5344CB8AC3E}">
        <p14:creationId xmlns:p14="http://schemas.microsoft.com/office/powerpoint/2010/main" val="324380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t>TRUE or FALSE: If you see flammable items or clutter around your furnace, an adult should move them away.</a:t>
            </a:r>
          </a:p>
        </p:txBody>
      </p:sp>
    </p:spTree>
    <p:extLst>
      <p:ext uri="{BB962C8B-B14F-4D97-AF65-F5344CB8AC3E}">
        <p14:creationId xmlns:p14="http://schemas.microsoft.com/office/powerpoint/2010/main" val="1551533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lvl1pPr marL="228600" indent="-228600">
              <a:buSzPct val="100000"/>
              <a:buChar char="•"/>
              <a:defRPr sz="1400"/>
            </a:lvl1pPr>
          </a:lstStyle>
          <a:p>
            <a:r>
              <a:t>True. Keep the area around your furnace clean and free of clutter.</a:t>
            </a:r>
          </a:p>
        </p:txBody>
      </p:sp>
    </p:spTree>
    <p:extLst>
      <p:ext uri="{BB962C8B-B14F-4D97-AF65-F5344CB8AC3E}">
        <p14:creationId xmlns:p14="http://schemas.microsoft.com/office/powerpoint/2010/main" val="1882689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pPr marL="0" indent="0">
              <a:lnSpc>
                <a:spcPct val="100000"/>
              </a:lnSpc>
              <a:buSzPct val="100000"/>
              <a:buNone/>
              <a:defRPr sz="1400">
                <a:latin typeface="Helvetica"/>
                <a:ea typeface="Helvetica"/>
                <a:cs typeface="Helvetica"/>
                <a:sym typeface="Helvetica"/>
              </a:defRPr>
            </a:pPr>
            <a:endParaRPr/>
          </a:p>
        </p:txBody>
      </p:sp>
    </p:spTree>
    <p:extLst>
      <p:ext uri="{BB962C8B-B14F-4D97-AF65-F5344CB8AC3E}">
        <p14:creationId xmlns:p14="http://schemas.microsoft.com/office/powerpoint/2010/main" val="619315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noRot="1" noChangeAspect="1"/>
          </p:cNvSpPr>
          <p:nvPr>
            <p:ph type="sldImg"/>
          </p:nvPr>
        </p:nvSpPr>
        <p:spPr>
          <a:prstGeom prst="rect">
            <a:avLst/>
          </a:prstGeom>
        </p:spPr>
        <p:txBody>
          <a:bodyPr/>
          <a:lstStyle/>
          <a:p>
            <a:endParaRPr/>
          </a:p>
        </p:txBody>
      </p:sp>
      <p:sp>
        <p:nvSpPr>
          <p:cNvPr id="439" name="Shape 439"/>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t>TRUE or FALSE: If you see a natural gas meter or pipeline, you can touch and play around it.</a:t>
            </a:r>
          </a:p>
        </p:txBody>
      </p:sp>
    </p:spTree>
    <p:extLst>
      <p:ext uri="{BB962C8B-B14F-4D97-AF65-F5344CB8AC3E}">
        <p14:creationId xmlns:p14="http://schemas.microsoft.com/office/powerpoint/2010/main" val="1335968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t>False. You should never play around natural gas equipment (such as gas meters, pipes, grills, pool heaters, etc).</a:t>
            </a:r>
          </a:p>
        </p:txBody>
      </p:sp>
    </p:spTree>
    <p:extLst>
      <p:ext uri="{BB962C8B-B14F-4D97-AF65-F5344CB8AC3E}">
        <p14:creationId xmlns:p14="http://schemas.microsoft.com/office/powerpoint/2010/main" val="1676024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rPr lang="en-US" dirty="0"/>
              <a:t>Should</a:t>
            </a:r>
            <a:r>
              <a:rPr lang="en-US" baseline="0" dirty="0"/>
              <a:t> everyone have a carbon monoxide detector in their home</a:t>
            </a:r>
            <a:r>
              <a:rPr dirty="0"/>
              <a:t>?</a:t>
            </a:r>
          </a:p>
        </p:txBody>
      </p:sp>
    </p:spTree>
    <p:extLst>
      <p:ext uri="{BB962C8B-B14F-4D97-AF65-F5344CB8AC3E}">
        <p14:creationId xmlns:p14="http://schemas.microsoft.com/office/powerpoint/2010/main" val="406185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rPr lang="en-US" dirty="0"/>
              <a:t>Yes</a:t>
            </a:r>
            <a:endParaRPr dirty="0"/>
          </a:p>
        </p:txBody>
      </p:sp>
    </p:spTree>
    <p:extLst>
      <p:ext uri="{BB962C8B-B14F-4D97-AF65-F5344CB8AC3E}">
        <p14:creationId xmlns:p14="http://schemas.microsoft.com/office/powerpoint/2010/main" val="1110125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t>On your phone, what numbers would you touch if you were going to dig in your yard?</a:t>
            </a:r>
          </a:p>
        </p:txBody>
      </p:sp>
    </p:spTree>
    <p:extLst>
      <p:ext uri="{BB962C8B-B14F-4D97-AF65-F5344CB8AC3E}">
        <p14:creationId xmlns:p14="http://schemas.microsoft.com/office/powerpoint/2010/main" val="539672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noRot="1" noChangeAspect="1"/>
          </p:cNvSpPr>
          <p:nvPr>
            <p:ph type="sldImg"/>
          </p:nvPr>
        </p:nvSpPr>
        <p:spPr>
          <a:prstGeom prst="rect">
            <a:avLst/>
          </a:prstGeom>
        </p:spPr>
        <p:txBody>
          <a:bodyPr/>
          <a:lstStyle/>
          <a:p>
            <a:endParaRPr/>
          </a:p>
        </p:txBody>
      </p:sp>
      <p:sp>
        <p:nvSpPr>
          <p:cNvPr id="467" name="Shape 467"/>
          <p:cNvSpPr>
            <a:spLocks noGrp="1"/>
          </p:cNvSpPr>
          <p:nvPr>
            <p:ph type="body" sz="quarter" idx="1"/>
          </p:nvPr>
        </p:nvSpPr>
        <p:spPr>
          <a:prstGeom prst="rect">
            <a:avLst/>
          </a:prstGeom>
        </p:spPr>
        <p:txBody>
          <a:bodyPr/>
          <a:lstStyle/>
          <a:p>
            <a:pPr marL="300789" indent="-300789">
              <a:lnSpc>
                <a:spcPct val="100000"/>
              </a:lnSpc>
              <a:buSzPct val="100000"/>
              <a:buChar char="•"/>
              <a:defRPr sz="1400">
                <a:latin typeface="Helvetica"/>
                <a:ea typeface="Helvetica"/>
                <a:cs typeface="Helvetica"/>
                <a:sym typeface="Helvetica"/>
              </a:defRPr>
            </a:pPr>
            <a:r>
              <a:t>811</a:t>
            </a:r>
          </a:p>
          <a:p>
            <a:pPr marL="300789" indent="-300789">
              <a:lnSpc>
                <a:spcPct val="100000"/>
              </a:lnSpc>
              <a:buSzPct val="100000"/>
              <a:buChar char="•"/>
              <a:defRPr sz="1400">
                <a:latin typeface="Helvetica"/>
                <a:ea typeface="Helvetica"/>
                <a:cs typeface="Helvetica"/>
                <a:sym typeface="Helvetica"/>
              </a:defRPr>
            </a:pPr>
            <a:r>
              <a:t>Call 811 to have underground pipes and cables located and marked before you dig.</a:t>
            </a:r>
          </a:p>
        </p:txBody>
      </p:sp>
    </p:spTree>
    <p:extLst>
      <p:ext uri="{BB962C8B-B14F-4D97-AF65-F5344CB8AC3E}">
        <p14:creationId xmlns:p14="http://schemas.microsoft.com/office/powerpoint/2010/main" val="1455022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t>Never store papers, boxes or bikes on top of or around your _________.</a:t>
            </a:r>
          </a:p>
        </p:txBody>
      </p:sp>
    </p:spTree>
    <p:extLst>
      <p:ext uri="{BB962C8B-B14F-4D97-AF65-F5344CB8AC3E}">
        <p14:creationId xmlns:p14="http://schemas.microsoft.com/office/powerpoint/2010/main" val="1167995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prstGeom prst="rect">
            <a:avLst/>
          </a:prstGeom>
        </p:spPr>
        <p:txBody>
          <a:bodyPr/>
          <a:lstStyle/>
          <a:p>
            <a:endParaRPr/>
          </a:p>
        </p:txBody>
      </p:sp>
      <p:sp>
        <p:nvSpPr>
          <p:cNvPr id="478" name="Shape 478"/>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t>Furnace</a:t>
            </a:r>
          </a:p>
        </p:txBody>
      </p:sp>
    </p:spTree>
    <p:extLst>
      <p:ext uri="{BB962C8B-B14F-4D97-AF65-F5344CB8AC3E}">
        <p14:creationId xmlns:p14="http://schemas.microsoft.com/office/powerpoint/2010/main" val="346973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prstGeom prst="rect">
            <a:avLst/>
          </a:prstGeom>
        </p:spPr>
        <p:txBody>
          <a:bodyPr/>
          <a:lstStyle/>
          <a:p>
            <a:endParaRPr/>
          </a:p>
        </p:txBody>
      </p:sp>
      <p:sp>
        <p:nvSpPr>
          <p:cNvPr id="483" name="Shape 483"/>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t>You can smell this chemical that is added to natural gas to give it a rotten egg odor.</a:t>
            </a:r>
          </a:p>
        </p:txBody>
      </p:sp>
    </p:spTree>
    <p:extLst>
      <p:ext uri="{BB962C8B-B14F-4D97-AF65-F5344CB8AC3E}">
        <p14:creationId xmlns:p14="http://schemas.microsoft.com/office/powerpoint/2010/main" val="1157664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prstGeom prst="rect">
            <a:avLst/>
          </a:prstGeom>
        </p:spPr>
        <p:txBody>
          <a:bodyPr/>
          <a:lstStyle/>
          <a:p>
            <a:endParaRPr/>
          </a:p>
        </p:txBody>
      </p:sp>
      <p:sp>
        <p:nvSpPr>
          <p:cNvPr id="490" name="Shape 490"/>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t>Mercaptan</a:t>
            </a:r>
          </a:p>
        </p:txBody>
      </p:sp>
    </p:spTree>
    <p:extLst>
      <p:ext uri="{BB962C8B-B14F-4D97-AF65-F5344CB8AC3E}">
        <p14:creationId xmlns:p14="http://schemas.microsoft.com/office/powerpoint/2010/main" val="657443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t>Let’s Talk! about energy now.</a:t>
            </a:r>
          </a:p>
          <a:p>
            <a:pPr marL="180473" indent="-180473">
              <a:lnSpc>
                <a:spcPct val="100000"/>
              </a:lnSpc>
              <a:buSzPct val="100000"/>
              <a:buChar char="•"/>
              <a:defRPr sz="1400">
                <a:latin typeface="Helvetica"/>
                <a:ea typeface="Helvetica"/>
                <a:cs typeface="Helvetica"/>
                <a:sym typeface="Helvetica"/>
              </a:defRPr>
            </a:pPr>
            <a:r>
              <a:t>What is energy?  </a:t>
            </a:r>
          </a:p>
          <a:p>
            <a:pPr marL="751973" lvl="1" indent="-180473">
              <a:lnSpc>
                <a:spcPct val="100000"/>
              </a:lnSpc>
              <a:buSzPct val="100000"/>
              <a:buChar char="•"/>
              <a:defRPr sz="1400">
                <a:latin typeface="Helvetica"/>
                <a:ea typeface="Helvetica"/>
                <a:cs typeface="Helvetica"/>
                <a:sym typeface="Helvetica"/>
              </a:defRPr>
            </a:pPr>
            <a:r>
              <a:t>BRIEFLY allow students to answer.</a:t>
            </a:r>
          </a:p>
          <a:p>
            <a:pPr marL="751973" lvl="1" indent="-180473">
              <a:lnSpc>
                <a:spcPct val="100000"/>
              </a:lnSpc>
              <a:buSzPct val="100000"/>
              <a:buChar char="•"/>
              <a:defRPr sz="1400">
                <a:latin typeface="Helvetica"/>
                <a:ea typeface="Helvetica"/>
                <a:cs typeface="Helvetica"/>
                <a:sym typeface="Helvetica"/>
              </a:defRPr>
            </a:pPr>
            <a:r>
              <a:t>Energy is the ability to do work.</a:t>
            </a:r>
          </a:p>
        </p:txBody>
      </p:sp>
    </p:spTree>
    <p:extLst>
      <p:ext uri="{BB962C8B-B14F-4D97-AF65-F5344CB8AC3E}">
        <p14:creationId xmlns:p14="http://schemas.microsoft.com/office/powerpoint/2010/main" val="921177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prstGeom prst="rect">
            <a:avLst/>
          </a:prstGeom>
        </p:spPr>
        <p:txBody>
          <a:bodyPr/>
          <a:lstStyle/>
          <a:p>
            <a:endParaRPr/>
          </a:p>
        </p:txBody>
      </p:sp>
      <p:sp>
        <p:nvSpPr>
          <p:cNvPr id="494" name="Shape 494"/>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t>Name three senses that can help you detect a natural gas leak.</a:t>
            </a:r>
          </a:p>
        </p:txBody>
      </p:sp>
    </p:spTree>
    <p:extLst>
      <p:ext uri="{BB962C8B-B14F-4D97-AF65-F5344CB8AC3E}">
        <p14:creationId xmlns:p14="http://schemas.microsoft.com/office/powerpoint/2010/main" val="13474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t>See, Hear, Smell.</a:t>
            </a:r>
          </a:p>
        </p:txBody>
      </p:sp>
    </p:spTree>
    <p:extLst>
      <p:ext uri="{BB962C8B-B14F-4D97-AF65-F5344CB8AC3E}">
        <p14:creationId xmlns:p14="http://schemas.microsoft.com/office/powerpoint/2010/main" val="9846260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t>Do not move or pull out marker flags you see because they show underground _________.</a:t>
            </a:r>
          </a:p>
        </p:txBody>
      </p:sp>
    </p:spTree>
    <p:extLst>
      <p:ext uri="{BB962C8B-B14F-4D97-AF65-F5344CB8AC3E}">
        <p14:creationId xmlns:p14="http://schemas.microsoft.com/office/powerpoint/2010/main" val="1007696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rPr dirty="0"/>
              <a:t>Pipelines. Hitting pipelines can cause damage and serious incidents.</a:t>
            </a:r>
            <a:r>
              <a:rPr lang="en-US" dirty="0"/>
              <a:t> </a:t>
            </a:r>
            <a:endParaRPr dirty="0"/>
          </a:p>
        </p:txBody>
      </p:sp>
    </p:spTree>
    <p:extLst>
      <p:ext uri="{BB962C8B-B14F-4D97-AF65-F5344CB8AC3E}">
        <p14:creationId xmlns:p14="http://schemas.microsoft.com/office/powerpoint/2010/main" val="1418494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noRot="1" noChangeAspect="1"/>
          </p:cNvSpPr>
          <p:nvPr>
            <p:ph type="sldImg"/>
          </p:nvPr>
        </p:nvSpPr>
        <p:spPr>
          <a:prstGeom prst="rect">
            <a:avLst/>
          </a:prstGeom>
        </p:spPr>
        <p:txBody>
          <a:bodyPr/>
          <a:lstStyle/>
          <a:p>
            <a:endParaRPr/>
          </a:p>
        </p:txBody>
      </p:sp>
      <p:sp>
        <p:nvSpPr>
          <p:cNvPr id="522" name="Shape 522"/>
          <p:cNvSpPr>
            <a:spLocks noGrp="1"/>
          </p:cNvSpPr>
          <p:nvPr>
            <p:ph type="body" sz="quarter" idx="1"/>
          </p:nvPr>
        </p:nvSpPr>
        <p:spPr>
          <a:prstGeom prst="rect">
            <a:avLst/>
          </a:prstGeom>
        </p:spPr>
        <p:txBody>
          <a:bodyPr/>
          <a:lstStyle>
            <a:lvl1pPr marL="300789" indent="-300789">
              <a:lnSpc>
                <a:spcPct val="100000"/>
              </a:lnSpc>
              <a:buSzPct val="100000"/>
              <a:buChar char="•"/>
              <a:defRPr sz="1400">
                <a:latin typeface="Helvetica"/>
                <a:ea typeface="Helvetica"/>
                <a:cs typeface="Helvetica"/>
                <a:sym typeface="Helvetica"/>
              </a:defRPr>
            </a:lvl1pPr>
          </a:lstStyle>
          <a:p>
            <a:r>
              <a:t>What three things should you do if you smell the rotten egg smell of mercaptan in or around your home or school?</a:t>
            </a:r>
          </a:p>
        </p:txBody>
      </p:sp>
    </p:spTree>
    <p:extLst>
      <p:ext uri="{BB962C8B-B14F-4D97-AF65-F5344CB8AC3E}">
        <p14:creationId xmlns:p14="http://schemas.microsoft.com/office/powerpoint/2010/main" val="1422037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hape 527"/>
          <p:cNvSpPr>
            <a:spLocks noGrp="1" noRot="1" noChangeAspect="1"/>
          </p:cNvSpPr>
          <p:nvPr>
            <p:ph type="sldImg"/>
          </p:nvPr>
        </p:nvSpPr>
        <p:spPr>
          <a:prstGeom prst="rect">
            <a:avLst/>
          </a:prstGeom>
        </p:spPr>
        <p:txBody>
          <a:bodyPr/>
          <a:lstStyle/>
          <a:p>
            <a:endParaRPr/>
          </a:p>
        </p:txBody>
      </p:sp>
      <p:sp>
        <p:nvSpPr>
          <p:cNvPr id="528" name="Shape 528"/>
          <p:cNvSpPr>
            <a:spLocks noGrp="1"/>
          </p:cNvSpPr>
          <p:nvPr>
            <p:ph type="body" sz="quarter" idx="1"/>
          </p:nvPr>
        </p:nvSpPr>
        <p:spPr>
          <a:prstGeom prst="rect">
            <a:avLst/>
          </a:prstGeom>
        </p:spPr>
        <p:txBody>
          <a:bodyPr/>
          <a:lstStyle/>
          <a:p>
            <a:pPr marL="300789" indent="-300789">
              <a:lnSpc>
                <a:spcPct val="100000"/>
              </a:lnSpc>
              <a:buSzPct val="100000"/>
              <a:buChar char="•"/>
              <a:defRPr sz="1400">
                <a:latin typeface="Helvetica"/>
                <a:ea typeface="Helvetica"/>
                <a:cs typeface="Helvetica"/>
                <a:sym typeface="Helvetica"/>
              </a:defRPr>
            </a:pPr>
            <a:r>
              <a:t>Get out or leave the area.</a:t>
            </a:r>
          </a:p>
          <a:p>
            <a:pPr marL="300789" indent="-300789">
              <a:lnSpc>
                <a:spcPct val="100000"/>
              </a:lnSpc>
              <a:buSzPct val="100000"/>
              <a:buChar char="•"/>
              <a:defRPr sz="1400">
                <a:latin typeface="Helvetica"/>
                <a:ea typeface="Helvetica"/>
                <a:cs typeface="Helvetica"/>
                <a:sym typeface="Helvetica"/>
              </a:defRPr>
            </a:pPr>
            <a:r>
              <a:t>Tell an adult.</a:t>
            </a:r>
          </a:p>
          <a:p>
            <a:pPr marL="300789" indent="-300789">
              <a:lnSpc>
                <a:spcPct val="100000"/>
              </a:lnSpc>
              <a:buSzPct val="100000"/>
              <a:buChar char="•"/>
              <a:defRPr sz="1400">
                <a:latin typeface="Helvetica"/>
                <a:ea typeface="Helvetica"/>
                <a:cs typeface="Helvetica"/>
                <a:sym typeface="Helvetica"/>
              </a:defRPr>
            </a:pPr>
            <a:r>
              <a:t>Call 911.</a:t>
            </a:r>
          </a:p>
        </p:txBody>
      </p:sp>
    </p:spTree>
    <p:extLst>
      <p:ext uri="{BB962C8B-B14F-4D97-AF65-F5344CB8AC3E}">
        <p14:creationId xmlns:p14="http://schemas.microsoft.com/office/powerpoint/2010/main" val="836149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a:spLocks noGrp="1" noRot="1" noChangeAspect="1"/>
          </p:cNvSpPr>
          <p:nvPr>
            <p:ph type="sldImg"/>
          </p:nvPr>
        </p:nvSpPr>
        <p:spPr>
          <a:prstGeom prst="rect">
            <a:avLst/>
          </a:prstGeom>
        </p:spPr>
        <p:txBody>
          <a:bodyPr/>
          <a:lstStyle/>
          <a:p>
            <a:endParaRPr/>
          </a:p>
        </p:txBody>
      </p:sp>
      <p:sp>
        <p:nvSpPr>
          <p:cNvPr id="534" name="Shape 534"/>
          <p:cNvSpPr>
            <a:spLocks noGrp="1"/>
          </p:cNvSpPr>
          <p:nvPr>
            <p:ph type="body" sz="quarter" idx="1"/>
          </p:nvPr>
        </p:nvSpPr>
        <p:spPr>
          <a:prstGeom prst="rect">
            <a:avLst/>
          </a:prstGeom>
        </p:spPr>
        <p:txBody>
          <a:bodyPr/>
          <a:lstStyle/>
          <a:p>
            <a:pPr marL="300789" indent="-300789">
              <a:lnSpc>
                <a:spcPct val="100000"/>
              </a:lnSpc>
              <a:buSzPct val="100000"/>
              <a:buChar char="•"/>
              <a:defRPr sz="1400">
                <a:latin typeface="Helvetica"/>
                <a:ea typeface="Helvetica"/>
                <a:cs typeface="Helvetica"/>
                <a:sym typeface="Helvetica"/>
              </a:defRPr>
            </a:pPr>
            <a:r>
              <a:t>Congratulate the students on being smart Energy Safe Kids. They have completed </a:t>
            </a:r>
            <a:r>
              <a:rPr i="1"/>
              <a:t>“Safety Sense.”</a:t>
            </a:r>
          </a:p>
        </p:txBody>
      </p:sp>
    </p:spTree>
    <p:extLst>
      <p:ext uri="{BB962C8B-B14F-4D97-AF65-F5344CB8AC3E}">
        <p14:creationId xmlns:p14="http://schemas.microsoft.com/office/powerpoint/2010/main" val="12661584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p>
            <a:pPr marL="300789" indent="-300789">
              <a:lnSpc>
                <a:spcPct val="100000"/>
              </a:lnSpc>
              <a:buSzPct val="100000"/>
              <a:buChar char="•"/>
              <a:defRPr sz="1400">
                <a:latin typeface="Helvetica"/>
                <a:ea typeface="Helvetica"/>
                <a:cs typeface="Helvetica"/>
                <a:sym typeface="Helvetica"/>
              </a:defRPr>
            </a:pPr>
            <a:r>
              <a:t>The Energy Safe Kids</a:t>
            </a:r>
            <a:r>
              <a:rPr b="1"/>
              <a:t> </a:t>
            </a:r>
            <a:r>
              <a:t>website is new and has so much information for students, parents and teachers.</a:t>
            </a:r>
          </a:p>
          <a:p>
            <a:pPr marL="300789" indent="-300789">
              <a:lnSpc>
                <a:spcPct val="100000"/>
              </a:lnSpc>
              <a:buSzPct val="100000"/>
              <a:buChar char="•"/>
              <a:defRPr sz="1400">
                <a:latin typeface="Helvetica"/>
                <a:ea typeface="Helvetica"/>
                <a:cs typeface="Helvetica"/>
                <a:sym typeface="Helvetica"/>
              </a:defRPr>
            </a:pPr>
            <a:r>
              <a:t>Teachers will find resources for classroom use: lesson plans, activities and facts about natural gas in the United States. </a:t>
            </a:r>
          </a:p>
          <a:p>
            <a:pPr marL="300789" indent="-300789">
              <a:lnSpc>
                <a:spcPct val="100000"/>
              </a:lnSpc>
              <a:buSzPct val="100000"/>
              <a:buChar char="•"/>
              <a:defRPr sz="1400">
                <a:latin typeface="Helvetica"/>
                <a:ea typeface="Helvetica"/>
                <a:cs typeface="Helvetica"/>
                <a:sym typeface="Helvetica"/>
              </a:defRPr>
            </a:pPr>
            <a:r>
              <a:t>Students and their families can learn about natural gas basics, safety and careers and play an online game, “Gas Dash” and test their safety IQ against </a:t>
            </a:r>
            <a:r>
              <a:rPr i="0"/>
              <a:t>“The Interactive Natural Gas Safety Poster.”</a:t>
            </a:r>
          </a:p>
          <a:p>
            <a:pPr marL="872289" lvl="1" indent="-300789">
              <a:lnSpc>
                <a:spcPct val="100000"/>
              </a:lnSpc>
              <a:buSzPct val="100000"/>
              <a:buChar char="•"/>
              <a:defRPr sz="1400">
                <a:latin typeface="Helvetica"/>
                <a:ea typeface="Helvetica"/>
                <a:cs typeface="Helvetica"/>
                <a:sym typeface="Helvetica"/>
              </a:defRPr>
            </a:pPr>
            <a:r>
              <a:t>The object of “Gas Dash” is to avoid dangerous safety scenarios, while answering quiz questions on safety to complete the game in the shortest amount of time. </a:t>
            </a:r>
          </a:p>
          <a:p>
            <a:pPr marL="872289" lvl="1" indent="-300789">
              <a:lnSpc>
                <a:spcPct val="100000"/>
              </a:lnSpc>
              <a:buSzPct val="100000"/>
              <a:buChar char="•"/>
              <a:defRPr sz="1400">
                <a:latin typeface="Helvetica"/>
                <a:ea typeface="Helvetica"/>
                <a:cs typeface="Helvetica"/>
                <a:sym typeface="Helvetica"/>
              </a:defRPr>
            </a:pPr>
            <a:r>
              <a:t>The interactive poster is a fun way to review natural gas safety and test your knowledge. The words in the title of the poster light up with each correct answer.</a:t>
            </a:r>
          </a:p>
          <a:p>
            <a:pPr marL="0" indent="0">
              <a:lnSpc>
                <a:spcPct val="100000"/>
              </a:lnSpc>
              <a:buSzPct val="100000"/>
              <a:buNone/>
              <a:defRPr sz="1400">
                <a:latin typeface="Helvetica"/>
                <a:ea typeface="Helvetica"/>
                <a:cs typeface="Helvetica"/>
                <a:sym typeface="Helvetica"/>
              </a:defRPr>
            </a:pPr>
            <a:endParaRPr i="1"/>
          </a:p>
        </p:txBody>
      </p:sp>
    </p:spTree>
    <p:extLst>
      <p:ext uri="{BB962C8B-B14F-4D97-AF65-F5344CB8AC3E}">
        <p14:creationId xmlns:p14="http://schemas.microsoft.com/office/powerpoint/2010/main" val="5701951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597"/>
          <p:cNvSpPr>
            <a:spLocks noGrp="1" noRot="1" noChangeAspect="1"/>
          </p:cNvSpPr>
          <p:nvPr>
            <p:ph type="sldImg"/>
          </p:nvPr>
        </p:nvSpPr>
        <p:spPr>
          <a:prstGeom prst="rect">
            <a:avLst/>
          </a:prstGeom>
        </p:spPr>
        <p:txBody>
          <a:bodyPr/>
          <a:lstStyle/>
          <a:p>
            <a:endParaRPr/>
          </a:p>
        </p:txBody>
      </p:sp>
      <p:sp>
        <p:nvSpPr>
          <p:cNvPr id="598" name="Shape 598"/>
          <p:cNvSpPr>
            <a:spLocks noGrp="1"/>
          </p:cNvSpPr>
          <p:nvPr>
            <p:ph type="body" sz="quarter" idx="1"/>
          </p:nvPr>
        </p:nvSpPr>
        <p:spPr>
          <a:prstGeom prst="rect">
            <a:avLst/>
          </a:prstGeom>
        </p:spPr>
        <p:txBody>
          <a:bodyPr/>
          <a:lstStyle/>
          <a:p>
            <a:pPr marL="300789" indent="-300789">
              <a:lnSpc>
                <a:spcPct val="100000"/>
              </a:lnSpc>
              <a:buSzPct val="100000"/>
              <a:buChar char="•"/>
              <a:defRPr sz="1400">
                <a:latin typeface="Helvetica"/>
                <a:ea typeface="Helvetica"/>
                <a:cs typeface="Helvetica"/>
                <a:sym typeface="Helvetica"/>
              </a:defRPr>
            </a:pPr>
            <a:r>
              <a:rPr lang="en-US" dirty="0"/>
              <a:t>You can be an Energy Safe Kid!</a:t>
            </a:r>
          </a:p>
          <a:p>
            <a:pPr marL="300789" indent="-300789">
              <a:lnSpc>
                <a:spcPct val="100000"/>
              </a:lnSpc>
              <a:buSzPct val="100000"/>
              <a:buChar char="•"/>
              <a:defRPr sz="1400">
                <a:latin typeface="Helvetica"/>
                <a:ea typeface="Helvetica"/>
                <a:cs typeface="Helvetica"/>
                <a:sym typeface="Helvetica"/>
              </a:defRPr>
            </a:pPr>
            <a:r>
              <a:rPr lang="en-US" dirty="0"/>
              <a:t>Brought to you by the National Energy Foundation.</a:t>
            </a:r>
            <a:endParaRPr dirty="0"/>
          </a:p>
        </p:txBody>
      </p:sp>
    </p:spTree>
    <p:extLst>
      <p:ext uri="{BB962C8B-B14F-4D97-AF65-F5344CB8AC3E}">
        <p14:creationId xmlns:p14="http://schemas.microsoft.com/office/powerpoint/2010/main" val="1237640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t>We use energy to do almost everything, so it is important to understand where our energy comes from.</a:t>
            </a:r>
          </a:p>
          <a:p>
            <a:pPr marL="180473" indent="-180473">
              <a:lnSpc>
                <a:spcPct val="100000"/>
              </a:lnSpc>
              <a:buSzPct val="100000"/>
              <a:buChar char="•"/>
              <a:defRPr sz="1400">
                <a:latin typeface="Helvetica"/>
                <a:ea typeface="Helvetica"/>
                <a:cs typeface="Helvetica"/>
                <a:sym typeface="Helvetica"/>
              </a:defRPr>
            </a:pPr>
            <a:r>
              <a:t>BRIEFLY discuss energy sources.</a:t>
            </a:r>
          </a:p>
          <a:p>
            <a:pPr marL="751973" lvl="1" indent="-180473">
              <a:lnSpc>
                <a:spcPct val="100000"/>
              </a:lnSpc>
              <a:buSzPct val="100000"/>
              <a:buChar char="•"/>
              <a:defRPr sz="1400">
                <a:latin typeface="Helvetica"/>
                <a:ea typeface="Helvetica"/>
                <a:cs typeface="Helvetica"/>
                <a:sym typeface="Helvetica"/>
              </a:defRPr>
            </a:pPr>
            <a:r>
              <a:t>Nonrenewable resources can be depleted; someday we will run out.</a:t>
            </a:r>
          </a:p>
          <a:p>
            <a:pPr marL="1323473" lvl="2" indent="-180473">
              <a:lnSpc>
                <a:spcPct val="100000"/>
              </a:lnSpc>
              <a:buSzPct val="100000"/>
              <a:buChar char="•"/>
              <a:defRPr sz="1400">
                <a:latin typeface="Helvetica"/>
                <a:ea typeface="Helvetica"/>
                <a:cs typeface="Helvetica"/>
                <a:sym typeface="Helvetica"/>
              </a:defRPr>
            </a:pPr>
            <a:r>
              <a:t>Fossil fuels are in this category.</a:t>
            </a:r>
            <a:endParaRPr b="1"/>
          </a:p>
          <a:p>
            <a:pPr marL="1323473" lvl="2" indent="-180473">
              <a:lnSpc>
                <a:spcPct val="100000"/>
              </a:lnSpc>
              <a:buSzPct val="100000"/>
              <a:buChar char="•"/>
              <a:defRPr sz="1400">
                <a:latin typeface="Helvetica"/>
                <a:ea typeface="Helvetica"/>
                <a:cs typeface="Helvetica"/>
                <a:sym typeface="Helvetica"/>
              </a:defRPr>
            </a:pPr>
            <a:r>
              <a:rPr lang="en-US" dirty="0"/>
              <a:t>N</a:t>
            </a:r>
            <a:r>
              <a:rPr dirty="0"/>
              <a:t>atural gas is the primary source used to heat homes.</a:t>
            </a:r>
            <a:endParaRPr lang="en-US" dirty="0"/>
          </a:p>
          <a:p>
            <a:pPr marL="1323473" lvl="2" indent="-180473">
              <a:lnSpc>
                <a:spcPct val="100000"/>
              </a:lnSpc>
              <a:buSzPct val="100000"/>
              <a:buChar char="•"/>
              <a:defRPr sz="1400">
                <a:latin typeface="Helvetica"/>
                <a:ea typeface="Helvetica"/>
                <a:cs typeface="Helvetica"/>
                <a:sym typeface="Helvetica"/>
              </a:defRPr>
            </a:pPr>
            <a:r>
              <a:rPr lang="en-US" dirty="0"/>
              <a:t>Oil is</a:t>
            </a:r>
            <a:r>
              <a:rPr lang="en-US" baseline="0" dirty="0"/>
              <a:t> refined into gasoline and used as fuel for cars.</a:t>
            </a:r>
            <a:endParaRPr dirty="0"/>
          </a:p>
        </p:txBody>
      </p:sp>
    </p:spTree>
    <p:extLst>
      <p:ext uri="{BB962C8B-B14F-4D97-AF65-F5344CB8AC3E}">
        <p14:creationId xmlns:p14="http://schemas.microsoft.com/office/powerpoint/2010/main" val="1012950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pPr marL="751973" lvl="1" indent="-180473">
              <a:lnSpc>
                <a:spcPct val="100000"/>
              </a:lnSpc>
              <a:buSzPct val="100000"/>
              <a:buChar char="•"/>
              <a:defRPr sz="1400">
                <a:latin typeface="Helvetica"/>
                <a:ea typeface="Helvetica"/>
                <a:cs typeface="Helvetica"/>
                <a:sym typeface="Helvetica"/>
              </a:defRPr>
            </a:pPr>
            <a:r>
              <a:t>Renewable resources are sources of energy that are naturally replaced; they go on and on.</a:t>
            </a:r>
          </a:p>
          <a:p>
            <a:pPr marL="1323473" lvl="2" indent="-180473">
              <a:lnSpc>
                <a:spcPct val="100000"/>
              </a:lnSpc>
              <a:buSzPct val="100000"/>
              <a:buChar char="•"/>
              <a:defRPr sz="1400">
                <a:latin typeface="Helvetica"/>
                <a:ea typeface="Helvetica"/>
                <a:cs typeface="Helvetica"/>
                <a:sym typeface="Helvetica"/>
              </a:defRPr>
            </a:pPr>
            <a:r>
              <a:t>Renewable resources include wind, sun (solar) and water (hydro).</a:t>
            </a:r>
          </a:p>
        </p:txBody>
      </p:sp>
    </p:spTree>
    <p:extLst>
      <p:ext uri="{BB962C8B-B14F-4D97-AF65-F5344CB8AC3E}">
        <p14:creationId xmlns:p14="http://schemas.microsoft.com/office/powerpoint/2010/main" val="1555813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lIns="0"/>
          <a:lstStyle/>
          <a:p>
            <a:pPr marL="228600" algn="l" latinLnBrk="0">
              <a:spcBef>
                <a:spcPts val="0"/>
              </a:spcBef>
              <a:spcAft>
                <a:spcPts val="0"/>
              </a:spcAft>
            </a:pPr>
            <a:r>
              <a:rPr lang="en-US" sz="1400" b="0" i="0" dirty="0">
                <a:solidFill>
                  <a:srgbClr val="000000"/>
                </a:solidFill>
                <a:effectLst/>
                <a:latin typeface="Helvetica" charset="0"/>
              </a:rPr>
              <a:t>•</a:t>
            </a:r>
            <a:r>
              <a:rPr lang="en-US" b="0" i="0" dirty="0">
                <a:solidFill>
                  <a:srgbClr val="000000"/>
                </a:solidFill>
                <a:effectLst/>
                <a:latin typeface="Helvetica Neue" charset="0"/>
              </a:rPr>
              <a:t>Natural gas is used as an energy source for heat in homes, schools and businesses. It is also used to generate electricity.</a:t>
            </a:r>
            <a:endParaRPr lang="en-US" b="0" i="0" dirty="0">
              <a:solidFill>
                <a:srgbClr val="000000"/>
              </a:solidFill>
              <a:effectLst/>
              <a:latin typeface="Helvetica" charset="0"/>
            </a:endParaRPr>
          </a:p>
          <a:p>
            <a:pPr marL="228600" algn="l" latinLnBrk="0">
              <a:spcBef>
                <a:spcPts val="0"/>
              </a:spcBef>
              <a:spcAft>
                <a:spcPts val="0"/>
              </a:spcAft>
            </a:pPr>
            <a:r>
              <a:rPr lang="en-US" b="0" i="0" dirty="0">
                <a:solidFill>
                  <a:srgbClr val="000000"/>
                </a:solidFill>
                <a:effectLst/>
                <a:latin typeface="Helvetica" charset="0"/>
              </a:rPr>
              <a:t>•</a:t>
            </a:r>
            <a:r>
              <a:rPr lang="en-US" b="0" i="0" dirty="0">
                <a:solidFill>
                  <a:srgbClr val="000000"/>
                </a:solidFill>
                <a:effectLst/>
                <a:latin typeface="Helvetica Neue" charset="0"/>
              </a:rPr>
              <a:t>What is natural gas? </a:t>
            </a:r>
            <a:endParaRPr lang="en-US" b="0" i="0" dirty="0">
              <a:solidFill>
                <a:srgbClr val="000000"/>
              </a:solidFill>
              <a:effectLst/>
              <a:latin typeface="Helvetica" charset="0"/>
            </a:endParaRPr>
          </a:p>
          <a:p>
            <a:pPr marL="859536" algn="l" latinLnBrk="0">
              <a:spcBef>
                <a:spcPts val="0"/>
              </a:spcBef>
              <a:spcAft>
                <a:spcPts val="0"/>
              </a:spcAft>
            </a:pPr>
            <a:r>
              <a:rPr lang="en-US" b="0" i="0" dirty="0">
                <a:solidFill>
                  <a:srgbClr val="000000"/>
                </a:solidFill>
                <a:effectLst/>
                <a:latin typeface="Helvetica" charset="0"/>
              </a:rPr>
              <a:t>•</a:t>
            </a:r>
            <a:r>
              <a:rPr lang="en-US" b="0" i="0" dirty="0">
                <a:solidFill>
                  <a:srgbClr val="000000"/>
                </a:solidFill>
                <a:effectLst/>
                <a:latin typeface="Helvetica Neue" charset="0"/>
              </a:rPr>
              <a:t>Natural gas is a mixture of gases that formed a long time ago from the decay of plankton (minute marine organisms) that once lived in the ocean. </a:t>
            </a:r>
            <a:endParaRPr lang="en-US" b="0" i="0" dirty="0">
              <a:solidFill>
                <a:srgbClr val="000000"/>
              </a:solidFill>
              <a:effectLst/>
              <a:latin typeface="Helvetica" charset="0"/>
            </a:endParaRPr>
          </a:p>
          <a:p>
            <a:pPr marL="859536" algn="l" latinLnBrk="0">
              <a:spcBef>
                <a:spcPts val="0"/>
              </a:spcBef>
              <a:spcAft>
                <a:spcPts val="0"/>
              </a:spcAft>
            </a:pPr>
            <a:r>
              <a:rPr lang="en-US" b="0" i="0" dirty="0">
                <a:solidFill>
                  <a:srgbClr val="000000"/>
                </a:solidFill>
                <a:effectLst/>
                <a:latin typeface="Helvetica" charset="0"/>
              </a:rPr>
              <a:t>•</a:t>
            </a:r>
            <a:r>
              <a:rPr lang="en-US" b="0" i="0" dirty="0">
                <a:solidFill>
                  <a:srgbClr val="000000"/>
                </a:solidFill>
                <a:effectLst/>
                <a:latin typeface="Helvetica Neue" charset="0"/>
              </a:rPr>
              <a:t>The remains are buried and compressed by the weight of the silt and sand above them. </a:t>
            </a:r>
            <a:endParaRPr lang="en-US" b="0" i="0" dirty="0">
              <a:solidFill>
                <a:srgbClr val="000000"/>
              </a:solidFill>
              <a:effectLst/>
              <a:latin typeface="Helvetica" charset="0"/>
            </a:endParaRPr>
          </a:p>
          <a:p>
            <a:pPr marL="859536" algn="l" latinLnBrk="0">
              <a:spcBef>
                <a:spcPts val="0"/>
              </a:spcBef>
              <a:spcAft>
                <a:spcPts val="0"/>
              </a:spcAft>
            </a:pPr>
            <a:r>
              <a:rPr lang="en-US" b="0" i="0" dirty="0">
                <a:solidFill>
                  <a:srgbClr val="000000"/>
                </a:solidFill>
                <a:effectLst/>
                <a:latin typeface="Helvetica" charset="0"/>
              </a:rPr>
              <a:t>•</a:t>
            </a:r>
            <a:r>
              <a:rPr lang="en-US" b="0" i="0" dirty="0">
                <a:solidFill>
                  <a:srgbClr val="000000"/>
                </a:solidFill>
                <a:effectLst/>
                <a:latin typeface="Helvetica Neue" charset="0"/>
              </a:rPr>
              <a:t>Pressure and heat turn the sand and silt to rock, and the remains of the plankton into oil and gas.</a:t>
            </a:r>
            <a:endParaRPr lang="en-US" b="0" i="0" dirty="0">
              <a:solidFill>
                <a:srgbClr val="000000"/>
              </a:solidFill>
              <a:effectLst/>
              <a:latin typeface="Helvetica" charset="0"/>
            </a:endParaRPr>
          </a:p>
          <a:p>
            <a:pPr marL="859536" algn="l" latinLnBrk="0">
              <a:spcBef>
                <a:spcPts val="0"/>
              </a:spcBef>
              <a:spcAft>
                <a:spcPts val="0"/>
              </a:spcAft>
            </a:pPr>
            <a:r>
              <a:rPr lang="en-US" b="0" i="0" dirty="0">
                <a:solidFill>
                  <a:srgbClr val="000000"/>
                </a:solidFill>
                <a:effectLst/>
                <a:latin typeface="Helvetica" charset="0"/>
              </a:rPr>
              <a:t>•</a:t>
            </a:r>
            <a:r>
              <a:rPr lang="en-US" b="0" i="0" dirty="0">
                <a:solidFill>
                  <a:srgbClr val="000000"/>
                </a:solidFill>
                <a:effectLst/>
                <a:latin typeface="Helvetica Neue" charset="0"/>
              </a:rPr>
              <a:t>For student engagement have students put their hands together and press their palms together holding (but do not rub hands together) for five seconds. </a:t>
            </a:r>
            <a:r>
              <a:rPr lang="en-US" b="1" i="0" dirty="0">
                <a:solidFill>
                  <a:srgbClr val="000000"/>
                </a:solidFill>
                <a:effectLst/>
                <a:latin typeface="Helvetica Neue" charset="0"/>
              </a:rPr>
              <a:t>This generates heat in their hands</a:t>
            </a:r>
            <a:r>
              <a:rPr lang="en-US" b="0" i="0" dirty="0">
                <a:solidFill>
                  <a:srgbClr val="000000"/>
                </a:solidFill>
                <a:effectLst/>
                <a:latin typeface="Helvetica Neue" charset="0"/>
              </a:rPr>
              <a:t>.</a:t>
            </a:r>
            <a:endParaRPr lang="en-US" b="0" i="0" dirty="0">
              <a:solidFill>
                <a:srgbClr val="000000"/>
              </a:solidFill>
              <a:effectLst/>
              <a:latin typeface="Helvetica" charset="0"/>
            </a:endParaRPr>
          </a:p>
          <a:p>
            <a:pPr marL="859536" algn="l" latinLnBrk="0">
              <a:spcBef>
                <a:spcPts val="0"/>
              </a:spcBef>
              <a:spcAft>
                <a:spcPts val="0"/>
              </a:spcAft>
            </a:pPr>
            <a:r>
              <a:rPr lang="en-US" b="0" i="0" dirty="0">
                <a:solidFill>
                  <a:srgbClr val="000000"/>
                </a:solidFill>
                <a:effectLst/>
                <a:latin typeface="Helvetica" charset="0"/>
              </a:rPr>
              <a:t>•</a:t>
            </a:r>
            <a:r>
              <a:rPr lang="en-US" b="0" i="0" dirty="0">
                <a:solidFill>
                  <a:srgbClr val="000000"/>
                </a:solidFill>
                <a:effectLst/>
                <a:latin typeface="Helvetica Neue" charset="0"/>
              </a:rPr>
              <a:t>The main ingredient in natural gas is methane. </a:t>
            </a:r>
            <a:endParaRPr lang="en-US" b="0" i="0" dirty="0">
              <a:solidFill>
                <a:srgbClr val="000000"/>
              </a:solidFill>
              <a:effectLst/>
              <a:latin typeface="Helvetica" charset="0"/>
            </a:endParaRPr>
          </a:p>
          <a:p>
            <a:pPr marL="859536" algn="l" latinLnBrk="0">
              <a:spcBef>
                <a:spcPts val="0"/>
              </a:spcBef>
              <a:spcAft>
                <a:spcPts val="0"/>
              </a:spcAft>
            </a:pPr>
            <a:r>
              <a:rPr lang="en-US" b="0" i="0" dirty="0">
                <a:solidFill>
                  <a:srgbClr val="000000"/>
                </a:solidFill>
                <a:effectLst/>
                <a:latin typeface="Helvetica" charset="0"/>
              </a:rPr>
              <a:t>•</a:t>
            </a:r>
            <a:r>
              <a:rPr lang="en-US" b="0" i="0" dirty="0">
                <a:solidFill>
                  <a:srgbClr val="000000"/>
                </a:solidFill>
                <a:effectLst/>
                <a:latin typeface="Helvetica Neue" charset="0"/>
              </a:rPr>
              <a:t>Natural gas is often found with petroleum and other fossil fuels.</a:t>
            </a:r>
            <a:endParaRPr lang="en-US" b="0" i="0" dirty="0">
              <a:solidFill>
                <a:srgbClr val="000000"/>
              </a:solidFill>
              <a:effectLst/>
              <a:latin typeface="Helvetica" charset="0"/>
            </a:endParaRPr>
          </a:p>
          <a:p>
            <a:pPr marL="228600" algn="l" latinLnBrk="0">
              <a:spcBef>
                <a:spcPts val="0"/>
              </a:spcBef>
              <a:spcAft>
                <a:spcPts val="0"/>
              </a:spcAft>
            </a:pPr>
            <a:r>
              <a:rPr lang="en-US" b="0" i="0" dirty="0">
                <a:solidFill>
                  <a:srgbClr val="000000"/>
                </a:solidFill>
                <a:effectLst/>
                <a:latin typeface="Helvetica" charset="0"/>
              </a:rPr>
              <a:t>•</a:t>
            </a:r>
            <a:r>
              <a:rPr lang="en-US" b="0" i="0" dirty="0">
                <a:solidFill>
                  <a:srgbClr val="000000"/>
                </a:solidFill>
                <a:effectLst/>
                <a:latin typeface="Helvetica Neue" charset="0"/>
              </a:rPr>
              <a:t>If you would like to simulate the formation of natural gas, gather a clear plastic bin (shoe box size), approximately a</a:t>
            </a:r>
            <a:r>
              <a:rPr lang="en-US" b="0" i="0" baseline="0" dirty="0">
                <a:solidFill>
                  <a:srgbClr val="000000"/>
                </a:solidFill>
                <a:effectLst/>
                <a:latin typeface="Helvetica Neue" charset="0"/>
              </a:rPr>
              <a:t> </a:t>
            </a:r>
            <a:r>
              <a:rPr lang="en-US" b="0" i="0" dirty="0">
                <a:solidFill>
                  <a:srgbClr val="000000"/>
                </a:solidFill>
                <a:effectLst/>
                <a:latin typeface="Helvetica Neue" charset="0"/>
              </a:rPr>
              <a:t>gallon of sand, ½ cup of baking soda, 1 cup of vinegar, 1 cup of water.</a:t>
            </a:r>
            <a:endParaRPr lang="en-US" b="0" i="0" dirty="0">
              <a:solidFill>
                <a:srgbClr val="000000"/>
              </a:solidFill>
              <a:effectLst/>
              <a:latin typeface="Helvetica" charset="0"/>
            </a:endParaRPr>
          </a:p>
          <a:p>
            <a:pPr marL="228600" algn="l" latinLnBrk="0">
              <a:spcBef>
                <a:spcPts val="0"/>
              </a:spcBef>
              <a:spcAft>
                <a:spcPts val="0"/>
              </a:spcAft>
            </a:pPr>
            <a:br>
              <a:rPr lang="en-US" b="0" i="0" dirty="0">
                <a:solidFill>
                  <a:srgbClr val="000000"/>
                </a:solidFill>
                <a:effectLst/>
                <a:latin typeface="Helvetica" charset="0"/>
              </a:rPr>
            </a:br>
            <a:endParaRPr lang="en-US" b="0" i="0" dirty="0">
              <a:solidFill>
                <a:srgbClr val="000000"/>
              </a:solidFill>
              <a:effectLst/>
              <a:latin typeface="Helvetica" charset="0"/>
            </a:endParaRPr>
          </a:p>
          <a:p>
            <a:pPr marL="612648" algn="l" latinLnBrk="0">
              <a:spcBef>
                <a:spcPts val="0"/>
              </a:spcBef>
              <a:spcAft>
                <a:spcPts val="0"/>
              </a:spcAft>
            </a:pPr>
            <a:r>
              <a:rPr lang="en-US" b="0" i="0" dirty="0">
                <a:solidFill>
                  <a:srgbClr val="000000"/>
                </a:solidFill>
                <a:effectLst/>
                <a:latin typeface="Helvetica" charset="0"/>
              </a:rPr>
              <a:t>•</a:t>
            </a:r>
            <a:r>
              <a:rPr lang="en-US" b="0" i="0" dirty="0">
                <a:solidFill>
                  <a:srgbClr val="000000"/>
                </a:solidFill>
                <a:effectLst/>
                <a:latin typeface="Helvetica Neue" charset="0"/>
              </a:rPr>
              <a:t>Ask for five student volunteers. The first to hold the plastic box, second to place one half the sand in the bottom of the container, third to sprinkle baking soda, fourth to place a second sand layer, fifth to pour water/vinegar (50</a:t>
            </a:r>
            <a:r>
              <a:rPr lang="en-US" b="0" i="0" baseline="0" dirty="0">
                <a:solidFill>
                  <a:srgbClr val="000000"/>
                </a:solidFill>
                <a:effectLst/>
                <a:latin typeface="Helvetica Neue" charset="0"/>
              </a:rPr>
              <a:t> percent</a:t>
            </a:r>
            <a:r>
              <a:rPr lang="en-US" b="0" i="0" dirty="0">
                <a:solidFill>
                  <a:srgbClr val="000000"/>
                </a:solidFill>
                <a:effectLst/>
                <a:latin typeface="Helvetica Neue" charset="0"/>
              </a:rPr>
              <a:t> water, 50</a:t>
            </a:r>
            <a:r>
              <a:rPr lang="en-US" b="0" i="0" baseline="0" dirty="0">
                <a:solidFill>
                  <a:srgbClr val="000000"/>
                </a:solidFill>
                <a:effectLst/>
                <a:latin typeface="Helvetica Neue" charset="0"/>
              </a:rPr>
              <a:t> percent</a:t>
            </a:r>
            <a:r>
              <a:rPr lang="en-US" b="0" i="0" dirty="0">
                <a:solidFill>
                  <a:srgbClr val="000000"/>
                </a:solidFill>
                <a:effectLst/>
                <a:latin typeface="Helvetica Neue" charset="0"/>
              </a:rPr>
              <a:t> vinegar).</a:t>
            </a:r>
            <a:endParaRPr lang="en-US" b="0" i="0" dirty="0">
              <a:solidFill>
                <a:srgbClr val="000000"/>
              </a:solidFill>
              <a:effectLst/>
              <a:latin typeface="Helvetica" charset="0"/>
            </a:endParaRPr>
          </a:p>
          <a:p>
            <a:pPr marL="612648" algn="l" latinLnBrk="0">
              <a:spcBef>
                <a:spcPts val="0"/>
              </a:spcBef>
              <a:spcAft>
                <a:spcPts val="0"/>
              </a:spcAft>
            </a:pPr>
            <a:r>
              <a:rPr lang="en-US" b="0" i="0" dirty="0">
                <a:solidFill>
                  <a:srgbClr val="000000"/>
                </a:solidFill>
                <a:effectLst/>
                <a:latin typeface="Helvetica" charset="0"/>
              </a:rPr>
              <a:t>•</a:t>
            </a:r>
            <a:r>
              <a:rPr lang="en-US" b="0" i="0" dirty="0">
                <a:solidFill>
                  <a:srgbClr val="000000"/>
                </a:solidFill>
                <a:effectLst/>
                <a:latin typeface="Helvetica Neue" charset="0"/>
              </a:rPr>
              <a:t>The weight of the sand and ocean water above changes the plankton remains into natural gas. </a:t>
            </a:r>
            <a:endParaRPr lang="en-US" b="0" i="0" dirty="0">
              <a:solidFill>
                <a:srgbClr val="000000"/>
              </a:solidFill>
              <a:effectLst/>
              <a:latin typeface="Helvetica" charset="0"/>
            </a:endParaRPr>
          </a:p>
          <a:p>
            <a:pPr marL="612648" algn="l" latinLnBrk="0">
              <a:spcBef>
                <a:spcPts val="0"/>
              </a:spcBef>
              <a:spcAft>
                <a:spcPts val="0"/>
              </a:spcAft>
            </a:pPr>
            <a:r>
              <a:rPr lang="en-US" b="0" i="0" dirty="0">
                <a:solidFill>
                  <a:srgbClr val="000000"/>
                </a:solidFill>
                <a:effectLst/>
                <a:latin typeface="Helvetica" charset="0"/>
              </a:rPr>
              <a:t>•</a:t>
            </a:r>
            <a:r>
              <a:rPr lang="en-US" b="0" i="0" dirty="0">
                <a:solidFill>
                  <a:srgbClr val="000000"/>
                </a:solidFill>
                <a:effectLst/>
                <a:latin typeface="Helvetica Neue" charset="0"/>
              </a:rPr>
              <a:t>Notice where the pockets of gas formed in the sand?</a:t>
            </a:r>
            <a:endParaRPr lang="en-US" b="0" i="0" dirty="0">
              <a:solidFill>
                <a:srgbClr val="000000"/>
              </a:solidFill>
              <a:effectLst/>
              <a:latin typeface="Helvetica" charset="0"/>
            </a:endParaRPr>
          </a:p>
          <a:p>
            <a:pPr marL="228600" algn="l" latinLnBrk="0">
              <a:spcBef>
                <a:spcPts val="0"/>
              </a:spcBef>
              <a:spcAft>
                <a:spcPts val="0"/>
              </a:spcAft>
            </a:pPr>
            <a:r>
              <a:rPr lang="en-US" b="0" i="0" dirty="0">
                <a:solidFill>
                  <a:srgbClr val="000000"/>
                </a:solidFill>
                <a:effectLst/>
                <a:latin typeface="Helvetica" charset="0"/>
              </a:rPr>
              <a:t>•</a:t>
            </a:r>
            <a:r>
              <a:rPr lang="en-US" b="0" i="0" dirty="0">
                <a:solidFill>
                  <a:srgbClr val="000000"/>
                </a:solidFill>
                <a:effectLst/>
                <a:latin typeface="Helvetica Neue" charset="0"/>
              </a:rPr>
              <a:t>To get the natural gas from the ground, companies drill down through the rock into pockets of gas and pump it to the surface.</a:t>
            </a:r>
            <a:endParaRPr lang="en-US" b="0" i="0" dirty="0">
              <a:solidFill>
                <a:srgbClr val="000000"/>
              </a:solidFill>
              <a:effectLst/>
              <a:latin typeface="Helvetica" charset="0"/>
            </a:endParaRPr>
          </a:p>
        </p:txBody>
      </p:sp>
    </p:spTree>
    <p:extLst>
      <p:ext uri="{BB962C8B-B14F-4D97-AF65-F5344CB8AC3E}">
        <p14:creationId xmlns:p14="http://schemas.microsoft.com/office/powerpoint/2010/main" val="804625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effectLst/>
                <a:latin typeface="Helvetica Neue"/>
                <a:ea typeface="Helvetica Neue"/>
                <a:cs typeface="Helvetica Neue"/>
                <a:sym typeface="Helvetica Neue"/>
              </a:rPr>
              <a:t>DO:</a:t>
            </a:r>
          </a:p>
          <a:p>
            <a:r>
              <a:rPr lang="en-US" sz="1600" dirty="0">
                <a:effectLst/>
                <a:latin typeface="Helvetica Neue"/>
                <a:ea typeface="Helvetica Neue"/>
                <a:cs typeface="Helvetica Neue"/>
                <a:sym typeface="Helvetica Neue"/>
              </a:rPr>
              <a:t>Have the bottle experiment set up ahead of time.</a:t>
            </a:r>
          </a:p>
          <a:p>
            <a:pPr lvl="1"/>
            <a:r>
              <a:rPr lang="en-US" sz="1600" dirty="0">
                <a:effectLst/>
                <a:latin typeface="Helvetica Neue"/>
                <a:ea typeface="Helvetica Neue"/>
                <a:cs typeface="Helvetica Neue"/>
                <a:sym typeface="Helvetica Neue"/>
              </a:rPr>
              <a:t>Pour a small amount (one-third cup) of vinegar in a clear plastic bottle.</a:t>
            </a:r>
          </a:p>
          <a:p>
            <a:pPr lvl="1"/>
            <a:r>
              <a:rPr lang="en-US" sz="1600" dirty="0">
                <a:effectLst/>
                <a:latin typeface="Helvetica Neue"/>
                <a:ea typeface="Helvetica Neue"/>
                <a:cs typeface="Helvetica Neue"/>
                <a:sym typeface="Helvetica Neue"/>
              </a:rPr>
              <a:t>Using a funnel placed into the neck of a balloon, put two </a:t>
            </a:r>
            <a:r>
              <a:rPr lang="en-US" sz="1600" dirty="0" err="1">
                <a:effectLst/>
                <a:latin typeface="Helvetica Neue"/>
                <a:ea typeface="Helvetica Neue"/>
                <a:cs typeface="Helvetica Neue"/>
                <a:sym typeface="Helvetica Neue"/>
              </a:rPr>
              <a:t>spoonfuls</a:t>
            </a:r>
            <a:r>
              <a:rPr lang="en-US" sz="1600" dirty="0">
                <a:effectLst/>
                <a:latin typeface="Helvetica Neue"/>
                <a:ea typeface="Helvetica Neue"/>
                <a:cs typeface="Helvetica Neue"/>
                <a:sym typeface="Helvetica Neue"/>
              </a:rPr>
              <a:t> of baking soda into a balloon. </a:t>
            </a:r>
          </a:p>
          <a:p>
            <a:pPr lvl="1"/>
            <a:r>
              <a:rPr lang="en-US" sz="1600" dirty="0">
                <a:effectLst/>
                <a:latin typeface="Helvetica Neue"/>
                <a:ea typeface="Helvetica Neue"/>
                <a:cs typeface="Helvetica Neue"/>
                <a:sym typeface="Helvetica Neue"/>
              </a:rPr>
              <a:t>With the round part of the balloon with the baking soda in it hanging down the side of the bottle, stretch the neck of the balloon and place over the opening of the bottle.</a:t>
            </a:r>
          </a:p>
          <a:p>
            <a:r>
              <a:rPr lang="en-US" sz="1600" dirty="0">
                <a:effectLst/>
                <a:latin typeface="Helvetica Neue"/>
                <a:ea typeface="Helvetica Neue"/>
                <a:cs typeface="Helvetica Neue"/>
                <a:sym typeface="Helvetica Neue"/>
              </a:rPr>
              <a:t>SAY:</a:t>
            </a:r>
          </a:p>
          <a:p>
            <a:r>
              <a:rPr lang="en-US" sz="1600" dirty="0">
                <a:effectLst/>
                <a:latin typeface="Helvetica Neue"/>
                <a:ea typeface="Helvetica Neue"/>
                <a:cs typeface="Helvetica Neue"/>
                <a:sym typeface="Helvetica Neue"/>
              </a:rPr>
              <a:t>Three common </a:t>
            </a:r>
            <a:r>
              <a:rPr lang="en-US" sz="1600" b="1" dirty="0">
                <a:effectLst/>
                <a:latin typeface="Helvetica Neue"/>
                <a:ea typeface="Helvetica Neue"/>
                <a:cs typeface="Helvetica Neue"/>
                <a:sym typeface="Helvetica Neue"/>
              </a:rPr>
              <a:t>states </a:t>
            </a:r>
            <a:r>
              <a:rPr lang="en-US" sz="1600" dirty="0">
                <a:effectLst/>
                <a:latin typeface="Helvetica Neue"/>
                <a:ea typeface="Helvetica Neue"/>
                <a:cs typeface="Helvetica Neue"/>
                <a:sym typeface="Helvetica Neue"/>
              </a:rPr>
              <a:t>of matter are solid, liquid and gas.</a:t>
            </a:r>
          </a:p>
          <a:p>
            <a:r>
              <a:rPr lang="en-US" sz="1600" b="1" dirty="0">
                <a:effectLst/>
                <a:latin typeface="Helvetica Neue"/>
                <a:ea typeface="Helvetica Neue"/>
                <a:cs typeface="Helvetica Neue"/>
                <a:sym typeface="Helvetica Neue"/>
              </a:rPr>
              <a:t>The bottle and the balloon are solids. </a:t>
            </a:r>
            <a:endParaRPr lang="en-US" sz="1600" dirty="0">
              <a:effectLst/>
              <a:latin typeface="Helvetica Neue"/>
              <a:ea typeface="Helvetica Neue"/>
              <a:cs typeface="Helvetica Neue"/>
              <a:sym typeface="Helvetica Neue"/>
            </a:endParaRPr>
          </a:p>
          <a:p>
            <a:r>
              <a:rPr lang="en-US" sz="1600" b="1" dirty="0">
                <a:effectLst/>
                <a:latin typeface="Helvetica Neue"/>
                <a:ea typeface="Helvetica Neue"/>
                <a:cs typeface="Helvetica Neue"/>
                <a:sym typeface="Helvetica Neue"/>
              </a:rPr>
              <a:t>There is a liquid in the bottom of the bottle - vinegar. </a:t>
            </a:r>
            <a:endParaRPr lang="en-US" sz="1600" dirty="0">
              <a:effectLst/>
              <a:latin typeface="Helvetica Neue"/>
              <a:ea typeface="Helvetica Neue"/>
              <a:cs typeface="Helvetica Neue"/>
              <a:sym typeface="Helvetica Neue"/>
            </a:endParaRPr>
          </a:p>
          <a:p>
            <a:r>
              <a:rPr lang="en-US" sz="1600" b="1" dirty="0">
                <a:effectLst/>
                <a:latin typeface="Helvetica Neue"/>
                <a:ea typeface="Helvetica Neue"/>
                <a:cs typeface="Helvetica Neue"/>
                <a:sym typeface="Helvetica Neue"/>
              </a:rPr>
              <a:t>There is a solid inside the balloon - baking soda. </a:t>
            </a:r>
            <a:endParaRPr lang="en-US" sz="1600" dirty="0">
              <a:effectLst/>
              <a:latin typeface="Helvetica Neue"/>
              <a:ea typeface="Helvetica Neue"/>
              <a:cs typeface="Helvetica Neue"/>
              <a:sym typeface="Helvetica Neue"/>
            </a:endParaRPr>
          </a:p>
          <a:p>
            <a:r>
              <a:rPr lang="en-US" sz="1600" b="1" dirty="0">
                <a:effectLst/>
                <a:latin typeface="Helvetica Neue"/>
                <a:ea typeface="Helvetica Neue"/>
                <a:cs typeface="Helvetica Neue"/>
                <a:sym typeface="Helvetica Neue"/>
              </a:rPr>
              <a:t>When we mix these two compounds, we will make a gas - carbon dioxide.</a:t>
            </a:r>
            <a:endParaRPr lang="en-US" sz="1600" dirty="0">
              <a:effectLst/>
              <a:latin typeface="Helvetica Neue"/>
              <a:ea typeface="Helvetica Neue"/>
              <a:cs typeface="Helvetica Neue"/>
              <a:sym typeface="Helvetica Neue"/>
            </a:endParaRPr>
          </a:p>
          <a:p>
            <a:r>
              <a:rPr lang="en-US" sz="1600" dirty="0">
                <a:effectLst/>
                <a:latin typeface="Helvetica Neue"/>
                <a:ea typeface="Helvetica Neue"/>
                <a:cs typeface="Helvetica Neue"/>
                <a:sym typeface="Helvetica Neue"/>
              </a:rPr>
              <a:t>DO:</a:t>
            </a:r>
          </a:p>
          <a:p>
            <a:r>
              <a:rPr lang="en-US" sz="1600" dirty="0">
                <a:effectLst/>
                <a:latin typeface="Helvetica Neue"/>
                <a:ea typeface="Helvetica Neue"/>
                <a:cs typeface="Helvetica Neue"/>
                <a:sym typeface="Helvetica Neue"/>
              </a:rPr>
              <a:t>If a student is helping to tip the baking soda-filled balloon; </a:t>
            </a:r>
            <a:r>
              <a:rPr lang="en-US" sz="1600" b="1" u="sng" dirty="0">
                <a:effectLst/>
                <a:latin typeface="Helvetica Neue"/>
                <a:ea typeface="Helvetica Neue"/>
                <a:cs typeface="Helvetica Neue"/>
                <a:sym typeface="Helvetica Neue"/>
              </a:rPr>
              <a:t>have both the student and yourself wear safety glasses. </a:t>
            </a:r>
            <a:endParaRPr lang="en-US" sz="1600" dirty="0">
              <a:effectLst/>
              <a:latin typeface="Helvetica Neue"/>
              <a:ea typeface="Helvetica Neue"/>
              <a:cs typeface="Helvetica Neue"/>
              <a:sym typeface="Helvetica Neue"/>
            </a:endParaRPr>
          </a:p>
          <a:p>
            <a:r>
              <a:rPr lang="en-US" sz="1600" dirty="0">
                <a:effectLst/>
                <a:latin typeface="Helvetica Neue"/>
                <a:ea typeface="Helvetica Neue"/>
                <a:cs typeface="Helvetica Neue"/>
                <a:sym typeface="Helvetica Neue"/>
              </a:rPr>
              <a:t>When ready, tip the baking soda into the bottle. </a:t>
            </a:r>
          </a:p>
          <a:p>
            <a:r>
              <a:rPr lang="en-US" sz="1600" dirty="0">
                <a:effectLst/>
                <a:latin typeface="Helvetica Neue"/>
                <a:ea typeface="Helvetica Neue"/>
                <a:cs typeface="Helvetica Neue"/>
                <a:sym typeface="Helvetica Neue"/>
              </a:rPr>
              <a:t>The chemical reaction will make carbon dioxide gas which will inflate the balloon. </a:t>
            </a:r>
          </a:p>
          <a:p>
            <a:r>
              <a:rPr lang="en-US" sz="1600" dirty="0">
                <a:effectLst/>
                <a:latin typeface="Helvetica Neue"/>
                <a:ea typeface="Helvetica Neue"/>
                <a:cs typeface="Helvetica Neue"/>
                <a:sym typeface="Helvetica Neue"/>
              </a:rPr>
              <a:t>Hold tight to the balloon and the bottle neck in case it was not secured over the opening.</a:t>
            </a:r>
          </a:p>
          <a:p>
            <a:r>
              <a:rPr lang="en-US" sz="1600" dirty="0">
                <a:effectLst/>
                <a:latin typeface="Helvetica Neue"/>
                <a:ea typeface="Helvetica Neue"/>
                <a:cs typeface="Helvetica Neue"/>
                <a:sym typeface="Helvetica Neue"/>
              </a:rPr>
              <a:t>Retrieve safety glasses from student before he/she returns to seat. </a:t>
            </a:r>
          </a:p>
          <a:p>
            <a:endParaRPr lang="en-US" dirty="0"/>
          </a:p>
        </p:txBody>
      </p:sp>
    </p:spTree>
    <p:extLst>
      <p:ext uri="{BB962C8B-B14F-4D97-AF65-F5344CB8AC3E}">
        <p14:creationId xmlns:p14="http://schemas.microsoft.com/office/powerpoint/2010/main" val="506134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t>There are three </a:t>
            </a:r>
            <a:r>
              <a:rPr lang="en-US"/>
              <a:t>common </a:t>
            </a:r>
            <a:r>
              <a:t>forms of matter: solid, liquid and gas.</a:t>
            </a:r>
          </a:p>
          <a:p>
            <a:pPr marL="180473" indent="-180473">
              <a:lnSpc>
                <a:spcPct val="100000"/>
              </a:lnSpc>
              <a:buSzPct val="100000"/>
              <a:buChar char="•"/>
              <a:defRPr sz="1400">
                <a:latin typeface="Helvetica"/>
                <a:ea typeface="Helvetica"/>
                <a:cs typeface="Helvetica"/>
                <a:sym typeface="Helvetica"/>
              </a:defRPr>
            </a:pPr>
            <a:r>
              <a:t>Natural gas is typically a gas, but can be liquefied.</a:t>
            </a:r>
          </a:p>
          <a:p>
            <a:pPr marL="180473" indent="-180473">
              <a:lnSpc>
                <a:spcPct val="100000"/>
              </a:lnSpc>
              <a:buSzPct val="100000"/>
              <a:buChar char="•"/>
              <a:defRPr sz="1400">
                <a:latin typeface="Helvetica"/>
                <a:ea typeface="Helvetica"/>
                <a:cs typeface="Helvetica"/>
                <a:sym typeface="Helvetica"/>
              </a:defRPr>
            </a:pPr>
            <a:r>
              <a:t>It is sometimes called “gas” for short, but shouldn’t be confused with gasoline that </a:t>
            </a:r>
            <a:r>
              <a:rPr lang="en-US"/>
              <a:t>fuels a </a:t>
            </a:r>
            <a:r>
              <a:t>car.  </a:t>
            </a:r>
          </a:p>
          <a:p>
            <a:pPr marL="180473" indent="-180473">
              <a:lnSpc>
                <a:spcPct val="100000"/>
              </a:lnSpc>
              <a:buSzPct val="100000"/>
              <a:buChar char="•"/>
              <a:defRPr sz="1400">
                <a:latin typeface="Helvetica"/>
                <a:ea typeface="Helvetica"/>
                <a:cs typeface="Helvetica"/>
                <a:sym typeface="Helvetica"/>
              </a:defRPr>
            </a:pPr>
            <a:r>
              <a:t>Gasoline is a liquid and natural gas is a gas.</a:t>
            </a:r>
          </a:p>
        </p:txBody>
      </p:sp>
    </p:spTree>
    <p:extLst>
      <p:ext uri="{BB962C8B-B14F-4D97-AF65-F5344CB8AC3E}">
        <p14:creationId xmlns:p14="http://schemas.microsoft.com/office/powerpoint/2010/main" val="2138632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992187" y="1279921"/>
            <a:ext cx="8175626" cy="2579689"/>
          </a:xfrm>
          <a:prstGeom prst="rect">
            <a:avLst/>
          </a:prstGeom>
        </p:spPr>
        <p:txBody>
          <a:bodyPr anchor="b"/>
          <a:lstStyle/>
          <a:p>
            <a:r>
              <a:t>Title Text</a:t>
            </a:r>
          </a:p>
        </p:txBody>
      </p:sp>
      <p:sp>
        <p:nvSpPr>
          <p:cNvPr id="12" name="Shape 12"/>
          <p:cNvSpPr>
            <a:spLocks noGrp="1"/>
          </p:cNvSpPr>
          <p:nvPr>
            <p:ph type="body" sz="quarter" idx="1"/>
          </p:nvPr>
        </p:nvSpPr>
        <p:spPr>
          <a:xfrm>
            <a:off x="992187" y="3929062"/>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0160000" cy="7620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255117" y="496093"/>
            <a:ext cx="7639844" cy="4623595"/>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992187" y="5248671"/>
            <a:ext cx="8175626" cy="1111251"/>
          </a:xfrm>
          <a:prstGeom prst="rect">
            <a:avLst/>
          </a:prstGeom>
        </p:spPr>
        <p:txBody>
          <a:bodyPr anchor="b"/>
          <a:lstStyle/>
          <a:p>
            <a:r>
              <a:t>Title Text</a:t>
            </a:r>
          </a:p>
        </p:txBody>
      </p:sp>
      <p:sp>
        <p:nvSpPr>
          <p:cNvPr id="22" name="Shape 22"/>
          <p:cNvSpPr>
            <a:spLocks noGrp="1"/>
          </p:cNvSpPr>
          <p:nvPr>
            <p:ph type="body" sz="quarter" idx="1"/>
          </p:nvPr>
        </p:nvSpPr>
        <p:spPr>
          <a:xfrm>
            <a:off x="992187" y="6399609"/>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4930144" y="7223125"/>
            <a:ext cx="289790" cy="295275"/>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992187" y="2520156"/>
            <a:ext cx="8175626" cy="2579688"/>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5248671" y="496093"/>
            <a:ext cx="4167189" cy="6429376"/>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744140" y="496093"/>
            <a:ext cx="4167189" cy="3115470"/>
          </a:xfrm>
          <a:prstGeom prst="rect">
            <a:avLst/>
          </a:prstGeom>
        </p:spPr>
        <p:txBody>
          <a:bodyPr anchor="b"/>
          <a:lstStyle>
            <a:lvl1pPr>
              <a:defRPr sz="4600"/>
            </a:lvl1pPr>
          </a:lstStyle>
          <a:p>
            <a:r>
              <a:t>Title Text</a:t>
            </a:r>
          </a:p>
        </p:txBody>
      </p:sp>
      <p:sp>
        <p:nvSpPr>
          <p:cNvPr id="40" name="Shape 40"/>
          <p:cNvSpPr>
            <a:spLocks noGrp="1"/>
          </p:cNvSpPr>
          <p:nvPr>
            <p:ph type="body" sz="quarter" idx="1"/>
          </p:nvPr>
        </p:nvSpPr>
        <p:spPr>
          <a:xfrm>
            <a:off x="744140" y="3720703"/>
            <a:ext cx="4167189" cy="3204766"/>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5248671" y="2033984"/>
            <a:ext cx="4167189" cy="4911329"/>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744140" y="2033984"/>
            <a:ext cx="4167189" cy="4911329"/>
          </a:xfrm>
          <a:prstGeom prst="rect">
            <a:avLst/>
          </a:prstGeom>
        </p:spPr>
        <p:txBody>
          <a:bodyPr/>
          <a:lstStyle>
            <a:lvl1pPr marL="244928" indent="-244928">
              <a:spcBef>
                <a:spcPts val="3200"/>
              </a:spcBef>
              <a:defRPr sz="2000"/>
            </a:lvl1pPr>
            <a:lvl2pPr marL="587828" indent="-244928">
              <a:spcBef>
                <a:spcPts val="3200"/>
              </a:spcBef>
              <a:defRPr sz="2000"/>
            </a:lvl2pPr>
            <a:lvl3pPr marL="930728" indent="-244928">
              <a:spcBef>
                <a:spcPts val="3200"/>
              </a:spcBef>
              <a:defRPr sz="2000"/>
            </a:lvl3pPr>
            <a:lvl4pPr marL="1273628" indent="-244928">
              <a:spcBef>
                <a:spcPts val="3200"/>
              </a:spcBef>
              <a:defRPr sz="2000"/>
            </a:lvl4pPr>
            <a:lvl5pPr marL="1616528" indent="-244928">
              <a:spcBef>
                <a:spcPts val="320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5248671" y="3978671"/>
            <a:ext cx="4167189" cy="2946798"/>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5253529" y="694531"/>
            <a:ext cx="4167189" cy="2946798"/>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744140" y="694531"/>
            <a:ext cx="4167189" cy="6230938"/>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992187" y="4970859"/>
            <a:ext cx="8175626" cy="368301"/>
          </a:xfrm>
          <a:prstGeom prst="rect">
            <a:avLst/>
          </a:prstGeom>
        </p:spPr>
        <p:txBody>
          <a:bodyPr anchor="t">
            <a:spAutoFit/>
          </a:bodyPr>
          <a:lstStyle>
            <a:lvl1pPr marL="0" indent="0" algn="ctr">
              <a:spcBef>
                <a:spcPts val="0"/>
              </a:spcBef>
              <a:buSzTx/>
              <a:buNone/>
              <a:defRPr sz="1800">
                <a:latin typeface="Helvetica"/>
                <a:ea typeface="Helvetica"/>
                <a:cs typeface="Helvetica"/>
                <a:sym typeface="Helvetica"/>
              </a:defRPr>
            </a:lvl1pPr>
          </a:lstStyle>
          <a:p>
            <a:r>
              <a:t>–Johnny Appleseed</a:t>
            </a:r>
          </a:p>
        </p:txBody>
      </p:sp>
      <p:sp>
        <p:nvSpPr>
          <p:cNvPr id="94" name="Shape 94"/>
          <p:cNvSpPr>
            <a:spLocks noGrp="1"/>
          </p:cNvSpPr>
          <p:nvPr>
            <p:ph type="body" sz="quarter" idx="14"/>
          </p:nvPr>
        </p:nvSpPr>
        <p:spPr>
          <a:xfrm>
            <a:off x="992187" y="3333750"/>
            <a:ext cx="8175626" cy="535782"/>
          </a:xfrm>
          <a:prstGeom prst="rect">
            <a:avLst/>
          </a:prstGeom>
        </p:spPr>
        <p:txBody>
          <a:bodyPr>
            <a:spAutoFit/>
          </a:bodyPr>
          <a:lstStyle>
            <a:lvl1pPr marL="0" indent="0" algn="ctr">
              <a:spcBef>
                <a:spcPts val="0"/>
              </a:spcBef>
              <a:buSzTx/>
              <a:buNone/>
              <a:defRPr b="1">
                <a:latin typeface="Helvetica"/>
                <a:ea typeface="Helvetica"/>
                <a:cs typeface="Helvetica"/>
                <a:sym typeface="Helvetica"/>
              </a:defRPr>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744140" y="347265"/>
            <a:ext cx="8671720" cy="1686720"/>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normAutofit/>
          </a:bodyPr>
          <a:lstStyle/>
          <a:p>
            <a:r>
              <a:t>Title Text</a:t>
            </a:r>
          </a:p>
        </p:txBody>
      </p:sp>
      <p:sp>
        <p:nvSpPr>
          <p:cNvPr id="3" name="Shape 3"/>
          <p:cNvSpPr>
            <a:spLocks noGrp="1"/>
          </p:cNvSpPr>
          <p:nvPr>
            <p:ph type="body" idx="1"/>
          </p:nvPr>
        </p:nvSpPr>
        <p:spPr>
          <a:xfrm>
            <a:off x="744140" y="2033984"/>
            <a:ext cx="8671720" cy="4911329"/>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930144" y="7228085"/>
            <a:ext cx="289790" cy="295276"/>
          </a:xfrm>
          <a:prstGeom prst="rect">
            <a:avLst/>
          </a:prstGeom>
          <a:ln w="3175">
            <a:miter lim="400000"/>
          </a:ln>
        </p:spPr>
        <p:txBody>
          <a:bodyPr wrap="none" lIns="39687" tIns="39687" rIns="39687" bIns="39687">
            <a:spAutoFit/>
          </a:bodyPr>
          <a:lstStyle>
            <a:lvl1pPr>
              <a:defRPr sz="1400"/>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Lst>
  <p:transition spd="med"/>
  <p:txStyles>
    <p:titleStyle>
      <a:lvl1pPr marL="0" marR="0" indent="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9pPr>
    </p:titleStyle>
    <p:bodyStyle>
      <a:lvl1pPr marL="345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1pPr>
      <a:lvl2pPr marL="790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2pPr>
      <a:lvl3pPr marL="1234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3pPr>
      <a:lvl4pPr marL="1679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4pPr>
      <a:lvl5pPr marL="2123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5pPr>
      <a:lvl6pPr marL="2568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6pPr>
      <a:lvl7pPr marL="3012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7pPr>
      <a:lvl8pPr marL="3457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8pPr>
      <a:lvl9pPr marL="3901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hyperlink" Target="https://www.youtube.com/watch?v=8mLoG9jUkBQ"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40.jpe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chart" Target="../charts/char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chart" Target="../charts/chart9.xml"/><Relationship Id="rId5" Type="http://schemas.openxmlformats.org/officeDocument/2006/relationships/image" Target="../media/image48.jpe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0474" y="429164"/>
            <a:ext cx="2172179" cy="169311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7257" y="4411401"/>
            <a:ext cx="4648200" cy="21209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1700" r="48700"/>
          <a:stretch/>
        </p:blipFill>
        <p:spPr>
          <a:xfrm>
            <a:off x="-563880" y="-1337218"/>
            <a:ext cx="6827520" cy="10002959"/>
          </a:xfrm>
          <a:prstGeom prst="rect">
            <a:avLst/>
          </a:prstGeom>
        </p:spPr>
      </p:pic>
      <p:sp>
        <p:nvSpPr>
          <p:cNvPr id="2" name="TextBox 1">
            <a:extLst>
              <a:ext uri="{FF2B5EF4-FFF2-40B4-BE49-F238E27FC236}">
                <a16:creationId xmlns:a16="http://schemas.microsoft.com/office/drawing/2014/main" id="{A79B6655-1D54-8745-A0EA-4092181660AD}"/>
              </a:ext>
            </a:extLst>
          </p:cNvPr>
          <p:cNvSpPr txBox="1"/>
          <p:nvPr/>
        </p:nvSpPr>
        <p:spPr>
          <a:xfrm>
            <a:off x="2948473" y="7229516"/>
            <a:ext cx="1397489" cy="24942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687" tIns="39687" rIns="39687" bIns="3968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mn-lt"/>
                <a:ea typeface="+mn-ea"/>
                <a:cs typeface="+mn-cs"/>
                <a:sym typeface="Helvetica Light"/>
              </a:rPr>
              <a:t>TM</a:t>
            </a:r>
            <a:endParaRPr kumimoji="0" lang="en-US" sz="2800" b="0" i="0" u="none" strike="noStrike" cap="none" spc="0" normalizeH="0" baseline="0" dirty="0">
              <a:ln>
                <a:noFill/>
              </a:ln>
              <a:solidFill>
                <a:srgbClr val="000000"/>
              </a:solidFill>
              <a:effectLst/>
              <a:uFillTx/>
              <a:latin typeface="+mn-lt"/>
              <a:ea typeface="+mn-ea"/>
              <a:cs typeface="+mn-cs"/>
              <a:sym typeface="Helvetica Ligh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Gas flame 2.jpg"/>
          <p:cNvPicPr>
            <a:picLocks noChangeAspect="1"/>
          </p:cNvPicPr>
          <p:nvPr/>
        </p:nvPicPr>
        <p:blipFill>
          <a:blip r:embed="rId3"/>
          <a:srcRect l="10900" r="199"/>
          <a:stretch>
            <a:fillRect/>
          </a:stretch>
        </p:blipFill>
        <p:spPr>
          <a:xfrm>
            <a:off x="0" y="-1"/>
            <a:ext cx="10160000" cy="7620001"/>
          </a:xfrm>
          <a:prstGeom prst="rect">
            <a:avLst/>
          </a:prstGeom>
          <a:ln w="3175">
            <a:miter lim="400000"/>
          </a:ln>
        </p:spPr>
      </p:pic>
      <p:sp>
        <p:nvSpPr>
          <p:cNvPr id="211" name="Shape 211"/>
          <p:cNvSpPr/>
          <p:nvPr/>
        </p:nvSpPr>
        <p:spPr>
          <a:xfrm>
            <a:off x="2127873" y="910365"/>
            <a:ext cx="5904254" cy="22383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Pr/>
            </a:br>
            <a:r>
              <a:t>Natural Gas</a:t>
            </a:r>
          </a:p>
        </p:txBody>
      </p:sp>
      <p:sp>
        <p:nvSpPr>
          <p:cNvPr id="212" name="Shape 212"/>
          <p:cNvSpPr/>
          <p:nvPr/>
        </p:nvSpPr>
        <p:spPr>
          <a:xfrm>
            <a:off x="1582142" y="3426552"/>
            <a:ext cx="3270383" cy="3270384"/>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 xmlns:ma14="http://schemas.microsoft.com/office/mac/drawingml/2011/main" val="1"/>
            </a:ext>
          </a:extLst>
        </p:spPr>
        <p:txBody>
          <a:bodyPr lIns="39687" tIns="39687" rIns="39687" bIns="39687" anchor="ctr"/>
          <a:lstStyle>
            <a:lvl1pPr>
              <a:defRPr sz="4100">
                <a:solidFill>
                  <a:srgbClr val="FFFFFF"/>
                </a:solidFill>
              </a:defRPr>
            </a:lvl1pPr>
          </a:lstStyle>
          <a:p>
            <a:r>
              <a:t>It is colorless.</a:t>
            </a:r>
          </a:p>
        </p:txBody>
      </p:sp>
      <p:sp>
        <p:nvSpPr>
          <p:cNvPr id="213" name="Shape 213"/>
          <p:cNvSpPr/>
          <p:nvPr/>
        </p:nvSpPr>
        <p:spPr>
          <a:xfrm>
            <a:off x="5307475" y="3426552"/>
            <a:ext cx="3270383" cy="3270384"/>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 xmlns:ma14="http://schemas.microsoft.com/office/mac/drawingml/2011/main" val="1"/>
            </a:ext>
          </a:extLst>
        </p:spPr>
        <p:txBody>
          <a:bodyPr lIns="39687" tIns="39687" rIns="39687" bIns="39687" anchor="ctr"/>
          <a:lstStyle>
            <a:lvl1pPr>
              <a:defRPr sz="4100">
                <a:solidFill>
                  <a:srgbClr val="FFFFFF"/>
                </a:solidFill>
              </a:defRPr>
            </a:lvl1pPr>
          </a:lstStyle>
          <a:p>
            <a:r>
              <a:t>It is odorless.</a:t>
            </a:r>
          </a:p>
        </p:txBody>
      </p:sp>
      <p:grpSp>
        <p:nvGrpSpPr>
          <p:cNvPr id="216" name="Group 216"/>
          <p:cNvGrpSpPr/>
          <p:nvPr/>
        </p:nvGrpSpPr>
        <p:grpSpPr>
          <a:xfrm>
            <a:off x="0" y="0"/>
            <a:ext cx="10160001" cy="2999780"/>
            <a:chOff x="0" y="0"/>
            <a:chExt cx="10160000" cy="2999779"/>
          </a:xfrm>
        </p:grpSpPr>
        <p:sp>
          <p:nvSpPr>
            <p:cNvPr id="214" name="Shape 214"/>
            <p:cNvSpPr/>
            <p:nvPr/>
          </p:nvSpPr>
          <p:spPr>
            <a:xfrm>
              <a:off x="0" y="0"/>
              <a:ext cx="10160000" cy="2999780"/>
            </a:xfrm>
            <a:prstGeom prst="rect">
              <a:avLst/>
            </a:prstGeom>
            <a:solidFill>
              <a:srgbClr val="FFFFFF">
                <a:alpha val="90000"/>
              </a:srgbClr>
            </a:solidFill>
            <a:ln w="3175" cap="flat">
              <a:noFill/>
              <a:miter lim="400000"/>
            </a:ln>
            <a:effectLst/>
            <a:extLst>
              <a:ext uri="{C572A759-6A51-4108-AA02-DFA0A04FC94B}">
                <ma14:wrappingTextBoxFlag xmlns="" xmlns:ma14="http://schemas.microsoft.com/office/mac/drawingml/2011/main" val="1"/>
              </a:ext>
            </a:extLst>
          </p:spPr>
          <p:txBody>
            <a:bodyPr wrap="square" lIns="39687" tIns="39687" rIns="39687" bIns="39687" numCol="1" anchor="ctr">
              <a:noAutofit/>
            </a:bodyPr>
            <a:lstStyle/>
            <a:p>
              <a:pPr marR="1689100">
                <a:defRPr sz="3400">
                  <a:solidFill>
                    <a:srgbClr val="F15D2F"/>
                  </a:solidFill>
                </a:defRPr>
              </a:pPr>
              <a:r>
                <a:t>A chemical called </a:t>
              </a:r>
              <a:r>
                <a:rPr b="1">
                  <a:latin typeface="Helvetica"/>
                  <a:ea typeface="Helvetica"/>
                  <a:cs typeface="Helvetica"/>
                  <a:sym typeface="Helvetica"/>
                </a:rPr>
                <a:t>mercaptan</a:t>
              </a:r>
              <a:r>
                <a:t> is </a:t>
              </a:r>
              <a:br>
                <a:rPr/>
              </a:br>
              <a:r>
                <a:t>added to natural gas for safety.</a:t>
              </a:r>
            </a:p>
          </p:txBody>
        </p:sp>
        <p:pic>
          <p:nvPicPr>
            <p:cNvPr id="215" name="2945_001.png"/>
            <p:cNvPicPr>
              <a:picLocks noChangeAspect="1"/>
            </p:cNvPicPr>
            <p:nvPr/>
          </p:nvPicPr>
          <p:blipFill>
            <a:blip r:embed="rId4"/>
            <a:stretch>
              <a:fillRect/>
            </a:stretch>
          </p:blipFill>
          <p:spPr>
            <a:xfrm>
              <a:off x="7752910" y="655339"/>
              <a:ext cx="1805957" cy="1689101"/>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withEffect">
                                  <p:stCondLst>
                                    <p:cond delay="0"/>
                                  </p:stCondLst>
                                  <p:iterate>
                                    <p:tmAbs val="0"/>
                                  </p:iterate>
                                  <p:childTnLst>
                                    <p:set>
                                      <p:cBhvr>
                                        <p:cTn id="6" fill="hold"/>
                                        <p:tgtEl>
                                          <p:spTgt spid="212"/>
                                        </p:tgtEl>
                                        <p:attrNameLst>
                                          <p:attrName>style.visibility</p:attrName>
                                        </p:attrNameLst>
                                      </p:cBhvr>
                                      <p:to>
                                        <p:strVal val="visible"/>
                                      </p:to>
                                    </p:set>
                                    <p:anim calcmode="lin" valueType="num">
                                      <p:cBhvr>
                                        <p:cTn id="7" dur="300" fill="hold"/>
                                        <p:tgtEl>
                                          <p:spTgt spid="212"/>
                                        </p:tgtEl>
                                        <p:attrNameLst>
                                          <p:attrName>ppt_x</p:attrName>
                                        </p:attrNameLst>
                                      </p:cBhvr>
                                      <p:tavLst>
                                        <p:tav tm="0">
                                          <p:val>
                                            <p:strVal val="1+#ppt_w/2"/>
                                          </p:val>
                                        </p:tav>
                                        <p:tav tm="100000">
                                          <p:val>
                                            <p:strVal val="#ppt_x"/>
                                          </p:val>
                                        </p:tav>
                                      </p:tavLst>
                                    </p:anim>
                                    <p:anim calcmode="lin" valueType="num">
                                      <p:cBhvr>
                                        <p:cTn id="8" dur="300" fill="hold"/>
                                        <p:tgtEl>
                                          <p:spTgt spid="21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2" presetClass="entr" presetSubtype="2" fill="hold" grpId="2" nodeType="afterEffect">
                                  <p:stCondLst>
                                    <p:cond delay="0"/>
                                  </p:stCondLst>
                                  <p:iterate>
                                    <p:tmAbs val="0"/>
                                  </p:iterate>
                                  <p:childTnLst>
                                    <p:set>
                                      <p:cBhvr>
                                        <p:cTn id="11" fill="hold"/>
                                        <p:tgtEl>
                                          <p:spTgt spid="213"/>
                                        </p:tgtEl>
                                        <p:attrNameLst>
                                          <p:attrName>style.visibility</p:attrName>
                                        </p:attrNameLst>
                                      </p:cBhvr>
                                      <p:to>
                                        <p:strVal val="visible"/>
                                      </p:to>
                                    </p:set>
                                    <p:anim calcmode="lin" valueType="num">
                                      <p:cBhvr>
                                        <p:cTn id="12" dur="300" fill="hold"/>
                                        <p:tgtEl>
                                          <p:spTgt spid="213"/>
                                        </p:tgtEl>
                                        <p:attrNameLst>
                                          <p:attrName>ppt_x</p:attrName>
                                        </p:attrNameLst>
                                      </p:cBhvr>
                                      <p:tavLst>
                                        <p:tav tm="0">
                                          <p:val>
                                            <p:strVal val="1+#ppt_w/2"/>
                                          </p:val>
                                        </p:tav>
                                        <p:tav tm="100000">
                                          <p:val>
                                            <p:strVal val="#ppt_x"/>
                                          </p:val>
                                        </p:tav>
                                      </p:tavLst>
                                    </p:anim>
                                    <p:anim calcmode="lin" valueType="num">
                                      <p:cBhvr>
                                        <p:cTn id="13" dur="300" fill="hold"/>
                                        <p:tgtEl>
                                          <p:spTgt spid="2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3" nodeType="clickEffect">
                                  <p:stCondLst>
                                    <p:cond delay="0"/>
                                  </p:stCondLst>
                                  <p:iterate>
                                    <p:tmAbs val="0"/>
                                  </p:iterate>
                                  <p:childTnLst>
                                    <p:set>
                                      <p:cBhvr>
                                        <p:cTn id="17" fill="hold"/>
                                        <p:tgtEl>
                                          <p:spTgt spid="216"/>
                                        </p:tgtEl>
                                        <p:attrNameLst>
                                          <p:attrName>style.visibility</p:attrName>
                                        </p:attrNameLst>
                                      </p:cBhvr>
                                      <p:to>
                                        <p:strVal val="visible"/>
                                      </p:to>
                                    </p:set>
                                    <p:anim calcmode="lin" valueType="num">
                                      <p:cBhvr>
                                        <p:cTn id="18" dur="199" fill="hold"/>
                                        <p:tgtEl>
                                          <p:spTgt spid="216"/>
                                        </p:tgtEl>
                                        <p:attrNameLst>
                                          <p:attrName>ppt_x</p:attrName>
                                        </p:attrNameLst>
                                      </p:cBhvr>
                                      <p:tavLst>
                                        <p:tav tm="0">
                                          <p:val>
                                            <p:strVal val="#ppt_x"/>
                                          </p:val>
                                        </p:tav>
                                        <p:tav tm="100000">
                                          <p:val>
                                            <p:strVal val="#ppt_x"/>
                                          </p:val>
                                        </p:tav>
                                      </p:tavLst>
                                    </p:anim>
                                    <p:anim calcmode="lin" valueType="num">
                                      <p:cBhvr>
                                        <p:cTn id="19" dur="199" fill="hold"/>
                                        <p:tgtEl>
                                          <p:spTgt spid="21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1" fill="hold" grpId="4" nodeType="clickEffect">
                                  <p:stCondLst>
                                    <p:cond delay="0"/>
                                  </p:stCondLst>
                                  <p:iterate>
                                    <p:tmAbs val="0"/>
                                  </p:iterate>
                                  <p:childTnLst>
                                    <p:anim calcmode="lin" valueType="num">
                                      <p:cBhvr>
                                        <p:cTn id="23" dur="199" fill="hold"/>
                                        <p:tgtEl>
                                          <p:spTgt spid="216"/>
                                        </p:tgtEl>
                                        <p:attrNameLst>
                                          <p:attrName>ppt_x</p:attrName>
                                        </p:attrNameLst>
                                      </p:cBhvr>
                                      <p:tavLst>
                                        <p:tav tm="0">
                                          <p:val>
                                            <p:strVal val="ppt_x"/>
                                          </p:val>
                                        </p:tav>
                                        <p:tav tm="100000">
                                          <p:val>
                                            <p:strVal val="ppt_x"/>
                                          </p:val>
                                        </p:tav>
                                      </p:tavLst>
                                    </p:anim>
                                    <p:anim calcmode="lin" valueType="num">
                                      <p:cBhvr>
                                        <p:cTn id="24" dur="199" fill="hold"/>
                                        <p:tgtEl>
                                          <p:spTgt spid="216"/>
                                        </p:tgtEl>
                                        <p:attrNameLst>
                                          <p:attrName>ppt_y</p:attrName>
                                        </p:attrNameLst>
                                      </p:cBhvr>
                                      <p:tavLst>
                                        <p:tav tm="0">
                                          <p:val>
                                            <p:strVal val="ppt_y"/>
                                          </p:val>
                                        </p:tav>
                                        <p:tav tm="100000">
                                          <p:val>
                                            <p:strVal val="0-ppt_h/2"/>
                                          </p:val>
                                        </p:tav>
                                      </p:tavLst>
                                    </p:anim>
                                    <p:set>
                                      <p:cBhvr>
                                        <p:cTn id="25" fill="hold">
                                          <p:stCondLst>
                                            <p:cond delay="198"/>
                                          </p:stCondLst>
                                        </p:cTn>
                                        <p:tgtEl>
                                          <p:spTgt spid="216"/>
                                        </p:tgtEl>
                                        <p:attrNameLst>
                                          <p:attrName>style.visibility</p:attrName>
                                        </p:attrNameLst>
                                      </p:cBhvr>
                                      <p:to>
                                        <p:strVal val="hidden"/>
                                      </p:to>
                                    </p:set>
                                  </p:childTnLst>
                                </p:cTn>
                              </p:par>
                            </p:childTnLst>
                          </p:cTn>
                        </p:par>
                        <p:par>
                          <p:cTn id="26" fill="hold">
                            <p:stCondLst>
                              <p:cond delay="199"/>
                            </p:stCondLst>
                            <p:childTnLst>
                              <p:par>
                                <p:cTn id="27" presetID="2" presetClass="exit" presetSubtype="8" fill="hold" grpId="5" nodeType="afterEffect">
                                  <p:stCondLst>
                                    <p:cond delay="0"/>
                                  </p:stCondLst>
                                  <p:iterate>
                                    <p:tmAbs val="0"/>
                                  </p:iterate>
                                  <p:childTnLst>
                                    <p:anim calcmode="lin" valueType="num">
                                      <p:cBhvr>
                                        <p:cTn id="28" dur="300" fill="hold"/>
                                        <p:tgtEl>
                                          <p:spTgt spid="212"/>
                                        </p:tgtEl>
                                        <p:attrNameLst>
                                          <p:attrName>ppt_x</p:attrName>
                                        </p:attrNameLst>
                                      </p:cBhvr>
                                      <p:tavLst>
                                        <p:tav tm="0">
                                          <p:val>
                                            <p:strVal val="ppt_x"/>
                                          </p:val>
                                        </p:tav>
                                        <p:tav tm="100000">
                                          <p:val>
                                            <p:strVal val="0-ppt_w/2"/>
                                          </p:val>
                                        </p:tav>
                                      </p:tavLst>
                                    </p:anim>
                                    <p:anim calcmode="lin" valueType="num">
                                      <p:cBhvr>
                                        <p:cTn id="29" dur="300" fill="hold"/>
                                        <p:tgtEl>
                                          <p:spTgt spid="212"/>
                                        </p:tgtEl>
                                        <p:attrNameLst>
                                          <p:attrName>ppt_y</p:attrName>
                                        </p:attrNameLst>
                                      </p:cBhvr>
                                      <p:tavLst>
                                        <p:tav tm="0">
                                          <p:val>
                                            <p:strVal val="ppt_y"/>
                                          </p:val>
                                        </p:tav>
                                        <p:tav tm="100000">
                                          <p:val>
                                            <p:strVal val="ppt_y"/>
                                          </p:val>
                                        </p:tav>
                                      </p:tavLst>
                                    </p:anim>
                                    <p:set>
                                      <p:cBhvr>
                                        <p:cTn id="30" fill="hold">
                                          <p:stCondLst>
                                            <p:cond delay="299"/>
                                          </p:stCondLst>
                                        </p:cTn>
                                        <p:tgtEl>
                                          <p:spTgt spid="212"/>
                                        </p:tgtEl>
                                        <p:attrNameLst>
                                          <p:attrName>style.visibility</p:attrName>
                                        </p:attrNameLst>
                                      </p:cBhvr>
                                      <p:to>
                                        <p:strVal val="hidden"/>
                                      </p:to>
                                    </p:set>
                                  </p:childTnLst>
                                </p:cTn>
                              </p:par>
                            </p:childTnLst>
                          </p:cTn>
                        </p:par>
                        <p:par>
                          <p:cTn id="31" fill="hold">
                            <p:stCondLst>
                              <p:cond delay="499"/>
                            </p:stCondLst>
                            <p:childTnLst>
                              <p:par>
                                <p:cTn id="32" presetID="2" presetClass="exit" presetSubtype="8" fill="hold" grpId="6" nodeType="afterEffect">
                                  <p:stCondLst>
                                    <p:cond delay="0"/>
                                  </p:stCondLst>
                                  <p:iterate>
                                    <p:tmAbs val="0"/>
                                  </p:iterate>
                                  <p:childTnLst>
                                    <p:anim calcmode="lin" valueType="num">
                                      <p:cBhvr>
                                        <p:cTn id="33" dur="300" fill="hold"/>
                                        <p:tgtEl>
                                          <p:spTgt spid="213"/>
                                        </p:tgtEl>
                                        <p:attrNameLst>
                                          <p:attrName>ppt_x</p:attrName>
                                        </p:attrNameLst>
                                      </p:cBhvr>
                                      <p:tavLst>
                                        <p:tav tm="0">
                                          <p:val>
                                            <p:strVal val="ppt_x"/>
                                          </p:val>
                                        </p:tav>
                                        <p:tav tm="100000">
                                          <p:val>
                                            <p:strVal val="0-ppt_w/2"/>
                                          </p:val>
                                        </p:tav>
                                      </p:tavLst>
                                    </p:anim>
                                    <p:anim calcmode="lin" valueType="num">
                                      <p:cBhvr>
                                        <p:cTn id="34" dur="300" fill="hold"/>
                                        <p:tgtEl>
                                          <p:spTgt spid="213"/>
                                        </p:tgtEl>
                                        <p:attrNameLst>
                                          <p:attrName>ppt_y</p:attrName>
                                        </p:attrNameLst>
                                      </p:cBhvr>
                                      <p:tavLst>
                                        <p:tav tm="0">
                                          <p:val>
                                            <p:strVal val="ppt_y"/>
                                          </p:val>
                                        </p:tav>
                                        <p:tav tm="100000">
                                          <p:val>
                                            <p:strVal val="ppt_y"/>
                                          </p:val>
                                        </p:tav>
                                      </p:tavLst>
                                    </p:anim>
                                    <p:set>
                                      <p:cBhvr>
                                        <p:cTn id="35" fill="hold">
                                          <p:stCondLst>
                                            <p:cond delay="299"/>
                                          </p:stCondLst>
                                        </p:cTn>
                                        <p:tgtEl>
                                          <p:spTgt spid="2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1" animBg="1" advAuto="0"/>
      <p:bldP spid="212" grpId="5" animBg="1" advAuto="0"/>
      <p:bldP spid="213" grpId="2" animBg="1" advAuto="0"/>
      <p:bldP spid="213" grpId="6" animBg="1" advAuto="0"/>
      <p:bldP spid="216" grpId="3" animBg="1" advAuto="0"/>
      <p:bldP spid="216" grpId="4"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Gas flame 2.jpg"/>
          <p:cNvPicPr>
            <a:picLocks noChangeAspect="1"/>
          </p:cNvPicPr>
          <p:nvPr/>
        </p:nvPicPr>
        <p:blipFill>
          <a:blip r:embed="rId3"/>
          <a:srcRect l="10900" r="199"/>
          <a:stretch>
            <a:fillRect/>
          </a:stretch>
        </p:blipFill>
        <p:spPr>
          <a:xfrm>
            <a:off x="0" y="-1"/>
            <a:ext cx="10160000" cy="7620001"/>
          </a:xfrm>
          <a:prstGeom prst="rect">
            <a:avLst/>
          </a:prstGeom>
          <a:ln w="3175">
            <a:miter lim="400000"/>
          </a:ln>
        </p:spPr>
      </p:pic>
      <p:sp>
        <p:nvSpPr>
          <p:cNvPr id="221" name="Shape 221"/>
          <p:cNvSpPr/>
          <p:nvPr/>
        </p:nvSpPr>
        <p:spPr>
          <a:xfrm>
            <a:off x="2127873" y="914598"/>
            <a:ext cx="5904254" cy="22383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Pr/>
            </a:br>
            <a:r>
              <a:t>Natural Gas</a:t>
            </a:r>
          </a:p>
        </p:txBody>
      </p:sp>
      <p:sp>
        <p:nvSpPr>
          <p:cNvPr id="222" name="Shape 222"/>
          <p:cNvSpPr/>
          <p:nvPr/>
        </p:nvSpPr>
        <p:spPr>
          <a:xfrm>
            <a:off x="3444809" y="3435019"/>
            <a:ext cx="3270383" cy="3270383"/>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 xmlns:ma14="http://schemas.microsoft.com/office/mac/drawingml/2011/main" val="1"/>
            </a:ext>
          </a:extLst>
        </p:spPr>
        <p:txBody>
          <a:bodyPr lIns="39687" tIns="39687" rIns="39687" bIns="39687" anchor="ctr"/>
          <a:lstStyle>
            <a:lvl1pPr>
              <a:defRPr sz="4100">
                <a:solidFill>
                  <a:srgbClr val="FFFFFF"/>
                </a:solidFill>
              </a:defRPr>
            </a:lvl1pPr>
          </a:lstStyle>
          <a:p>
            <a:r>
              <a:t>It is lighter than air.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222"/>
                                        </p:tgtEl>
                                        <p:attrNameLst>
                                          <p:attrName>style.visibility</p:attrName>
                                        </p:attrNameLst>
                                      </p:cBhvr>
                                      <p:to>
                                        <p:strVal val="visible"/>
                                      </p:to>
                                    </p:set>
                                    <p:anim calcmode="lin" valueType="num">
                                      <p:cBhvr>
                                        <p:cTn id="7" dur="300" fill="hold"/>
                                        <p:tgtEl>
                                          <p:spTgt spid="222"/>
                                        </p:tgtEl>
                                        <p:attrNameLst>
                                          <p:attrName>ppt_x</p:attrName>
                                        </p:attrNameLst>
                                      </p:cBhvr>
                                      <p:tavLst>
                                        <p:tav tm="0">
                                          <p:val>
                                            <p:strVal val="1+#ppt_w/2"/>
                                          </p:val>
                                        </p:tav>
                                        <p:tav tm="100000">
                                          <p:val>
                                            <p:strVal val="#ppt_x"/>
                                          </p:val>
                                        </p:tav>
                                      </p:tavLst>
                                    </p:anim>
                                    <p:anim calcmode="lin" valueType="num">
                                      <p:cBhvr>
                                        <p:cTn id="8" dur="300" fill="hold"/>
                                        <p:tgtEl>
                                          <p:spTgt spid="2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grpId="2" nodeType="clickEffect">
                                  <p:stCondLst>
                                    <p:cond delay="0"/>
                                  </p:stCondLst>
                                  <p:iterate>
                                    <p:tmAbs val="0"/>
                                  </p:iterate>
                                  <p:childTnLst>
                                    <p:anim calcmode="lin" valueType="num">
                                      <p:cBhvr>
                                        <p:cTn id="12" dur="300" fill="hold"/>
                                        <p:tgtEl>
                                          <p:spTgt spid="222"/>
                                        </p:tgtEl>
                                        <p:attrNameLst>
                                          <p:attrName>ppt_x</p:attrName>
                                        </p:attrNameLst>
                                      </p:cBhvr>
                                      <p:tavLst>
                                        <p:tav tm="0">
                                          <p:val>
                                            <p:strVal val="ppt_x"/>
                                          </p:val>
                                        </p:tav>
                                        <p:tav tm="100000">
                                          <p:val>
                                            <p:strVal val="0-ppt_w/2"/>
                                          </p:val>
                                        </p:tav>
                                      </p:tavLst>
                                    </p:anim>
                                    <p:anim calcmode="lin" valueType="num">
                                      <p:cBhvr>
                                        <p:cTn id="13" dur="300" fill="hold"/>
                                        <p:tgtEl>
                                          <p:spTgt spid="222"/>
                                        </p:tgtEl>
                                        <p:attrNameLst>
                                          <p:attrName>ppt_y</p:attrName>
                                        </p:attrNameLst>
                                      </p:cBhvr>
                                      <p:tavLst>
                                        <p:tav tm="0">
                                          <p:val>
                                            <p:strVal val="ppt_y"/>
                                          </p:val>
                                        </p:tav>
                                        <p:tav tm="100000">
                                          <p:val>
                                            <p:strVal val="ppt_y"/>
                                          </p:val>
                                        </p:tav>
                                      </p:tavLst>
                                    </p:anim>
                                    <p:set>
                                      <p:cBhvr>
                                        <p:cTn id="14" fill="hold">
                                          <p:stCondLst>
                                            <p:cond delay="299"/>
                                          </p:stCondLst>
                                        </p:cTn>
                                        <p:tgtEl>
                                          <p:spTgt spid="2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1" animBg="1" advAuto="0"/>
      <p:bldP spid="222"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Gas flame 2.jpg"/>
          <p:cNvPicPr>
            <a:picLocks noChangeAspect="1"/>
          </p:cNvPicPr>
          <p:nvPr/>
        </p:nvPicPr>
        <p:blipFill>
          <a:blip r:embed="rId3"/>
          <a:srcRect l="10900" r="199"/>
          <a:stretch>
            <a:fillRect/>
          </a:stretch>
        </p:blipFill>
        <p:spPr>
          <a:xfrm>
            <a:off x="0" y="-1"/>
            <a:ext cx="10160000" cy="7620001"/>
          </a:xfrm>
          <a:prstGeom prst="rect">
            <a:avLst/>
          </a:prstGeom>
          <a:ln w="3175">
            <a:miter lim="400000"/>
          </a:ln>
        </p:spPr>
      </p:pic>
      <p:sp>
        <p:nvSpPr>
          <p:cNvPr id="227" name="Shape 227"/>
          <p:cNvSpPr/>
          <p:nvPr/>
        </p:nvSpPr>
        <p:spPr>
          <a:xfrm>
            <a:off x="2127873" y="914598"/>
            <a:ext cx="5904254" cy="22383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Pr/>
            </a:br>
            <a:r>
              <a:t>Natural Gas</a:t>
            </a:r>
          </a:p>
        </p:txBody>
      </p:sp>
      <p:sp>
        <p:nvSpPr>
          <p:cNvPr id="228" name="Shape 228"/>
          <p:cNvSpPr/>
          <p:nvPr/>
        </p:nvSpPr>
        <p:spPr>
          <a:xfrm>
            <a:off x="3444809" y="3435019"/>
            <a:ext cx="3270383" cy="3270383"/>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 xmlns:ma14="http://schemas.microsoft.com/office/mac/drawingml/2011/main" val="1"/>
            </a:ext>
          </a:extLst>
        </p:spPr>
        <p:txBody>
          <a:bodyPr lIns="39687" tIns="39687" rIns="39687" bIns="39687" anchor="ctr"/>
          <a:lstStyle>
            <a:lvl1pPr>
              <a:defRPr sz="4100">
                <a:solidFill>
                  <a:srgbClr val="FFFFFF"/>
                </a:solidFill>
              </a:defRPr>
            </a:lvl1pPr>
          </a:lstStyle>
          <a:p>
            <a:r>
              <a:t>It is combustible.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228"/>
                                        </p:tgtEl>
                                        <p:attrNameLst>
                                          <p:attrName>style.visibility</p:attrName>
                                        </p:attrNameLst>
                                      </p:cBhvr>
                                      <p:to>
                                        <p:strVal val="visible"/>
                                      </p:to>
                                    </p:set>
                                    <p:anim calcmode="lin" valueType="num">
                                      <p:cBhvr>
                                        <p:cTn id="7" dur="300" fill="hold"/>
                                        <p:tgtEl>
                                          <p:spTgt spid="228"/>
                                        </p:tgtEl>
                                        <p:attrNameLst>
                                          <p:attrName>ppt_x</p:attrName>
                                        </p:attrNameLst>
                                      </p:cBhvr>
                                      <p:tavLst>
                                        <p:tav tm="0">
                                          <p:val>
                                            <p:strVal val="1+#ppt_w/2"/>
                                          </p:val>
                                        </p:tav>
                                        <p:tav tm="100000">
                                          <p:val>
                                            <p:strVal val="#ppt_x"/>
                                          </p:val>
                                        </p:tav>
                                      </p:tavLst>
                                    </p:anim>
                                    <p:anim calcmode="lin" valueType="num">
                                      <p:cBhvr>
                                        <p:cTn id="8" dur="300" fill="hold"/>
                                        <p:tgtEl>
                                          <p:spTgt spid="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p:nvPr/>
        </p:nvSpPr>
        <p:spPr>
          <a:xfrm>
            <a:off x="2184666" y="2906712"/>
            <a:ext cx="5790668" cy="18065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5700" b="1">
                <a:solidFill>
                  <a:srgbClr val="F15D2F"/>
                </a:solidFill>
                <a:latin typeface="Helvetica"/>
                <a:ea typeface="Helvetica"/>
                <a:cs typeface="Helvetica"/>
                <a:sym typeface="Helvetica"/>
              </a:defRPr>
            </a:pPr>
            <a:r>
              <a:t>How Do We Use </a:t>
            </a:r>
            <a:br>
              <a:rPr/>
            </a:br>
            <a:r>
              <a:t>Natural Gas?</a:t>
            </a:r>
          </a:p>
        </p:txBody>
      </p:sp>
      <p:pic>
        <p:nvPicPr>
          <p:cNvPr id="233" name="Water heater.jpg"/>
          <p:cNvPicPr>
            <a:picLocks/>
          </p:cNvPicPr>
          <p:nvPr/>
        </p:nvPicPr>
        <p:blipFill>
          <a:blip r:embed="rId3"/>
          <a:srcRect l="2911" t="35275" r="2676" b="17636"/>
          <a:stretch>
            <a:fillRect/>
          </a:stretch>
        </p:blipFill>
        <p:spPr>
          <a:xfrm>
            <a:off x="5081976" y="3052802"/>
            <a:ext cx="5096934" cy="4579890"/>
          </a:xfrm>
          <a:prstGeom prst="rect">
            <a:avLst/>
          </a:prstGeom>
          <a:ln w="3175">
            <a:miter lim="400000"/>
          </a:ln>
        </p:spPr>
      </p:pic>
      <p:pic>
        <p:nvPicPr>
          <p:cNvPr id="234" name="Heater.jpg"/>
          <p:cNvPicPr>
            <a:picLocks noChangeAspect="1"/>
          </p:cNvPicPr>
          <p:nvPr/>
        </p:nvPicPr>
        <p:blipFill>
          <a:blip r:embed="rId4"/>
          <a:srcRect l="2067" t="36438" r="1827" b="15386"/>
          <a:stretch>
            <a:fillRect/>
          </a:stretch>
        </p:blipFill>
        <p:spPr>
          <a:xfrm>
            <a:off x="-6350" y="-9335"/>
            <a:ext cx="5092700" cy="3828819"/>
          </a:xfrm>
          <a:prstGeom prst="rect">
            <a:avLst/>
          </a:prstGeom>
          <a:ln w="3175">
            <a:miter lim="400000"/>
          </a:ln>
        </p:spPr>
      </p:pic>
      <p:pic>
        <p:nvPicPr>
          <p:cNvPr id="235" name="Pan over gas range.jpg"/>
          <p:cNvPicPr>
            <a:picLocks/>
          </p:cNvPicPr>
          <p:nvPr/>
        </p:nvPicPr>
        <p:blipFill>
          <a:blip r:embed="rId5"/>
          <a:srcRect l="6881" t="2467" r="6841" b="716"/>
          <a:stretch>
            <a:fillRect/>
          </a:stretch>
        </p:blipFill>
        <p:spPr>
          <a:xfrm>
            <a:off x="5084159" y="-6359"/>
            <a:ext cx="5092701" cy="3822569"/>
          </a:xfrm>
          <a:prstGeom prst="rect">
            <a:avLst/>
          </a:prstGeom>
          <a:ln w="3175">
            <a:miter lim="400000"/>
          </a:ln>
        </p:spPr>
      </p:pic>
      <p:pic>
        <p:nvPicPr>
          <p:cNvPr id="236" name="shutterstock_119231968-small.jpg"/>
          <p:cNvPicPr>
            <a:picLocks noChangeAspect="1"/>
          </p:cNvPicPr>
          <p:nvPr/>
        </p:nvPicPr>
        <p:blipFill>
          <a:blip r:embed="rId6"/>
          <a:srcRect t="25161" b="24996"/>
          <a:stretch>
            <a:fillRect/>
          </a:stretch>
        </p:blipFill>
        <p:spPr>
          <a:xfrm>
            <a:off x="0" y="3809991"/>
            <a:ext cx="5080001" cy="3822701"/>
          </a:xfrm>
          <a:prstGeom prst="rect">
            <a:avLst/>
          </a:prstGeom>
          <a:ln w="3175">
            <a:miter lim="400000"/>
          </a:ln>
        </p:spPr>
      </p:pic>
      <p:sp>
        <p:nvSpPr>
          <p:cNvPr id="237" name="Shape 237"/>
          <p:cNvSpPr/>
          <p:nvPr/>
        </p:nvSpPr>
        <p:spPr>
          <a:xfrm>
            <a:off x="-5445" y="-5449"/>
            <a:ext cx="5086731" cy="3825066"/>
          </a:xfrm>
          <a:prstGeom prst="rect">
            <a:avLst/>
          </a:prstGeom>
          <a:solidFill>
            <a:srgbClr val="FFB600">
              <a:alpha val="8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5800">
                <a:solidFill>
                  <a:srgbClr val="FFFFFF"/>
                </a:solidFill>
              </a:defRPr>
            </a:lvl1pPr>
          </a:lstStyle>
          <a:p>
            <a:r>
              <a:t>Cleaner</a:t>
            </a:r>
          </a:p>
        </p:txBody>
      </p:sp>
      <p:sp>
        <p:nvSpPr>
          <p:cNvPr id="238" name="Shape 238"/>
          <p:cNvSpPr/>
          <p:nvPr/>
        </p:nvSpPr>
        <p:spPr>
          <a:xfrm>
            <a:off x="5078714" y="-4267"/>
            <a:ext cx="5086731" cy="3822701"/>
          </a:xfrm>
          <a:prstGeom prst="rect">
            <a:avLst/>
          </a:prstGeom>
          <a:solidFill>
            <a:srgbClr val="FFB600">
              <a:alpha val="8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5800">
                <a:solidFill>
                  <a:srgbClr val="FFFFFF"/>
                </a:solidFill>
              </a:defRPr>
            </a:lvl1pPr>
          </a:lstStyle>
          <a:p>
            <a:r>
              <a:t>Hotter</a:t>
            </a:r>
          </a:p>
        </p:txBody>
      </p:sp>
      <p:sp>
        <p:nvSpPr>
          <p:cNvPr id="239" name="Shape 239"/>
          <p:cNvSpPr/>
          <p:nvPr/>
        </p:nvSpPr>
        <p:spPr>
          <a:xfrm>
            <a:off x="5078714" y="3809991"/>
            <a:ext cx="5086731" cy="3822701"/>
          </a:xfrm>
          <a:prstGeom prst="rect">
            <a:avLst/>
          </a:prstGeom>
          <a:solidFill>
            <a:srgbClr val="FFB600">
              <a:alpha val="8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5800">
                <a:solidFill>
                  <a:srgbClr val="FFFFFF"/>
                </a:solidFill>
              </a:defRPr>
            </a:lvl1pPr>
          </a:lstStyle>
          <a:p>
            <a:r>
              <a:t>Reliable</a:t>
            </a:r>
          </a:p>
        </p:txBody>
      </p:sp>
      <p:sp>
        <p:nvSpPr>
          <p:cNvPr id="240" name="Shape 240"/>
          <p:cNvSpPr/>
          <p:nvPr/>
        </p:nvSpPr>
        <p:spPr>
          <a:xfrm>
            <a:off x="-5445" y="3802748"/>
            <a:ext cx="5086731" cy="3822701"/>
          </a:xfrm>
          <a:prstGeom prst="rect">
            <a:avLst/>
          </a:prstGeom>
          <a:solidFill>
            <a:srgbClr val="FFB600">
              <a:alpha val="8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5800">
                <a:solidFill>
                  <a:srgbClr val="FFFFFF"/>
                </a:solidFill>
              </a:defRPr>
            </a:lvl1pPr>
          </a:lstStyle>
          <a:p>
            <a:r>
              <a:t>Brighter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34"/>
                                        </p:tgtEl>
                                        <p:attrNameLst>
                                          <p:attrName>style.visibility</p:attrName>
                                        </p:attrNameLst>
                                      </p:cBhvr>
                                      <p:to>
                                        <p:strVal val="visible"/>
                                      </p:to>
                                    </p:set>
                                    <p:anim calcmode="lin" valueType="num">
                                      <p:cBhvr>
                                        <p:cTn id="7" dur="199" fill="hold"/>
                                        <p:tgtEl>
                                          <p:spTgt spid="234"/>
                                        </p:tgtEl>
                                        <p:attrNameLst>
                                          <p:attrName>ppt_x</p:attrName>
                                        </p:attrNameLst>
                                      </p:cBhvr>
                                      <p:tavLst>
                                        <p:tav tm="0">
                                          <p:val>
                                            <p:strVal val="0-#ppt_w/2"/>
                                          </p:val>
                                        </p:tav>
                                        <p:tav tm="100000">
                                          <p:val>
                                            <p:strVal val="#ppt_x"/>
                                          </p:val>
                                        </p:tav>
                                      </p:tavLst>
                                    </p:anim>
                                    <p:anim calcmode="lin" valueType="num">
                                      <p:cBhvr>
                                        <p:cTn id="8" dur="199" fill="hold"/>
                                        <p:tgtEl>
                                          <p:spTgt spid="234"/>
                                        </p:tgtEl>
                                        <p:attrNameLst>
                                          <p:attrName>ppt_y</p:attrName>
                                        </p:attrNameLst>
                                      </p:cBhvr>
                                      <p:tavLst>
                                        <p:tav tm="0">
                                          <p:val>
                                            <p:strVal val="#ppt_y"/>
                                          </p:val>
                                        </p:tav>
                                        <p:tav tm="100000">
                                          <p:val>
                                            <p:strVal val="#ppt_y"/>
                                          </p:val>
                                        </p:tav>
                                      </p:tavLst>
                                    </p:anim>
                                  </p:childTnLst>
                                </p:cTn>
                              </p:par>
                            </p:childTnLst>
                          </p:cTn>
                        </p:par>
                        <p:par>
                          <p:cTn id="9" fill="hold">
                            <p:stCondLst>
                              <p:cond delay="199"/>
                            </p:stCondLst>
                            <p:childTnLst>
                              <p:par>
                                <p:cTn id="10" presetID="2" presetClass="entr" presetSubtype="2" fill="hold" grpId="2" nodeType="afterEffect">
                                  <p:stCondLst>
                                    <p:cond delay="0"/>
                                  </p:stCondLst>
                                  <p:iterate>
                                    <p:tmAbs val="0"/>
                                  </p:iterate>
                                  <p:childTnLst>
                                    <p:set>
                                      <p:cBhvr>
                                        <p:cTn id="11" fill="hold"/>
                                        <p:tgtEl>
                                          <p:spTgt spid="233"/>
                                        </p:tgtEl>
                                        <p:attrNameLst>
                                          <p:attrName>style.visibility</p:attrName>
                                        </p:attrNameLst>
                                      </p:cBhvr>
                                      <p:to>
                                        <p:strVal val="visible"/>
                                      </p:to>
                                    </p:set>
                                    <p:anim calcmode="lin" valueType="num">
                                      <p:cBhvr>
                                        <p:cTn id="12" dur="199" fill="hold"/>
                                        <p:tgtEl>
                                          <p:spTgt spid="233"/>
                                        </p:tgtEl>
                                        <p:attrNameLst>
                                          <p:attrName>ppt_x</p:attrName>
                                        </p:attrNameLst>
                                      </p:cBhvr>
                                      <p:tavLst>
                                        <p:tav tm="0">
                                          <p:val>
                                            <p:strVal val="1+#ppt_w/2"/>
                                          </p:val>
                                        </p:tav>
                                        <p:tav tm="100000">
                                          <p:val>
                                            <p:strVal val="#ppt_x"/>
                                          </p:val>
                                        </p:tav>
                                      </p:tavLst>
                                    </p:anim>
                                    <p:anim calcmode="lin" valueType="num">
                                      <p:cBhvr>
                                        <p:cTn id="13" dur="199" fill="hold"/>
                                        <p:tgtEl>
                                          <p:spTgt spid="233"/>
                                        </p:tgtEl>
                                        <p:attrNameLst>
                                          <p:attrName>ppt_y</p:attrName>
                                        </p:attrNameLst>
                                      </p:cBhvr>
                                      <p:tavLst>
                                        <p:tav tm="0">
                                          <p:val>
                                            <p:strVal val="#ppt_y"/>
                                          </p:val>
                                        </p:tav>
                                        <p:tav tm="100000">
                                          <p:val>
                                            <p:strVal val="#ppt_y"/>
                                          </p:val>
                                        </p:tav>
                                      </p:tavLst>
                                    </p:anim>
                                  </p:childTnLst>
                                </p:cTn>
                              </p:par>
                            </p:childTnLst>
                          </p:cTn>
                        </p:par>
                        <p:par>
                          <p:cTn id="14" fill="hold">
                            <p:stCondLst>
                              <p:cond delay="398"/>
                            </p:stCondLst>
                            <p:childTnLst>
                              <p:par>
                                <p:cTn id="15" presetID="2" presetClass="entr" presetSubtype="1" fill="hold" grpId="3" nodeType="afterEffect">
                                  <p:stCondLst>
                                    <p:cond delay="0"/>
                                  </p:stCondLst>
                                  <p:iterate>
                                    <p:tmAbs val="0"/>
                                  </p:iterate>
                                  <p:childTnLst>
                                    <p:set>
                                      <p:cBhvr>
                                        <p:cTn id="16" fill="hold"/>
                                        <p:tgtEl>
                                          <p:spTgt spid="235"/>
                                        </p:tgtEl>
                                        <p:attrNameLst>
                                          <p:attrName>style.visibility</p:attrName>
                                        </p:attrNameLst>
                                      </p:cBhvr>
                                      <p:to>
                                        <p:strVal val="visible"/>
                                      </p:to>
                                    </p:set>
                                    <p:anim calcmode="lin" valueType="num">
                                      <p:cBhvr>
                                        <p:cTn id="17" dur="199" fill="hold"/>
                                        <p:tgtEl>
                                          <p:spTgt spid="235"/>
                                        </p:tgtEl>
                                        <p:attrNameLst>
                                          <p:attrName>ppt_x</p:attrName>
                                        </p:attrNameLst>
                                      </p:cBhvr>
                                      <p:tavLst>
                                        <p:tav tm="0">
                                          <p:val>
                                            <p:strVal val="#ppt_x"/>
                                          </p:val>
                                        </p:tav>
                                        <p:tav tm="100000">
                                          <p:val>
                                            <p:strVal val="#ppt_x"/>
                                          </p:val>
                                        </p:tav>
                                      </p:tavLst>
                                    </p:anim>
                                    <p:anim calcmode="lin" valueType="num">
                                      <p:cBhvr>
                                        <p:cTn id="18" dur="199" fill="hold"/>
                                        <p:tgtEl>
                                          <p:spTgt spid="235"/>
                                        </p:tgtEl>
                                        <p:attrNameLst>
                                          <p:attrName>ppt_y</p:attrName>
                                        </p:attrNameLst>
                                      </p:cBhvr>
                                      <p:tavLst>
                                        <p:tav tm="0">
                                          <p:val>
                                            <p:strVal val="0-#ppt_h/2"/>
                                          </p:val>
                                        </p:tav>
                                        <p:tav tm="100000">
                                          <p:val>
                                            <p:strVal val="#ppt_y"/>
                                          </p:val>
                                        </p:tav>
                                      </p:tavLst>
                                    </p:anim>
                                  </p:childTnLst>
                                </p:cTn>
                              </p:par>
                            </p:childTnLst>
                          </p:cTn>
                        </p:par>
                        <p:par>
                          <p:cTn id="19" fill="hold">
                            <p:stCondLst>
                              <p:cond delay="597"/>
                            </p:stCondLst>
                            <p:childTnLst>
                              <p:par>
                                <p:cTn id="20" presetID="2" presetClass="entr" presetSubtype="4" fill="hold" grpId="4" nodeType="afterEffect">
                                  <p:stCondLst>
                                    <p:cond delay="0"/>
                                  </p:stCondLst>
                                  <p:iterate>
                                    <p:tmAbs val="0"/>
                                  </p:iterate>
                                  <p:childTnLst>
                                    <p:set>
                                      <p:cBhvr>
                                        <p:cTn id="21" fill="hold"/>
                                        <p:tgtEl>
                                          <p:spTgt spid="236"/>
                                        </p:tgtEl>
                                        <p:attrNameLst>
                                          <p:attrName>style.visibility</p:attrName>
                                        </p:attrNameLst>
                                      </p:cBhvr>
                                      <p:to>
                                        <p:strVal val="visible"/>
                                      </p:to>
                                    </p:set>
                                    <p:anim calcmode="lin" valueType="num">
                                      <p:cBhvr>
                                        <p:cTn id="22" dur="200" fill="hold"/>
                                        <p:tgtEl>
                                          <p:spTgt spid="236"/>
                                        </p:tgtEl>
                                        <p:attrNameLst>
                                          <p:attrName>ppt_x</p:attrName>
                                        </p:attrNameLst>
                                      </p:cBhvr>
                                      <p:tavLst>
                                        <p:tav tm="0">
                                          <p:val>
                                            <p:strVal val="#ppt_x"/>
                                          </p:val>
                                        </p:tav>
                                        <p:tav tm="100000">
                                          <p:val>
                                            <p:strVal val="#ppt_x"/>
                                          </p:val>
                                        </p:tav>
                                      </p:tavLst>
                                    </p:anim>
                                    <p:anim calcmode="lin" valueType="num">
                                      <p:cBhvr>
                                        <p:cTn id="23" dur="200" fill="hold"/>
                                        <p:tgtEl>
                                          <p:spTgt spid="23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5" nodeType="clickEffect">
                                  <p:stCondLst>
                                    <p:cond delay="0"/>
                                  </p:stCondLst>
                                  <p:iterate>
                                    <p:tmAbs val="0"/>
                                  </p:iterate>
                                  <p:childTnLst>
                                    <p:set>
                                      <p:cBhvr>
                                        <p:cTn id="27" fill="hold"/>
                                        <p:tgtEl>
                                          <p:spTgt spid="23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6" nodeType="clickEffect">
                                  <p:stCondLst>
                                    <p:cond delay="0"/>
                                  </p:stCondLst>
                                  <p:iterate>
                                    <p:tmAbs val="0"/>
                                  </p:iterate>
                                  <p:childTnLst>
                                    <p:set>
                                      <p:cBhvr>
                                        <p:cTn id="31" fill="hold"/>
                                        <p:tgtEl>
                                          <p:spTgt spid="23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7" nodeType="clickEffect">
                                  <p:stCondLst>
                                    <p:cond delay="0"/>
                                  </p:stCondLst>
                                  <p:iterate>
                                    <p:tmAbs val="0"/>
                                  </p:iterate>
                                  <p:childTnLst>
                                    <p:set>
                                      <p:cBhvr>
                                        <p:cTn id="35" fill="hold"/>
                                        <p:tgtEl>
                                          <p:spTgt spid="24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8" nodeType="clickEffect">
                                  <p:stCondLst>
                                    <p:cond delay="0"/>
                                  </p:stCondLst>
                                  <p:iterate>
                                    <p:tmAbs val="0"/>
                                  </p:iterate>
                                  <p:childTnLst>
                                    <p:set>
                                      <p:cBhvr>
                                        <p:cTn id="39" fill="hold"/>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2" animBg="1" advAuto="0"/>
      <p:bldP spid="234" grpId="1" animBg="1" advAuto="0"/>
      <p:bldP spid="235" grpId="3" animBg="1" advAuto="0"/>
      <p:bldP spid="236" grpId="4" animBg="1" advAuto="0"/>
      <p:bldP spid="237" grpId="5" animBg="1" advAuto="0"/>
      <p:bldP spid="238" grpId="6" animBg="1" advAuto="0"/>
      <p:bldP spid="239" grpId="8" animBg="1" advAuto="0"/>
      <p:bldP spid="240" grpId="7"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p:nvPr/>
        </p:nvSpPr>
        <p:spPr>
          <a:xfrm>
            <a:off x="1815293" y="3338512"/>
            <a:ext cx="6529414" cy="9429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5700" b="1">
                <a:solidFill>
                  <a:srgbClr val="F15D2F"/>
                </a:solidFill>
                <a:latin typeface="Helvetica"/>
                <a:ea typeface="Helvetica"/>
                <a:cs typeface="Helvetica"/>
                <a:sym typeface="Helvetica"/>
              </a:defRPr>
            </a:lvl1pPr>
          </a:lstStyle>
          <a:p>
            <a:r>
              <a:t>Natural Gas Safety</a:t>
            </a:r>
          </a:p>
        </p:txBody>
      </p:sp>
      <p:sp>
        <p:nvSpPr>
          <p:cNvPr id="245" name="Shape 245"/>
          <p:cNvSpPr/>
          <p:nvPr/>
        </p:nvSpPr>
        <p:spPr>
          <a:xfrm>
            <a:off x="2243670" y="2779712"/>
            <a:ext cx="5672660" cy="2060576"/>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spAutoFit/>
          </a:bodyPr>
          <a:lstStyle/>
          <a:p>
            <a:pPr>
              <a:defRPr sz="4500" b="1">
                <a:solidFill>
                  <a:srgbClr val="000000">
                    <a:alpha val="50000"/>
                  </a:srgbClr>
                </a:solidFill>
                <a:latin typeface="Helvetica"/>
                <a:ea typeface="Helvetica"/>
                <a:cs typeface="Helvetica"/>
                <a:sym typeface="Helvetica"/>
              </a:defRPr>
            </a:pPr>
            <a:r>
              <a:t>Play it Safe Inside</a:t>
            </a:r>
          </a:p>
          <a:p>
            <a:pPr>
              <a:defRPr>
                <a:solidFill>
                  <a:srgbClr val="000000">
                    <a:alpha val="50000"/>
                  </a:srgbClr>
                </a:solidFill>
                <a:latin typeface="Helvetica"/>
                <a:ea typeface="Helvetica"/>
                <a:cs typeface="Helvetica"/>
                <a:sym typeface="Helvetica"/>
              </a:defRPr>
            </a:pPr>
            <a:r>
              <a:t>Never inspect natural gas appliances without an adult’s supervision.</a:t>
            </a:r>
          </a:p>
        </p:txBody>
      </p:sp>
      <p:sp>
        <p:nvSpPr>
          <p:cNvPr id="246" name="Shape 246"/>
          <p:cNvSpPr/>
          <p:nvPr/>
        </p:nvSpPr>
        <p:spPr>
          <a:xfrm>
            <a:off x="3175000" y="2958231"/>
            <a:ext cx="3810000" cy="1703538"/>
          </a:xfrm>
          <a:prstGeom prst="rect">
            <a:avLst/>
          </a:prstGeom>
          <a:solidFill>
            <a:srgbClr val="57C8E7"/>
          </a:solidFill>
          <a:ln w="3175">
            <a:miter lim="400000"/>
          </a:ln>
        </p:spPr>
        <p:txBody>
          <a:bodyPr lIns="39687" tIns="39687" rIns="39687" bIns="39687" anchor="ctr"/>
          <a:lstStyle/>
          <a:p>
            <a:pPr>
              <a:defRPr sz="1800">
                <a:solidFill>
                  <a:srgbClr val="FFFFFF"/>
                </a:solidFill>
              </a:defRPr>
            </a:pPr>
            <a:endParaRPr/>
          </a:p>
        </p:txBody>
      </p:sp>
      <p:sp>
        <p:nvSpPr>
          <p:cNvPr id="247" name="Shape 247"/>
          <p:cNvSpPr/>
          <p:nvPr/>
        </p:nvSpPr>
        <p:spPr>
          <a:xfrm>
            <a:off x="3175000" y="4990231"/>
            <a:ext cx="3810000" cy="1703538"/>
          </a:xfrm>
          <a:prstGeom prst="rect">
            <a:avLst/>
          </a:prstGeom>
          <a:solidFill>
            <a:srgbClr val="57C8E7"/>
          </a:solidFill>
          <a:ln w="3175">
            <a:miter lim="400000"/>
          </a:ln>
        </p:spPr>
        <p:txBody>
          <a:bodyPr lIns="39687" tIns="39687" rIns="39687" bIns="39687" anchor="ctr"/>
          <a:lstStyle/>
          <a:p>
            <a:pPr>
              <a:defRPr sz="1800">
                <a:solidFill>
                  <a:srgbClr val="FFFFFF"/>
                </a:solidFill>
              </a:defRPr>
            </a:pPr>
            <a:endParaRPr/>
          </a:p>
        </p:txBody>
      </p:sp>
      <p:sp>
        <p:nvSpPr>
          <p:cNvPr id="248" name="Shape 248"/>
          <p:cNvSpPr/>
          <p:nvPr/>
        </p:nvSpPr>
        <p:spPr>
          <a:xfrm>
            <a:off x="3175000" y="926231"/>
            <a:ext cx="3810000" cy="1703538"/>
          </a:xfrm>
          <a:prstGeom prst="rect">
            <a:avLst/>
          </a:prstGeom>
          <a:solidFill>
            <a:srgbClr val="57C8E7"/>
          </a:solidFill>
          <a:ln w="3175">
            <a:miter lim="400000"/>
          </a:ln>
        </p:spPr>
        <p:txBody>
          <a:bodyPr lIns="39687" tIns="39687" rIns="39687" bIns="39687" anchor="ctr"/>
          <a:lstStyle/>
          <a:p>
            <a:pPr>
              <a:defRPr sz="1800">
                <a:solidFill>
                  <a:srgbClr val="FFFFFF"/>
                </a:solidFill>
              </a:defRPr>
            </a:pPr>
            <a:endParaRPr/>
          </a:p>
        </p:txBody>
      </p:sp>
      <p:sp>
        <p:nvSpPr>
          <p:cNvPr id="249" name="Shape 249"/>
          <p:cNvSpPr/>
          <p:nvPr/>
        </p:nvSpPr>
        <p:spPr>
          <a:xfrm>
            <a:off x="3175000" y="4990231"/>
            <a:ext cx="3810000" cy="1703538"/>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1800" b="1">
                <a:solidFill>
                  <a:srgbClr val="FFFFFF"/>
                </a:solidFill>
                <a:latin typeface="Helvetica"/>
                <a:ea typeface="Helvetica"/>
                <a:cs typeface="Helvetica"/>
                <a:sym typeface="Helvetica"/>
              </a:defRPr>
            </a:lvl1pPr>
          </a:lstStyle>
          <a:p>
            <a:r>
              <a:rPr>
                <a:solidFill>
                  <a:srgbClr val="002060"/>
                </a:solidFill>
              </a:rPr>
              <a:t>Keep areas around furnace and water heater clutter-free.</a:t>
            </a:r>
          </a:p>
        </p:txBody>
      </p:sp>
      <p:sp>
        <p:nvSpPr>
          <p:cNvPr id="250" name="Shape 250"/>
          <p:cNvSpPr/>
          <p:nvPr/>
        </p:nvSpPr>
        <p:spPr>
          <a:xfrm>
            <a:off x="3175000" y="2958231"/>
            <a:ext cx="3810000" cy="1703538"/>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lstStyle/>
          <a:p>
            <a:pPr>
              <a:defRPr sz="1800" b="1">
                <a:solidFill>
                  <a:srgbClr val="FFFFFF"/>
                </a:solidFill>
                <a:latin typeface="Helvetica"/>
                <a:ea typeface="Helvetica"/>
                <a:cs typeface="Helvetica"/>
                <a:sym typeface="Helvetica"/>
              </a:defRPr>
            </a:pPr>
            <a:r>
              <a:rPr>
                <a:solidFill>
                  <a:srgbClr val="002060"/>
                </a:solidFill>
              </a:rPr>
              <a:t>Do not store flammable or combustible materials near any </a:t>
            </a:r>
            <a:br>
              <a:rPr>
                <a:solidFill>
                  <a:srgbClr val="002060"/>
                </a:solidFill>
              </a:rPr>
            </a:br>
            <a:r>
              <a:rPr>
                <a:solidFill>
                  <a:srgbClr val="002060"/>
                </a:solidFill>
              </a:rPr>
              <a:t>gas appliances.</a:t>
            </a:r>
          </a:p>
        </p:txBody>
      </p:sp>
      <p:sp>
        <p:nvSpPr>
          <p:cNvPr id="251" name="Shape 251"/>
          <p:cNvSpPr/>
          <p:nvPr/>
        </p:nvSpPr>
        <p:spPr>
          <a:xfrm>
            <a:off x="3175000" y="926231"/>
            <a:ext cx="3810000" cy="1703538"/>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1800" b="1">
                <a:solidFill>
                  <a:srgbClr val="FFFFFF"/>
                </a:solidFill>
                <a:latin typeface="Helvetica"/>
                <a:ea typeface="Helvetica"/>
                <a:cs typeface="Helvetica"/>
                <a:sym typeface="Helvetica"/>
              </a:defRPr>
            </a:lvl1pPr>
          </a:lstStyle>
          <a:p>
            <a:r>
              <a:rPr>
                <a:solidFill>
                  <a:srgbClr val="002060"/>
                </a:solidFill>
              </a:rPr>
              <a:t>Have natural gas appliances maintained and inspected.</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4754" t="3600" r="43331" b="49504"/>
          <a:stretch/>
        </p:blipFill>
        <p:spPr>
          <a:xfrm>
            <a:off x="145940" y="3810000"/>
            <a:ext cx="2337917" cy="3573462"/>
          </a:xfrm>
          <a:prstGeom prst="rect">
            <a:avLst/>
          </a:prstGeom>
        </p:spPr>
      </p:pic>
      <p:sp>
        <p:nvSpPr>
          <p:cNvPr id="11" name="TextBox 10">
            <a:extLst>
              <a:ext uri="{FF2B5EF4-FFF2-40B4-BE49-F238E27FC236}">
                <a16:creationId xmlns:a16="http://schemas.microsoft.com/office/drawing/2014/main" id="{05180332-99F0-A848-8F16-7E7D91CA5188}"/>
              </a:ext>
            </a:extLst>
          </p:cNvPr>
          <p:cNvSpPr txBox="1"/>
          <p:nvPr/>
        </p:nvSpPr>
        <p:spPr>
          <a:xfrm>
            <a:off x="-82591" y="7134036"/>
            <a:ext cx="1397489" cy="24942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687" tIns="39687" rIns="39687" bIns="3968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mn-lt"/>
                <a:ea typeface="+mn-ea"/>
                <a:cs typeface="+mn-cs"/>
                <a:sym typeface="Helvetica Light"/>
              </a:rPr>
              <a:t>TM</a:t>
            </a:r>
            <a:endParaRPr kumimoji="0" lang="en-US" sz="2800" b="0" i="0" u="none" strike="noStrike" cap="none" spc="0" normalizeH="0" baseline="0" dirty="0">
              <a:ln>
                <a:noFill/>
              </a:ln>
              <a:solidFill>
                <a:srgbClr val="000000"/>
              </a:solidFill>
              <a:effectLst/>
              <a:uFillTx/>
              <a:latin typeface="+mn-lt"/>
              <a:ea typeface="+mn-ea"/>
              <a:cs typeface="+mn-cs"/>
              <a:sym typeface="Helvetica Light"/>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8" fill="hold" grpId="1" nodeType="clickEffect">
                                  <p:stCondLst>
                                    <p:cond delay="0"/>
                                  </p:stCondLst>
                                  <p:iterate>
                                    <p:tmAbs val="0"/>
                                  </p:iterate>
                                  <p:childTnLst>
                                    <p:anim calcmode="lin" valueType="num">
                                      <p:cBhvr>
                                        <p:cTn id="6" dur="300" fill="hold"/>
                                        <p:tgtEl>
                                          <p:spTgt spid="244"/>
                                        </p:tgtEl>
                                        <p:attrNameLst>
                                          <p:attrName>ppt_x</p:attrName>
                                        </p:attrNameLst>
                                      </p:cBhvr>
                                      <p:tavLst>
                                        <p:tav tm="0">
                                          <p:val>
                                            <p:strVal val="ppt_x"/>
                                          </p:val>
                                        </p:tav>
                                        <p:tav tm="100000">
                                          <p:val>
                                            <p:strVal val="0-ppt_w/2"/>
                                          </p:val>
                                        </p:tav>
                                      </p:tavLst>
                                    </p:anim>
                                    <p:anim calcmode="lin" valueType="num">
                                      <p:cBhvr>
                                        <p:cTn id="7" dur="300" fill="hold"/>
                                        <p:tgtEl>
                                          <p:spTgt spid="244"/>
                                        </p:tgtEl>
                                        <p:attrNameLst>
                                          <p:attrName>ppt_y</p:attrName>
                                        </p:attrNameLst>
                                      </p:cBhvr>
                                      <p:tavLst>
                                        <p:tav tm="0">
                                          <p:val>
                                            <p:strVal val="ppt_y"/>
                                          </p:val>
                                        </p:tav>
                                        <p:tav tm="100000">
                                          <p:val>
                                            <p:strVal val="ppt_y"/>
                                          </p:val>
                                        </p:tav>
                                      </p:tavLst>
                                    </p:anim>
                                    <p:set>
                                      <p:cBhvr>
                                        <p:cTn id="8" fill="hold">
                                          <p:stCondLst>
                                            <p:cond delay="299"/>
                                          </p:stCondLst>
                                        </p:cTn>
                                        <p:tgtEl>
                                          <p:spTgt spid="244"/>
                                        </p:tgtEl>
                                        <p:attrNameLst>
                                          <p:attrName>style.visibility</p:attrName>
                                        </p:attrNameLst>
                                      </p:cBhvr>
                                      <p:to>
                                        <p:strVal val="hidden"/>
                                      </p:to>
                                    </p:set>
                                  </p:childTnLst>
                                </p:cTn>
                              </p:par>
                            </p:childTnLst>
                          </p:cTn>
                        </p:par>
                        <p:par>
                          <p:cTn id="9" fill="hold">
                            <p:stCondLst>
                              <p:cond delay="300"/>
                            </p:stCondLst>
                            <p:childTnLst>
                              <p:par>
                                <p:cTn id="10" presetID="2" presetClass="entr" presetSubtype="2" fill="hold" grpId="2" nodeType="afterEffect">
                                  <p:stCondLst>
                                    <p:cond delay="0"/>
                                  </p:stCondLst>
                                  <p:iterate>
                                    <p:tmAbs val="0"/>
                                  </p:iterate>
                                  <p:childTnLst>
                                    <p:set>
                                      <p:cBhvr>
                                        <p:cTn id="11" fill="hold"/>
                                        <p:tgtEl>
                                          <p:spTgt spid="245"/>
                                        </p:tgtEl>
                                        <p:attrNameLst>
                                          <p:attrName>style.visibility</p:attrName>
                                        </p:attrNameLst>
                                      </p:cBhvr>
                                      <p:to>
                                        <p:strVal val="visible"/>
                                      </p:to>
                                    </p:set>
                                    <p:anim calcmode="lin" valueType="num">
                                      <p:cBhvr>
                                        <p:cTn id="12" dur="300" fill="hold"/>
                                        <p:tgtEl>
                                          <p:spTgt spid="245"/>
                                        </p:tgtEl>
                                        <p:attrNameLst>
                                          <p:attrName>ppt_x</p:attrName>
                                        </p:attrNameLst>
                                      </p:cBhvr>
                                      <p:tavLst>
                                        <p:tav tm="0">
                                          <p:val>
                                            <p:strVal val="1+#ppt_w/2"/>
                                          </p:val>
                                        </p:tav>
                                        <p:tav tm="100000">
                                          <p:val>
                                            <p:strVal val="#ppt_x"/>
                                          </p:val>
                                        </p:tav>
                                      </p:tavLst>
                                    </p:anim>
                                    <p:anim calcmode="lin" valueType="num">
                                      <p:cBhvr>
                                        <p:cTn id="13" dur="300" fill="hold"/>
                                        <p:tgtEl>
                                          <p:spTgt spid="24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8" fill="hold" grpId="3" nodeType="clickEffect">
                                  <p:stCondLst>
                                    <p:cond delay="0"/>
                                  </p:stCondLst>
                                  <p:iterate>
                                    <p:tmAbs val="0"/>
                                  </p:iterate>
                                  <p:childTnLst>
                                    <p:anim calcmode="lin" valueType="num">
                                      <p:cBhvr>
                                        <p:cTn id="17" dur="300" fill="hold"/>
                                        <p:tgtEl>
                                          <p:spTgt spid="245"/>
                                        </p:tgtEl>
                                        <p:attrNameLst>
                                          <p:attrName>ppt_x</p:attrName>
                                        </p:attrNameLst>
                                      </p:cBhvr>
                                      <p:tavLst>
                                        <p:tav tm="0">
                                          <p:val>
                                            <p:strVal val="ppt_x"/>
                                          </p:val>
                                        </p:tav>
                                        <p:tav tm="100000">
                                          <p:val>
                                            <p:strVal val="0-ppt_w/2"/>
                                          </p:val>
                                        </p:tav>
                                      </p:tavLst>
                                    </p:anim>
                                    <p:anim calcmode="lin" valueType="num">
                                      <p:cBhvr>
                                        <p:cTn id="18" dur="300" fill="hold"/>
                                        <p:tgtEl>
                                          <p:spTgt spid="245"/>
                                        </p:tgtEl>
                                        <p:attrNameLst>
                                          <p:attrName>ppt_y</p:attrName>
                                        </p:attrNameLst>
                                      </p:cBhvr>
                                      <p:tavLst>
                                        <p:tav tm="0">
                                          <p:val>
                                            <p:strVal val="ppt_y"/>
                                          </p:val>
                                        </p:tav>
                                        <p:tav tm="100000">
                                          <p:val>
                                            <p:strVal val="ppt_y"/>
                                          </p:val>
                                        </p:tav>
                                      </p:tavLst>
                                    </p:anim>
                                    <p:set>
                                      <p:cBhvr>
                                        <p:cTn id="19" fill="hold">
                                          <p:stCondLst>
                                            <p:cond delay="299"/>
                                          </p:stCondLst>
                                        </p:cTn>
                                        <p:tgtEl>
                                          <p:spTgt spid="245"/>
                                        </p:tgtEl>
                                        <p:attrNameLst>
                                          <p:attrName>style.visibility</p:attrName>
                                        </p:attrNameLst>
                                      </p:cBhvr>
                                      <p:to>
                                        <p:strVal val="hidden"/>
                                      </p:to>
                                    </p:set>
                                  </p:childTnLst>
                                </p:cTn>
                              </p:par>
                            </p:childTnLst>
                          </p:cTn>
                        </p:par>
                        <p:par>
                          <p:cTn id="20" fill="hold">
                            <p:stCondLst>
                              <p:cond delay="300"/>
                            </p:stCondLst>
                            <p:childTnLst>
                              <p:par>
                                <p:cTn id="21" presetID="2" presetClass="entr" presetSubtype="1" fill="hold" grpId="4" nodeType="afterEffect">
                                  <p:stCondLst>
                                    <p:cond delay="0"/>
                                  </p:stCondLst>
                                  <p:iterate>
                                    <p:tmAbs val="0"/>
                                  </p:iterate>
                                  <p:childTnLst>
                                    <p:set>
                                      <p:cBhvr>
                                        <p:cTn id="22" fill="hold"/>
                                        <p:tgtEl>
                                          <p:spTgt spid="248"/>
                                        </p:tgtEl>
                                        <p:attrNameLst>
                                          <p:attrName>style.visibility</p:attrName>
                                        </p:attrNameLst>
                                      </p:cBhvr>
                                      <p:to>
                                        <p:strVal val="visible"/>
                                      </p:to>
                                    </p:set>
                                    <p:anim calcmode="lin" valueType="num">
                                      <p:cBhvr>
                                        <p:cTn id="23" dur="199" fill="hold"/>
                                        <p:tgtEl>
                                          <p:spTgt spid="248"/>
                                        </p:tgtEl>
                                        <p:attrNameLst>
                                          <p:attrName>ppt_x</p:attrName>
                                        </p:attrNameLst>
                                      </p:cBhvr>
                                      <p:tavLst>
                                        <p:tav tm="0">
                                          <p:val>
                                            <p:strVal val="#ppt_x"/>
                                          </p:val>
                                        </p:tav>
                                        <p:tav tm="100000">
                                          <p:val>
                                            <p:strVal val="#ppt_x"/>
                                          </p:val>
                                        </p:tav>
                                      </p:tavLst>
                                    </p:anim>
                                    <p:anim calcmode="lin" valueType="num">
                                      <p:cBhvr>
                                        <p:cTn id="24" dur="199" fill="hold"/>
                                        <p:tgtEl>
                                          <p:spTgt spid="248"/>
                                        </p:tgtEl>
                                        <p:attrNameLst>
                                          <p:attrName>ppt_y</p:attrName>
                                        </p:attrNameLst>
                                      </p:cBhvr>
                                      <p:tavLst>
                                        <p:tav tm="0">
                                          <p:val>
                                            <p:strVal val="0-#ppt_h/2"/>
                                          </p:val>
                                        </p:tav>
                                        <p:tav tm="100000">
                                          <p:val>
                                            <p:strVal val="#ppt_y"/>
                                          </p:val>
                                        </p:tav>
                                      </p:tavLst>
                                    </p:anim>
                                  </p:childTnLst>
                                </p:cTn>
                              </p:par>
                            </p:childTnLst>
                          </p:cTn>
                        </p:par>
                        <p:par>
                          <p:cTn id="25" fill="hold">
                            <p:stCondLst>
                              <p:cond delay="499"/>
                            </p:stCondLst>
                            <p:childTnLst>
                              <p:par>
                                <p:cTn id="26" presetID="1" presetClass="entr" presetSubtype="0" fill="hold" grpId="5" nodeType="afterEffect">
                                  <p:stCondLst>
                                    <p:cond delay="0"/>
                                  </p:stCondLst>
                                  <p:iterate>
                                    <p:tmAbs val="0"/>
                                  </p:iterate>
                                  <p:childTnLst>
                                    <p:set>
                                      <p:cBhvr>
                                        <p:cTn id="27" fill="hold"/>
                                        <p:tgtEl>
                                          <p:spTgt spid="25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6" nodeType="clickEffect">
                                  <p:stCondLst>
                                    <p:cond delay="0"/>
                                  </p:stCondLst>
                                  <p:iterate>
                                    <p:tmAbs val="0"/>
                                  </p:iterate>
                                  <p:childTnLst>
                                    <p:set>
                                      <p:cBhvr>
                                        <p:cTn id="31" fill="hold"/>
                                        <p:tgtEl>
                                          <p:spTgt spid="246"/>
                                        </p:tgtEl>
                                        <p:attrNameLst>
                                          <p:attrName>style.visibility</p:attrName>
                                        </p:attrNameLst>
                                      </p:cBhvr>
                                      <p:to>
                                        <p:strVal val="visible"/>
                                      </p:to>
                                    </p:set>
                                    <p:anim calcmode="lin" valueType="num">
                                      <p:cBhvr>
                                        <p:cTn id="32" dur="199" fill="hold"/>
                                        <p:tgtEl>
                                          <p:spTgt spid="246"/>
                                        </p:tgtEl>
                                        <p:attrNameLst>
                                          <p:attrName>ppt_x</p:attrName>
                                        </p:attrNameLst>
                                      </p:cBhvr>
                                      <p:tavLst>
                                        <p:tav tm="0">
                                          <p:val>
                                            <p:strVal val="#ppt_x"/>
                                          </p:val>
                                        </p:tav>
                                        <p:tav tm="100000">
                                          <p:val>
                                            <p:strVal val="#ppt_x"/>
                                          </p:val>
                                        </p:tav>
                                      </p:tavLst>
                                    </p:anim>
                                    <p:anim calcmode="lin" valueType="num">
                                      <p:cBhvr>
                                        <p:cTn id="33" dur="199" fill="hold"/>
                                        <p:tgtEl>
                                          <p:spTgt spid="246"/>
                                        </p:tgtEl>
                                        <p:attrNameLst>
                                          <p:attrName>ppt_y</p:attrName>
                                        </p:attrNameLst>
                                      </p:cBhvr>
                                      <p:tavLst>
                                        <p:tav tm="0">
                                          <p:val>
                                            <p:strVal val="0-#ppt_h/2"/>
                                          </p:val>
                                        </p:tav>
                                        <p:tav tm="100000">
                                          <p:val>
                                            <p:strVal val="#ppt_y"/>
                                          </p:val>
                                        </p:tav>
                                      </p:tavLst>
                                    </p:anim>
                                  </p:childTnLst>
                                </p:cTn>
                              </p:par>
                            </p:childTnLst>
                          </p:cTn>
                        </p:par>
                        <p:par>
                          <p:cTn id="34" fill="hold">
                            <p:stCondLst>
                              <p:cond delay="199"/>
                            </p:stCondLst>
                            <p:childTnLst>
                              <p:par>
                                <p:cTn id="35" presetID="1" presetClass="entr" presetSubtype="0" fill="hold" grpId="7" nodeType="afterEffect">
                                  <p:stCondLst>
                                    <p:cond delay="0"/>
                                  </p:stCondLst>
                                  <p:iterate>
                                    <p:tmAbs val="0"/>
                                  </p:iterate>
                                  <p:childTnLst>
                                    <p:set>
                                      <p:cBhvr>
                                        <p:cTn id="36" fill="hold"/>
                                        <p:tgtEl>
                                          <p:spTgt spid="2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8" nodeType="clickEffect">
                                  <p:stCondLst>
                                    <p:cond delay="0"/>
                                  </p:stCondLst>
                                  <p:iterate>
                                    <p:tmAbs val="0"/>
                                  </p:iterate>
                                  <p:childTnLst>
                                    <p:set>
                                      <p:cBhvr>
                                        <p:cTn id="40" fill="hold"/>
                                        <p:tgtEl>
                                          <p:spTgt spid="247"/>
                                        </p:tgtEl>
                                        <p:attrNameLst>
                                          <p:attrName>style.visibility</p:attrName>
                                        </p:attrNameLst>
                                      </p:cBhvr>
                                      <p:to>
                                        <p:strVal val="visible"/>
                                      </p:to>
                                    </p:set>
                                    <p:anim calcmode="lin" valueType="num">
                                      <p:cBhvr>
                                        <p:cTn id="41" dur="199" fill="hold"/>
                                        <p:tgtEl>
                                          <p:spTgt spid="247"/>
                                        </p:tgtEl>
                                        <p:attrNameLst>
                                          <p:attrName>ppt_x</p:attrName>
                                        </p:attrNameLst>
                                      </p:cBhvr>
                                      <p:tavLst>
                                        <p:tav tm="0">
                                          <p:val>
                                            <p:strVal val="#ppt_x"/>
                                          </p:val>
                                        </p:tav>
                                        <p:tav tm="100000">
                                          <p:val>
                                            <p:strVal val="#ppt_x"/>
                                          </p:val>
                                        </p:tav>
                                      </p:tavLst>
                                    </p:anim>
                                    <p:anim calcmode="lin" valueType="num">
                                      <p:cBhvr>
                                        <p:cTn id="42" dur="199" fill="hold"/>
                                        <p:tgtEl>
                                          <p:spTgt spid="247"/>
                                        </p:tgtEl>
                                        <p:attrNameLst>
                                          <p:attrName>ppt_y</p:attrName>
                                        </p:attrNameLst>
                                      </p:cBhvr>
                                      <p:tavLst>
                                        <p:tav tm="0">
                                          <p:val>
                                            <p:strVal val="0-#ppt_h/2"/>
                                          </p:val>
                                        </p:tav>
                                        <p:tav tm="100000">
                                          <p:val>
                                            <p:strVal val="#ppt_y"/>
                                          </p:val>
                                        </p:tav>
                                      </p:tavLst>
                                    </p:anim>
                                  </p:childTnLst>
                                </p:cTn>
                              </p:par>
                            </p:childTnLst>
                          </p:cTn>
                        </p:par>
                        <p:par>
                          <p:cTn id="43" fill="hold">
                            <p:stCondLst>
                              <p:cond delay="199"/>
                            </p:stCondLst>
                            <p:childTnLst>
                              <p:par>
                                <p:cTn id="44" presetID="1" presetClass="entr" presetSubtype="0" fill="hold" grpId="9" nodeType="afterEffect">
                                  <p:stCondLst>
                                    <p:cond delay="0"/>
                                  </p:stCondLst>
                                  <p:iterate>
                                    <p:tmAbs val="0"/>
                                  </p:iterate>
                                  <p:childTnLst>
                                    <p:set>
                                      <p:cBhvr>
                                        <p:cTn id="45" fill="hold"/>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1" animBg="1" advAuto="0"/>
      <p:bldP spid="245" grpId="2" animBg="1" advAuto="0"/>
      <p:bldP spid="245" grpId="3" animBg="1" advAuto="0"/>
      <p:bldP spid="246" grpId="6" animBg="1" advAuto="0"/>
      <p:bldP spid="247" grpId="8" animBg="1" advAuto="0"/>
      <p:bldP spid="248" grpId="4" animBg="1" advAuto="0"/>
      <p:bldP spid="249" grpId="9" animBg="1" advAuto="0"/>
      <p:bldP spid="250" grpId="7" animBg="1" advAuto="0"/>
      <p:bldP spid="251" grpId="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Heater.jpg"/>
          <p:cNvPicPr>
            <a:picLocks/>
          </p:cNvPicPr>
          <p:nvPr/>
        </p:nvPicPr>
        <p:blipFill>
          <a:blip r:embed="rId3"/>
          <a:srcRect l="21576" t="3340" r="6970" b="783"/>
          <a:stretch>
            <a:fillRect/>
          </a:stretch>
        </p:blipFill>
        <p:spPr>
          <a:xfrm>
            <a:off x="-6350" y="-9335"/>
            <a:ext cx="3810000" cy="7620001"/>
          </a:xfrm>
          <a:prstGeom prst="rect">
            <a:avLst/>
          </a:prstGeom>
          <a:ln w="3175">
            <a:miter lim="400000"/>
          </a:ln>
        </p:spPr>
      </p:pic>
      <p:sp>
        <p:nvSpPr>
          <p:cNvPr id="256" name="Shape 256"/>
          <p:cNvSpPr/>
          <p:nvPr/>
        </p:nvSpPr>
        <p:spPr>
          <a:xfrm>
            <a:off x="-1" y="-9335"/>
            <a:ext cx="3810001" cy="7620001"/>
          </a:xfrm>
          <a:prstGeom prst="rect">
            <a:avLst/>
          </a:prstGeom>
          <a:solidFill>
            <a:srgbClr val="000000">
              <a:alpha val="50000"/>
            </a:srgbClr>
          </a:solidFill>
          <a:ln w="3175">
            <a:miter lim="400000"/>
          </a:ln>
          <a:effectLst>
            <a:outerShdw blurRad="25400" dist="12700" dir="5400000" rotWithShape="0">
              <a:srgbClr val="000000">
                <a:alpha val="50000"/>
              </a:srgbClr>
            </a:outerShdw>
          </a:effectLst>
        </p:spPr>
        <p:txBody>
          <a:bodyPr lIns="39687" tIns="39687" rIns="39687" bIns="39687" anchor="ctr"/>
          <a:lstStyle/>
          <a:p>
            <a:pPr>
              <a:defRPr sz="1800">
                <a:solidFill>
                  <a:srgbClr val="FFFFFF"/>
                </a:solidFill>
              </a:defRPr>
            </a:pPr>
            <a:endParaRPr/>
          </a:p>
        </p:txBody>
      </p:sp>
      <p:pic>
        <p:nvPicPr>
          <p:cNvPr id="257" name="Paint-cans-small.jpg"/>
          <p:cNvPicPr>
            <a:picLocks/>
          </p:cNvPicPr>
          <p:nvPr/>
        </p:nvPicPr>
        <p:blipFill>
          <a:blip r:embed="rId4"/>
          <a:srcRect l="35533" t="1322" r="9811" b="375"/>
          <a:stretch>
            <a:fillRect/>
          </a:stretch>
        </p:blipFill>
        <p:spPr>
          <a:xfrm>
            <a:off x="3813175" y="-9"/>
            <a:ext cx="3175000" cy="3810001"/>
          </a:xfrm>
          <a:prstGeom prst="rect">
            <a:avLst/>
          </a:prstGeom>
          <a:ln w="3175">
            <a:miter lim="400000"/>
          </a:ln>
        </p:spPr>
      </p:pic>
      <p:pic>
        <p:nvPicPr>
          <p:cNvPr id="258" name="shutterstock_265438235-small.jpg"/>
          <p:cNvPicPr>
            <a:picLocks/>
          </p:cNvPicPr>
          <p:nvPr/>
        </p:nvPicPr>
        <p:blipFill>
          <a:blip r:embed="rId5"/>
          <a:srcRect l="19885" t="13833" r="52222" b="36000"/>
          <a:stretch>
            <a:fillRect/>
          </a:stretch>
        </p:blipFill>
        <p:spPr>
          <a:xfrm>
            <a:off x="6985000" y="-9"/>
            <a:ext cx="3175000" cy="3810001"/>
          </a:xfrm>
          <a:prstGeom prst="rect">
            <a:avLst/>
          </a:prstGeom>
          <a:ln w="3175">
            <a:miter lim="400000"/>
          </a:ln>
        </p:spPr>
      </p:pic>
      <p:pic>
        <p:nvPicPr>
          <p:cNvPr id="259" name="Spray-paint-cans.jpg"/>
          <p:cNvPicPr>
            <a:picLocks/>
          </p:cNvPicPr>
          <p:nvPr/>
        </p:nvPicPr>
        <p:blipFill>
          <a:blip r:embed="rId6"/>
          <a:srcRect l="36176" t="8232" r="3614" b="1497"/>
          <a:stretch>
            <a:fillRect/>
          </a:stretch>
        </p:blipFill>
        <p:spPr>
          <a:xfrm>
            <a:off x="6985000" y="3813357"/>
            <a:ext cx="3175000" cy="3810001"/>
          </a:xfrm>
          <a:prstGeom prst="rect">
            <a:avLst/>
          </a:prstGeom>
          <a:ln w="3175">
            <a:miter lim="400000"/>
          </a:ln>
        </p:spPr>
      </p:pic>
      <p:sp>
        <p:nvSpPr>
          <p:cNvPr id="261" name="Shape 261"/>
          <p:cNvSpPr/>
          <p:nvPr/>
        </p:nvSpPr>
        <p:spPr>
          <a:xfrm>
            <a:off x="882649" y="2373312"/>
            <a:ext cx="2032002" cy="2873376"/>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spAutoFit/>
          </a:bodyPr>
          <a:lstStyle/>
          <a:p>
            <a:pPr>
              <a:defRPr sz="4600" b="1">
                <a:solidFill>
                  <a:srgbClr val="FFFFFF"/>
                </a:solidFill>
                <a:latin typeface="Helvetica"/>
                <a:ea typeface="Helvetica"/>
                <a:cs typeface="Helvetica"/>
                <a:sym typeface="Helvetica"/>
              </a:defRPr>
            </a:pPr>
            <a:r>
              <a:t>Keep the </a:t>
            </a:r>
            <a:br>
              <a:rPr/>
            </a:br>
            <a:r>
              <a:t>area clean!</a:t>
            </a:r>
          </a:p>
        </p:txBody>
      </p:sp>
      <p:sp>
        <p:nvSpPr>
          <p:cNvPr id="262" name="Shape 262"/>
          <p:cNvSpPr/>
          <p:nvPr/>
        </p:nvSpPr>
        <p:spPr>
          <a:xfrm>
            <a:off x="3813175" y="0"/>
            <a:ext cx="3168651" cy="3809984"/>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63" name="Shape 263"/>
          <p:cNvSpPr/>
          <p:nvPr/>
        </p:nvSpPr>
        <p:spPr>
          <a:xfrm>
            <a:off x="3800475" y="-6350"/>
            <a:ext cx="3187700" cy="3822684"/>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64" name="Shape 264"/>
          <p:cNvSpPr/>
          <p:nvPr/>
        </p:nvSpPr>
        <p:spPr>
          <a:xfrm>
            <a:off x="4770135" y="749196"/>
            <a:ext cx="1328813" cy="23018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65" name="Shape 265"/>
          <p:cNvSpPr/>
          <p:nvPr/>
        </p:nvSpPr>
        <p:spPr>
          <a:xfrm>
            <a:off x="6988175" y="0"/>
            <a:ext cx="3168651" cy="3809984"/>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66" name="Shape 266"/>
          <p:cNvSpPr/>
          <p:nvPr/>
        </p:nvSpPr>
        <p:spPr>
          <a:xfrm>
            <a:off x="6988175" y="-6350"/>
            <a:ext cx="3168651" cy="3822684"/>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67" name="Shape 267"/>
          <p:cNvSpPr/>
          <p:nvPr/>
        </p:nvSpPr>
        <p:spPr>
          <a:xfrm>
            <a:off x="7911269" y="760404"/>
            <a:ext cx="1328812" cy="23018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68" name="Shape 268"/>
          <p:cNvSpPr/>
          <p:nvPr/>
        </p:nvSpPr>
        <p:spPr>
          <a:xfrm>
            <a:off x="6988175" y="3813365"/>
            <a:ext cx="3168651" cy="3809985"/>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69" name="Shape 269"/>
          <p:cNvSpPr/>
          <p:nvPr/>
        </p:nvSpPr>
        <p:spPr>
          <a:xfrm>
            <a:off x="6988175" y="3813365"/>
            <a:ext cx="3168651" cy="3809985"/>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70" name="Shape 270"/>
          <p:cNvSpPr/>
          <p:nvPr/>
        </p:nvSpPr>
        <p:spPr>
          <a:xfrm>
            <a:off x="7914444" y="4561086"/>
            <a:ext cx="1328812" cy="23018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10038" t="878" r="35055" b="878"/>
          <a:stretch/>
        </p:blipFill>
        <p:spPr>
          <a:xfrm>
            <a:off x="3803649" y="3816333"/>
            <a:ext cx="3194051" cy="3809985"/>
          </a:xfrm>
          <a:prstGeom prst="rect">
            <a:avLst/>
          </a:prstGeom>
        </p:spPr>
      </p:pic>
      <p:sp>
        <p:nvSpPr>
          <p:cNvPr id="271" name="Shape 271"/>
          <p:cNvSpPr/>
          <p:nvPr/>
        </p:nvSpPr>
        <p:spPr>
          <a:xfrm>
            <a:off x="3811587" y="3816332"/>
            <a:ext cx="3181351" cy="3809985"/>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72" name="Shape 272"/>
          <p:cNvSpPr/>
          <p:nvPr/>
        </p:nvSpPr>
        <p:spPr>
          <a:xfrm>
            <a:off x="3809999" y="3792855"/>
            <a:ext cx="3187701" cy="3809985"/>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73" name="Shape 273"/>
          <p:cNvSpPr/>
          <p:nvPr/>
        </p:nvSpPr>
        <p:spPr>
          <a:xfrm>
            <a:off x="4747173" y="4559610"/>
            <a:ext cx="1328813" cy="23018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8" fill="hold" grpId="2" nodeType="clickEffect">
                                  <p:stCondLst>
                                    <p:cond delay="0"/>
                                  </p:stCondLst>
                                  <p:iterate>
                                    <p:tmAbs val="0"/>
                                  </p:iterate>
                                  <p:childTnLst>
                                    <p:anim calcmode="lin" valueType="num">
                                      <p:cBhvr>
                                        <p:cTn id="10" dur="300" fill="hold"/>
                                        <p:tgtEl>
                                          <p:spTgt spid="262"/>
                                        </p:tgtEl>
                                        <p:attrNameLst>
                                          <p:attrName>ppt_x</p:attrName>
                                        </p:attrNameLst>
                                      </p:cBhvr>
                                      <p:tavLst>
                                        <p:tav tm="0">
                                          <p:val>
                                            <p:strVal val="ppt_x"/>
                                          </p:val>
                                        </p:tav>
                                        <p:tav tm="100000">
                                          <p:val>
                                            <p:strVal val="0-ppt_w/2"/>
                                          </p:val>
                                        </p:tav>
                                      </p:tavLst>
                                    </p:anim>
                                    <p:anim calcmode="lin" valueType="num">
                                      <p:cBhvr>
                                        <p:cTn id="11" dur="300" fill="hold"/>
                                        <p:tgtEl>
                                          <p:spTgt spid="262"/>
                                        </p:tgtEl>
                                        <p:attrNameLst>
                                          <p:attrName>ppt_y</p:attrName>
                                        </p:attrNameLst>
                                      </p:cBhvr>
                                      <p:tavLst>
                                        <p:tav tm="0">
                                          <p:val>
                                            <p:strVal val="ppt_y"/>
                                          </p:val>
                                        </p:tav>
                                        <p:tav tm="100000">
                                          <p:val>
                                            <p:strVal val="ppt_y"/>
                                          </p:val>
                                        </p:tav>
                                      </p:tavLst>
                                    </p:anim>
                                    <p:set>
                                      <p:cBhvr>
                                        <p:cTn id="12" fill="hold">
                                          <p:stCondLst>
                                            <p:cond delay="299"/>
                                          </p:stCondLst>
                                        </p:cTn>
                                        <p:tgtEl>
                                          <p:spTgt spid="262"/>
                                        </p:tgtEl>
                                        <p:attrNameLst>
                                          <p:attrName>style.visibility</p:attrName>
                                        </p:attrNameLst>
                                      </p:cBhvr>
                                      <p:to>
                                        <p:strVal val="hidden"/>
                                      </p:to>
                                    </p:set>
                                  </p:childTnLst>
                                </p:cTn>
                              </p:par>
                              <p:par>
                                <p:cTn id="13" presetID="2" presetClass="entr" presetSubtype="2" fill="hold" grpId="3" nodeType="withEffect">
                                  <p:stCondLst>
                                    <p:cond delay="0"/>
                                  </p:stCondLst>
                                  <p:iterate>
                                    <p:tmAbs val="0"/>
                                  </p:iterate>
                                  <p:childTnLst>
                                    <p:set>
                                      <p:cBhvr>
                                        <p:cTn id="14" fill="hold"/>
                                        <p:tgtEl>
                                          <p:spTgt spid="263"/>
                                        </p:tgtEl>
                                        <p:attrNameLst>
                                          <p:attrName>style.visibility</p:attrName>
                                        </p:attrNameLst>
                                      </p:cBhvr>
                                      <p:to>
                                        <p:strVal val="visible"/>
                                      </p:to>
                                    </p:set>
                                    <p:anim calcmode="lin" valueType="num">
                                      <p:cBhvr>
                                        <p:cTn id="15" dur="300" fill="hold"/>
                                        <p:tgtEl>
                                          <p:spTgt spid="263"/>
                                        </p:tgtEl>
                                        <p:attrNameLst>
                                          <p:attrName>ppt_x</p:attrName>
                                        </p:attrNameLst>
                                      </p:cBhvr>
                                      <p:tavLst>
                                        <p:tav tm="0">
                                          <p:val>
                                            <p:strVal val="1+#ppt_w/2"/>
                                          </p:val>
                                        </p:tav>
                                        <p:tav tm="100000">
                                          <p:val>
                                            <p:strVal val="#ppt_x"/>
                                          </p:val>
                                        </p:tav>
                                      </p:tavLst>
                                    </p:anim>
                                    <p:anim calcmode="lin" valueType="num">
                                      <p:cBhvr>
                                        <p:cTn id="16" dur="300" fill="hold"/>
                                        <p:tgtEl>
                                          <p:spTgt spid="263"/>
                                        </p:tgtEl>
                                        <p:attrNameLst>
                                          <p:attrName>ppt_y</p:attrName>
                                        </p:attrNameLst>
                                      </p:cBhvr>
                                      <p:tavLst>
                                        <p:tav tm="0">
                                          <p:val>
                                            <p:strVal val="#ppt_y"/>
                                          </p:val>
                                        </p:tav>
                                        <p:tav tm="100000">
                                          <p:val>
                                            <p:strVal val="#ppt_y"/>
                                          </p:val>
                                        </p:tav>
                                      </p:tavLst>
                                    </p:anim>
                                  </p:childTnLst>
                                </p:cTn>
                              </p:par>
                            </p:childTnLst>
                          </p:cTn>
                        </p:par>
                        <p:par>
                          <p:cTn id="17" fill="hold">
                            <p:stCondLst>
                              <p:cond delay="300"/>
                            </p:stCondLst>
                            <p:childTnLst>
                              <p:par>
                                <p:cTn id="18" presetID="23" presetClass="entr" presetSubtype="32" fill="hold" grpId="4" nodeType="afterEffect">
                                  <p:stCondLst>
                                    <p:cond delay="0"/>
                                  </p:stCondLst>
                                  <p:iterate>
                                    <p:tmAbs val="0"/>
                                  </p:iterate>
                                  <p:childTnLst>
                                    <p:set>
                                      <p:cBhvr>
                                        <p:cTn id="19" fill="hold"/>
                                        <p:tgtEl>
                                          <p:spTgt spid="264"/>
                                        </p:tgtEl>
                                        <p:attrNameLst>
                                          <p:attrName>style.visibility</p:attrName>
                                        </p:attrNameLst>
                                      </p:cBhvr>
                                      <p:to>
                                        <p:strVal val="visible"/>
                                      </p:to>
                                    </p:set>
                                    <p:anim calcmode="lin" valueType="num">
                                      <p:cBhvr>
                                        <p:cTn id="20" dur="499" fill="hold"/>
                                        <p:tgtEl>
                                          <p:spTgt spid="264"/>
                                        </p:tgtEl>
                                        <p:attrNameLst>
                                          <p:attrName>ppt_w</p:attrName>
                                        </p:attrNameLst>
                                      </p:cBhvr>
                                      <p:tavLst>
                                        <p:tav tm="0">
                                          <p:val>
                                            <p:strVal val="4*#ppt_w"/>
                                          </p:val>
                                        </p:tav>
                                        <p:tav tm="100000">
                                          <p:val>
                                            <p:strVal val="#ppt_w"/>
                                          </p:val>
                                        </p:tav>
                                      </p:tavLst>
                                    </p:anim>
                                    <p:anim calcmode="lin" valueType="num">
                                      <p:cBhvr>
                                        <p:cTn id="21" dur="499" fill="hold"/>
                                        <p:tgtEl>
                                          <p:spTgt spid="264"/>
                                        </p:tgtEl>
                                        <p:attrNameLst>
                                          <p:attrName>ppt_h</p:attrName>
                                        </p:attrNameLst>
                                      </p:cBhvr>
                                      <p:tavLst>
                                        <p:tav tm="0">
                                          <p:val>
                                            <p:strVal val="4*#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5" nodeType="clickEffect">
                                  <p:stCondLst>
                                    <p:cond delay="0"/>
                                  </p:stCondLst>
                                  <p:iterate>
                                    <p:tmAbs val="0"/>
                                  </p:iterate>
                                  <p:childTnLst>
                                    <p:set>
                                      <p:cBhvr>
                                        <p:cTn id="25" fill="hold"/>
                                        <p:tgtEl>
                                          <p:spTgt spid="26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8" fill="hold" grpId="6" nodeType="clickEffect">
                                  <p:stCondLst>
                                    <p:cond delay="0"/>
                                  </p:stCondLst>
                                  <p:iterate>
                                    <p:tmAbs val="0"/>
                                  </p:iterate>
                                  <p:childTnLst>
                                    <p:anim calcmode="lin" valueType="num">
                                      <p:cBhvr>
                                        <p:cTn id="29" dur="300" fill="hold"/>
                                        <p:tgtEl>
                                          <p:spTgt spid="265"/>
                                        </p:tgtEl>
                                        <p:attrNameLst>
                                          <p:attrName>ppt_x</p:attrName>
                                        </p:attrNameLst>
                                      </p:cBhvr>
                                      <p:tavLst>
                                        <p:tav tm="0">
                                          <p:val>
                                            <p:strVal val="ppt_x"/>
                                          </p:val>
                                        </p:tav>
                                        <p:tav tm="100000">
                                          <p:val>
                                            <p:strVal val="0-ppt_w/2"/>
                                          </p:val>
                                        </p:tav>
                                      </p:tavLst>
                                    </p:anim>
                                    <p:anim calcmode="lin" valueType="num">
                                      <p:cBhvr>
                                        <p:cTn id="30" dur="300" fill="hold"/>
                                        <p:tgtEl>
                                          <p:spTgt spid="265"/>
                                        </p:tgtEl>
                                        <p:attrNameLst>
                                          <p:attrName>ppt_y</p:attrName>
                                        </p:attrNameLst>
                                      </p:cBhvr>
                                      <p:tavLst>
                                        <p:tav tm="0">
                                          <p:val>
                                            <p:strVal val="ppt_y"/>
                                          </p:val>
                                        </p:tav>
                                        <p:tav tm="100000">
                                          <p:val>
                                            <p:strVal val="ppt_y"/>
                                          </p:val>
                                        </p:tav>
                                      </p:tavLst>
                                    </p:anim>
                                    <p:set>
                                      <p:cBhvr>
                                        <p:cTn id="31" fill="hold">
                                          <p:stCondLst>
                                            <p:cond delay="299"/>
                                          </p:stCondLst>
                                        </p:cTn>
                                        <p:tgtEl>
                                          <p:spTgt spid="265"/>
                                        </p:tgtEl>
                                        <p:attrNameLst>
                                          <p:attrName>style.visibility</p:attrName>
                                        </p:attrNameLst>
                                      </p:cBhvr>
                                      <p:to>
                                        <p:strVal val="hidden"/>
                                      </p:to>
                                    </p:set>
                                  </p:childTnLst>
                                </p:cTn>
                              </p:par>
                              <p:par>
                                <p:cTn id="32" presetID="2" presetClass="entr" presetSubtype="2" fill="hold" grpId="7" nodeType="withEffect">
                                  <p:stCondLst>
                                    <p:cond delay="0"/>
                                  </p:stCondLst>
                                  <p:iterate>
                                    <p:tmAbs val="0"/>
                                  </p:iterate>
                                  <p:childTnLst>
                                    <p:set>
                                      <p:cBhvr>
                                        <p:cTn id="33" fill="hold"/>
                                        <p:tgtEl>
                                          <p:spTgt spid="266"/>
                                        </p:tgtEl>
                                        <p:attrNameLst>
                                          <p:attrName>style.visibility</p:attrName>
                                        </p:attrNameLst>
                                      </p:cBhvr>
                                      <p:to>
                                        <p:strVal val="visible"/>
                                      </p:to>
                                    </p:set>
                                    <p:anim calcmode="lin" valueType="num">
                                      <p:cBhvr>
                                        <p:cTn id="34" dur="300" fill="hold"/>
                                        <p:tgtEl>
                                          <p:spTgt spid="266"/>
                                        </p:tgtEl>
                                        <p:attrNameLst>
                                          <p:attrName>ppt_x</p:attrName>
                                        </p:attrNameLst>
                                      </p:cBhvr>
                                      <p:tavLst>
                                        <p:tav tm="0">
                                          <p:val>
                                            <p:strVal val="1+#ppt_w/2"/>
                                          </p:val>
                                        </p:tav>
                                        <p:tav tm="100000">
                                          <p:val>
                                            <p:strVal val="#ppt_x"/>
                                          </p:val>
                                        </p:tav>
                                      </p:tavLst>
                                    </p:anim>
                                    <p:anim calcmode="lin" valueType="num">
                                      <p:cBhvr>
                                        <p:cTn id="35" dur="300" fill="hold"/>
                                        <p:tgtEl>
                                          <p:spTgt spid="266"/>
                                        </p:tgtEl>
                                        <p:attrNameLst>
                                          <p:attrName>ppt_y</p:attrName>
                                        </p:attrNameLst>
                                      </p:cBhvr>
                                      <p:tavLst>
                                        <p:tav tm="0">
                                          <p:val>
                                            <p:strVal val="#ppt_y"/>
                                          </p:val>
                                        </p:tav>
                                        <p:tav tm="100000">
                                          <p:val>
                                            <p:strVal val="#ppt_y"/>
                                          </p:val>
                                        </p:tav>
                                      </p:tavLst>
                                    </p:anim>
                                  </p:childTnLst>
                                </p:cTn>
                              </p:par>
                            </p:childTnLst>
                          </p:cTn>
                        </p:par>
                        <p:par>
                          <p:cTn id="36" fill="hold">
                            <p:stCondLst>
                              <p:cond delay="300"/>
                            </p:stCondLst>
                            <p:childTnLst>
                              <p:par>
                                <p:cTn id="37" presetID="23" presetClass="entr" presetSubtype="32" fill="hold" grpId="8" nodeType="afterEffect">
                                  <p:stCondLst>
                                    <p:cond delay="0"/>
                                  </p:stCondLst>
                                  <p:iterate>
                                    <p:tmAbs val="0"/>
                                  </p:iterate>
                                  <p:childTnLst>
                                    <p:set>
                                      <p:cBhvr>
                                        <p:cTn id="38" fill="hold"/>
                                        <p:tgtEl>
                                          <p:spTgt spid="267"/>
                                        </p:tgtEl>
                                        <p:attrNameLst>
                                          <p:attrName>style.visibility</p:attrName>
                                        </p:attrNameLst>
                                      </p:cBhvr>
                                      <p:to>
                                        <p:strVal val="visible"/>
                                      </p:to>
                                    </p:set>
                                    <p:anim calcmode="lin" valueType="num">
                                      <p:cBhvr>
                                        <p:cTn id="39" dur="499" fill="hold"/>
                                        <p:tgtEl>
                                          <p:spTgt spid="267"/>
                                        </p:tgtEl>
                                        <p:attrNameLst>
                                          <p:attrName>ppt_w</p:attrName>
                                        </p:attrNameLst>
                                      </p:cBhvr>
                                      <p:tavLst>
                                        <p:tav tm="0">
                                          <p:val>
                                            <p:strVal val="4*#ppt_w"/>
                                          </p:val>
                                        </p:tav>
                                        <p:tav tm="100000">
                                          <p:val>
                                            <p:strVal val="#ppt_w"/>
                                          </p:val>
                                        </p:tav>
                                      </p:tavLst>
                                    </p:anim>
                                    <p:anim calcmode="lin" valueType="num">
                                      <p:cBhvr>
                                        <p:cTn id="40" dur="499" fill="hold"/>
                                        <p:tgtEl>
                                          <p:spTgt spid="267"/>
                                        </p:tgtEl>
                                        <p:attrNameLst>
                                          <p:attrName>ppt_h</p:attrName>
                                        </p:attrNameLst>
                                      </p:cBhvr>
                                      <p:tavLst>
                                        <p:tav tm="0">
                                          <p:val>
                                            <p:strVal val="4*#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9" nodeType="clickEffect">
                                  <p:stCondLst>
                                    <p:cond delay="0"/>
                                  </p:stCondLst>
                                  <p:iterate>
                                    <p:tmAbs val="0"/>
                                  </p:iterate>
                                  <p:childTnLst>
                                    <p:set>
                                      <p:cBhvr>
                                        <p:cTn id="44" fill="hold"/>
                                        <p:tgtEl>
                                          <p:spTgt spid="26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8" fill="hold" grpId="10" nodeType="clickEffect">
                                  <p:stCondLst>
                                    <p:cond delay="0"/>
                                  </p:stCondLst>
                                  <p:iterate>
                                    <p:tmAbs val="0"/>
                                  </p:iterate>
                                  <p:childTnLst>
                                    <p:anim calcmode="lin" valueType="num">
                                      <p:cBhvr>
                                        <p:cTn id="48" dur="300" fill="hold"/>
                                        <p:tgtEl>
                                          <p:spTgt spid="268"/>
                                        </p:tgtEl>
                                        <p:attrNameLst>
                                          <p:attrName>ppt_x</p:attrName>
                                        </p:attrNameLst>
                                      </p:cBhvr>
                                      <p:tavLst>
                                        <p:tav tm="0">
                                          <p:val>
                                            <p:strVal val="ppt_x"/>
                                          </p:val>
                                        </p:tav>
                                        <p:tav tm="100000">
                                          <p:val>
                                            <p:strVal val="0-ppt_w/2"/>
                                          </p:val>
                                        </p:tav>
                                      </p:tavLst>
                                    </p:anim>
                                    <p:anim calcmode="lin" valueType="num">
                                      <p:cBhvr>
                                        <p:cTn id="49" dur="300" fill="hold"/>
                                        <p:tgtEl>
                                          <p:spTgt spid="268"/>
                                        </p:tgtEl>
                                        <p:attrNameLst>
                                          <p:attrName>ppt_y</p:attrName>
                                        </p:attrNameLst>
                                      </p:cBhvr>
                                      <p:tavLst>
                                        <p:tav tm="0">
                                          <p:val>
                                            <p:strVal val="ppt_y"/>
                                          </p:val>
                                        </p:tav>
                                        <p:tav tm="100000">
                                          <p:val>
                                            <p:strVal val="ppt_y"/>
                                          </p:val>
                                        </p:tav>
                                      </p:tavLst>
                                    </p:anim>
                                    <p:set>
                                      <p:cBhvr>
                                        <p:cTn id="50" fill="hold">
                                          <p:stCondLst>
                                            <p:cond delay="299"/>
                                          </p:stCondLst>
                                        </p:cTn>
                                        <p:tgtEl>
                                          <p:spTgt spid="268"/>
                                        </p:tgtEl>
                                        <p:attrNameLst>
                                          <p:attrName>style.visibility</p:attrName>
                                        </p:attrNameLst>
                                      </p:cBhvr>
                                      <p:to>
                                        <p:strVal val="hidden"/>
                                      </p:to>
                                    </p:set>
                                  </p:childTnLst>
                                </p:cTn>
                              </p:par>
                              <p:par>
                                <p:cTn id="51" presetID="2" presetClass="entr" presetSubtype="2" fill="hold" grpId="11" nodeType="withEffect">
                                  <p:stCondLst>
                                    <p:cond delay="0"/>
                                  </p:stCondLst>
                                  <p:iterate>
                                    <p:tmAbs val="0"/>
                                  </p:iterate>
                                  <p:childTnLst>
                                    <p:set>
                                      <p:cBhvr>
                                        <p:cTn id="52" fill="hold"/>
                                        <p:tgtEl>
                                          <p:spTgt spid="269"/>
                                        </p:tgtEl>
                                        <p:attrNameLst>
                                          <p:attrName>style.visibility</p:attrName>
                                        </p:attrNameLst>
                                      </p:cBhvr>
                                      <p:to>
                                        <p:strVal val="visible"/>
                                      </p:to>
                                    </p:set>
                                    <p:anim calcmode="lin" valueType="num">
                                      <p:cBhvr>
                                        <p:cTn id="53" dur="300" fill="hold"/>
                                        <p:tgtEl>
                                          <p:spTgt spid="269"/>
                                        </p:tgtEl>
                                        <p:attrNameLst>
                                          <p:attrName>ppt_x</p:attrName>
                                        </p:attrNameLst>
                                      </p:cBhvr>
                                      <p:tavLst>
                                        <p:tav tm="0">
                                          <p:val>
                                            <p:strVal val="1+#ppt_w/2"/>
                                          </p:val>
                                        </p:tav>
                                        <p:tav tm="100000">
                                          <p:val>
                                            <p:strVal val="#ppt_x"/>
                                          </p:val>
                                        </p:tav>
                                      </p:tavLst>
                                    </p:anim>
                                    <p:anim calcmode="lin" valueType="num">
                                      <p:cBhvr>
                                        <p:cTn id="54" dur="300" fill="hold"/>
                                        <p:tgtEl>
                                          <p:spTgt spid="269"/>
                                        </p:tgtEl>
                                        <p:attrNameLst>
                                          <p:attrName>ppt_y</p:attrName>
                                        </p:attrNameLst>
                                      </p:cBhvr>
                                      <p:tavLst>
                                        <p:tav tm="0">
                                          <p:val>
                                            <p:strVal val="#ppt_y"/>
                                          </p:val>
                                        </p:tav>
                                        <p:tav tm="100000">
                                          <p:val>
                                            <p:strVal val="#ppt_y"/>
                                          </p:val>
                                        </p:tav>
                                      </p:tavLst>
                                    </p:anim>
                                  </p:childTnLst>
                                </p:cTn>
                              </p:par>
                            </p:childTnLst>
                          </p:cTn>
                        </p:par>
                        <p:par>
                          <p:cTn id="55" fill="hold">
                            <p:stCondLst>
                              <p:cond delay="300"/>
                            </p:stCondLst>
                            <p:childTnLst>
                              <p:par>
                                <p:cTn id="56" presetID="23" presetClass="entr" presetSubtype="32" fill="hold" grpId="12" nodeType="afterEffect">
                                  <p:stCondLst>
                                    <p:cond delay="0"/>
                                  </p:stCondLst>
                                  <p:iterate>
                                    <p:tmAbs val="0"/>
                                  </p:iterate>
                                  <p:childTnLst>
                                    <p:set>
                                      <p:cBhvr>
                                        <p:cTn id="57" fill="hold"/>
                                        <p:tgtEl>
                                          <p:spTgt spid="270"/>
                                        </p:tgtEl>
                                        <p:attrNameLst>
                                          <p:attrName>style.visibility</p:attrName>
                                        </p:attrNameLst>
                                      </p:cBhvr>
                                      <p:to>
                                        <p:strVal val="visible"/>
                                      </p:to>
                                    </p:set>
                                    <p:anim calcmode="lin" valueType="num">
                                      <p:cBhvr>
                                        <p:cTn id="58" dur="499" fill="hold"/>
                                        <p:tgtEl>
                                          <p:spTgt spid="270"/>
                                        </p:tgtEl>
                                        <p:attrNameLst>
                                          <p:attrName>ppt_w</p:attrName>
                                        </p:attrNameLst>
                                      </p:cBhvr>
                                      <p:tavLst>
                                        <p:tav tm="0">
                                          <p:val>
                                            <p:strVal val="4*#ppt_w"/>
                                          </p:val>
                                        </p:tav>
                                        <p:tav tm="100000">
                                          <p:val>
                                            <p:strVal val="#ppt_w"/>
                                          </p:val>
                                        </p:tav>
                                      </p:tavLst>
                                    </p:anim>
                                    <p:anim calcmode="lin" valueType="num">
                                      <p:cBhvr>
                                        <p:cTn id="59" dur="499" fill="hold"/>
                                        <p:tgtEl>
                                          <p:spTgt spid="270"/>
                                        </p:tgtEl>
                                        <p:attrNameLst>
                                          <p:attrName>ppt_h</p:attrName>
                                        </p:attrNameLst>
                                      </p:cBhvr>
                                      <p:tavLst>
                                        <p:tav tm="0">
                                          <p:val>
                                            <p:strVal val="4*#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13" nodeType="clickEffect">
                                  <p:stCondLst>
                                    <p:cond delay="0"/>
                                  </p:stCondLst>
                                  <p:iterate>
                                    <p:tmAbs val="0"/>
                                  </p:iterate>
                                  <p:childTnLst>
                                    <p:set>
                                      <p:cBhvr>
                                        <p:cTn id="63" fill="hold"/>
                                        <p:tgtEl>
                                          <p:spTgt spid="27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 presetClass="exit" presetSubtype="8" fill="hold" grpId="14" nodeType="clickEffect">
                                  <p:stCondLst>
                                    <p:cond delay="0"/>
                                  </p:stCondLst>
                                  <p:iterate>
                                    <p:tmAbs val="0"/>
                                  </p:iterate>
                                  <p:childTnLst>
                                    <p:anim calcmode="lin" valueType="num">
                                      <p:cBhvr>
                                        <p:cTn id="67" dur="300" fill="hold"/>
                                        <p:tgtEl>
                                          <p:spTgt spid="271"/>
                                        </p:tgtEl>
                                        <p:attrNameLst>
                                          <p:attrName>ppt_x</p:attrName>
                                        </p:attrNameLst>
                                      </p:cBhvr>
                                      <p:tavLst>
                                        <p:tav tm="0">
                                          <p:val>
                                            <p:strVal val="ppt_x"/>
                                          </p:val>
                                        </p:tav>
                                        <p:tav tm="100000">
                                          <p:val>
                                            <p:strVal val="0-ppt_w/2"/>
                                          </p:val>
                                        </p:tav>
                                      </p:tavLst>
                                    </p:anim>
                                    <p:anim calcmode="lin" valueType="num">
                                      <p:cBhvr>
                                        <p:cTn id="68" dur="300" fill="hold"/>
                                        <p:tgtEl>
                                          <p:spTgt spid="271"/>
                                        </p:tgtEl>
                                        <p:attrNameLst>
                                          <p:attrName>ppt_y</p:attrName>
                                        </p:attrNameLst>
                                      </p:cBhvr>
                                      <p:tavLst>
                                        <p:tav tm="0">
                                          <p:val>
                                            <p:strVal val="ppt_y"/>
                                          </p:val>
                                        </p:tav>
                                        <p:tav tm="100000">
                                          <p:val>
                                            <p:strVal val="ppt_y"/>
                                          </p:val>
                                        </p:tav>
                                      </p:tavLst>
                                    </p:anim>
                                    <p:set>
                                      <p:cBhvr>
                                        <p:cTn id="69" fill="hold">
                                          <p:stCondLst>
                                            <p:cond delay="299"/>
                                          </p:stCondLst>
                                        </p:cTn>
                                        <p:tgtEl>
                                          <p:spTgt spid="271"/>
                                        </p:tgtEl>
                                        <p:attrNameLst>
                                          <p:attrName>style.visibility</p:attrName>
                                        </p:attrNameLst>
                                      </p:cBhvr>
                                      <p:to>
                                        <p:strVal val="hidden"/>
                                      </p:to>
                                    </p:set>
                                  </p:childTnLst>
                                </p:cTn>
                              </p:par>
                              <p:par>
                                <p:cTn id="70" presetID="2" presetClass="entr" presetSubtype="2" fill="hold" grpId="15" nodeType="withEffect">
                                  <p:stCondLst>
                                    <p:cond delay="0"/>
                                  </p:stCondLst>
                                  <p:iterate>
                                    <p:tmAbs val="0"/>
                                  </p:iterate>
                                  <p:childTnLst>
                                    <p:set>
                                      <p:cBhvr>
                                        <p:cTn id="71" fill="hold"/>
                                        <p:tgtEl>
                                          <p:spTgt spid="272"/>
                                        </p:tgtEl>
                                        <p:attrNameLst>
                                          <p:attrName>style.visibility</p:attrName>
                                        </p:attrNameLst>
                                      </p:cBhvr>
                                      <p:to>
                                        <p:strVal val="visible"/>
                                      </p:to>
                                    </p:set>
                                    <p:anim calcmode="lin" valueType="num">
                                      <p:cBhvr>
                                        <p:cTn id="72" dur="300" fill="hold"/>
                                        <p:tgtEl>
                                          <p:spTgt spid="272"/>
                                        </p:tgtEl>
                                        <p:attrNameLst>
                                          <p:attrName>ppt_x</p:attrName>
                                        </p:attrNameLst>
                                      </p:cBhvr>
                                      <p:tavLst>
                                        <p:tav tm="0">
                                          <p:val>
                                            <p:strVal val="1+#ppt_w/2"/>
                                          </p:val>
                                        </p:tav>
                                        <p:tav tm="100000">
                                          <p:val>
                                            <p:strVal val="#ppt_x"/>
                                          </p:val>
                                        </p:tav>
                                      </p:tavLst>
                                    </p:anim>
                                    <p:anim calcmode="lin" valueType="num">
                                      <p:cBhvr>
                                        <p:cTn id="73" dur="300" fill="hold"/>
                                        <p:tgtEl>
                                          <p:spTgt spid="272"/>
                                        </p:tgtEl>
                                        <p:attrNameLst>
                                          <p:attrName>ppt_y</p:attrName>
                                        </p:attrNameLst>
                                      </p:cBhvr>
                                      <p:tavLst>
                                        <p:tav tm="0">
                                          <p:val>
                                            <p:strVal val="#ppt_y"/>
                                          </p:val>
                                        </p:tav>
                                        <p:tav tm="100000">
                                          <p:val>
                                            <p:strVal val="#ppt_y"/>
                                          </p:val>
                                        </p:tav>
                                      </p:tavLst>
                                    </p:anim>
                                  </p:childTnLst>
                                </p:cTn>
                              </p:par>
                            </p:childTnLst>
                          </p:cTn>
                        </p:par>
                        <p:par>
                          <p:cTn id="74" fill="hold">
                            <p:stCondLst>
                              <p:cond delay="300"/>
                            </p:stCondLst>
                            <p:childTnLst>
                              <p:par>
                                <p:cTn id="75" presetID="23" presetClass="entr" presetSubtype="32" fill="hold" grpId="16" nodeType="afterEffect">
                                  <p:stCondLst>
                                    <p:cond delay="0"/>
                                  </p:stCondLst>
                                  <p:iterate>
                                    <p:tmAbs val="0"/>
                                  </p:iterate>
                                  <p:childTnLst>
                                    <p:set>
                                      <p:cBhvr>
                                        <p:cTn id="76" fill="hold"/>
                                        <p:tgtEl>
                                          <p:spTgt spid="273"/>
                                        </p:tgtEl>
                                        <p:attrNameLst>
                                          <p:attrName>style.visibility</p:attrName>
                                        </p:attrNameLst>
                                      </p:cBhvr>
                                      <p:to>
                                        <p:strVal val="visible"/>
                                      </p:to>
                                    </p:set>
                                    <p:anim calcmode="lin" valueType="num">
                                      <p:cBhvr>
                                        <p:cTn id="77" dur="499" fill="hold"/>
                                        <p:tgtEl>
                                          <p:spTgt spid="273"/>
                                        </p:tgtEl>
                                        <p:attrNameLst>
                                          <p:attrName>ppt_w</p:attrName>
                                        </p:attrNameLst>
                                      </p:cBhvr>
                                      <p:tavLst>
                                        <p:tav tm="0">
                                          <p:val>
                                            <p:strVal val="4*#ppt_w"/>
                                          </p:val>
                                        </p:tav>
                                        <p:tav tm="100000">
                                          <p:val>
                                            <p:strVal val="#ppt_w"/>
                                          </p:val>
                                        </p:tav>
                                      </p:tavLst>
                                    </p:anim>
                                    <p:anim calcmode="lin" valueType="num">
                                      <p:cBhvr>
                                        <p:cTn id="78" dur="499" fill="hold"/>
                                        <p:tgtEl>
                                          <p:spTgt spid="27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1" animBg="1" advAuto="0"/>
      <p:bldP spid="262" grpId="2" animBg="1" advAuto="0"/>
      <p:bldP spid="263" grpId="3" animBg="1" advAuto="0"/>
      <p:bldP spid="264" grpId="4" animBg="1" advAuto="0"/>
      <p:bldP spid="265" grpId="5" animBg="1" advAuto="0"/>
      <p:bldP spid="265" grpId="6" animBg="1" advAuto="0"/>
      <p:bldP spid="266" grpId="7" animBg="1" advAuto="0"/>
      <p:bldP spid="267" grpId="8" animBg="1" advAuto="0"/>
      <p:bldP spid="268" grpId="9" animBg="1" advAuto="0"/>
      <p:bldP spid="268" grpId="10" animBg="1" advAuto="0"/>
      <p:bldP spid="269" grpId="11" animBg="1" advAuto="0"/>
      <p:bldP spid="270" grpId="12" animBg="1" advAuto="0"/>
      <p:bldP spid="271" grpId="13" animBg="1" advAuto="0"/>
      <p:bldP spid="271" grpId="14" animBg="1" advAuto="0"/>
      <p:bldP spid="272" grpId="15" animBg="1" advAuto="0"/>
      <p:bldP spid="273" grpId="16"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p:nvPr/>
        </p:nvSpPr>
        <p:spPr>
          <a:xfrm>
            <a:off x="1654643" y="3338512"/>
            <a:ext cx="6850714" cy="9429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5700" b="1">
                <a:solidFill>
                  <a:srgbClr val="F15D2F"/>
                </a:solidFill>
                <a:latin typeface="Helvetica"/>
                <a:ea typeface="Helvetica"/>
                <a:cs typeface="Helvetica"/>
                <a:sym typeface="Helvetica"/>
              </a:defRPr>
            </a:lvl1pPr>
          </a:lstStyle>
          <a:p>
            <a:r>
              <a:t>Play It Safe Outside</a:t>
            </a:r>
          </a:p>
        </p:txBody>
      </p:sp>
      <p:pic>
        <p:nvPicPr>
          <p:cNvPr id="292" name="Gas-grill.jpg"/>
          <p:cNvPicPr>
            <a:picLocks noChangeAspect="1"/>
          </p:cNvPicPr>
          <p:nvPr/>
        </p:nvPicPr>
        <p:blipFill>
          <a:blip r:embed="rId3"/>
          <a:srcRect l="15101" t="911" r="41028" b="911"/>
          <a:stretch>
            <a:fillRect/>
          </a:stretch>
        </p:blipFill>
        <p:spPr>
          <a:xfrm>
            <a:off x="3384550" y="659"/>
            <a:ext cx="3390900" cy="5080001"/>
          </a:xfrm>
          <a:prstGeom prst="rect">
            <a:avLst/>
          </a:prstGeom>
          <a:ln w="3175">
            <a:miter lim="400000"/>
          </a:ln>
        </p:spPr>
      </p:pic>
      <p:pic>
        <p:nvPicPr>
          <p:cNvPr id="293" name="Gas-Meter.jpg"/>
          <p:cNvPicPr>
            <a:picLocks noChangeAspect="1"/>
          </p:cNvPicPr>
          <p:nvPr/>
        </p:nvPicPr>
        <p:blipFill>
          <a:blip r:embed="rId4"/>
          <a:srcRect l="26954" t="1049" r="30815" b="1049"/>
          <a:stretch>
            <a:fillRect/>
          </a:stretch>
        </p:blipFill>
        <p:spPr>
          <a:xfrm>
            <a:off x="-1424" y="659"/>
            <a:ext cx="3390901" cy="5080001"/>
          </a:xfrm>
          <a:prstGeom prst="rect">
            <a:avLst/>
          </a:prstGeom>
          <a:ln w="3175">
            <a:miter lim="400000"/>
          </a:ln>
        </p:spPr>
      </p:pic>
      <p:pic>
        <p:nvPicPr>
          <p:cNvPr id="294" name="Gas-Meters.jpg"/>
          <p:cNvPicPr>
            <a:picLocks noChangeAspect="1"/>
          </p:cNvPicPr>
          <p:nvPr/>
        </p:nvPicPr>
        <p:blipFill>
          <a:blip r:embed="rId5"/>
          <a:srcRect l="31214" t="2334" r="26363" b="2334"/>
          <a:stretch>
            <a:fillRect/>
          </a:stretch>
        </p:blipFill>
        <p:spPr>
          <a:xfrm>
            <a:off x="6777836" y="659"/>
            <a:ext cx="3390901" cy="5080001"/>
          </a:xfrm>
          <a:prstGeom prst="rect">
            <a:avLst/>
          </a:prstGeom>
          <a:ln w="3175">
            <a:miter lim="400000"/>
          </a:ln>
        </p:spPr>
      </p:pic>
      <p:sp>
        <p:nvSpPr>
          <p:cNvPr id="295" name="Shape 295"/>
          <p:cNvSpPr/>
          <p:nvPr/>
        </p:nvSpPr>
        <p:spPr>
          <a:xfrm>
            <a:off x="2477660" y="5662612"/>
            <a:ext cx="5211992" cy="12731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3900">
                <a:solidFill>
                  <a:srgbClr val="F15D2F"/>
                </a:solidFill>
              </a:defRPr>
            </a:pPr>
            <a:r>
              <a:t>Do not play around </a:t>
            </a:r>
            <a:br>
              <a:rPr/>
            </a:br>
            <a:r>
              <a:t>natural gas equipment.</a:t>
            </a:r>
          </a:p>
        </p:txBody>
      </p:sp>
      <p:sp>
        <p:nvSpPr>
          <p:cNvPr id="296" name="Shape 296"/>
          <p:cNvSpPr/>
          <p:nvPr/>
        </p:nvSpPr>
        <p:spPr>
          <a:xfrm>
            <a:off x="4088128" y="5364162"/>
            <a:ext cx="1991056" cy="18700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3900">
                <a:solidFill>
                  <a:srgbClr val="F15D2F"/>
                </a:solidFill>
              </a:defRPr>
            </a:pPr>
            <a:r>
              <a:t>Be </a:t>
            </a:r>
            <a:br>
              <a:rPr/>
            </a:br>
            <a:r>
              <a:t>pipeline </a:t>
            </a:r>
            <a:br>
              <a:rPr/>
            </a:br>
            <a:r>
              <a:t>aware.</a:t>
            </a:r>
          </a:p>
        </p:txBody>
      </p:sp>
      <p:pic>
        <p:nvPicPr>
          <p:cNvPr id="297" name="Pipeline-Flag.jpg"/>
          <p:cNvPicPr>
            <a:picLocks noChangeAspect="1"/>
          </p:cNvPicPr>
          <p:nvPr/>
        </p:nvPicPr>
        <p:blipFill>
          <a:blip r:embed="rId6"/>
          <a:srcRect l="332" t="16651" r="332" b="16651"/>
          <a:stretch>
            <a:fillRect/>
          </a:stretch>
        </p:blipFill>
        <p:spPr>
          <a:xfrm>
            <a:off x="-24324" y="-45378"/>
            <a:ext cx="10215808" cy="5171921"/>
          </a:xfrm>
          <a:prstGeom prst="rect">
            <a:avLst/>
          </a:prstGeom>
          <a:ln w="3175">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8" fill="hold" grpId="1" nodeType="clickEffect">
                                  <p:stCondLst>
                                    <p:cond delay="0"/>
                                  </p:stCondLst>
                                  <p:iterate>
                                    <p:tmAbs val="0"/>
                                  </p:iterate>
                                  <p:childTnLst>
                                    <p:anim calcmode="lin" valueType="num">
                                      <p:cBhvr>
                                        <p:cTn id="6" dur="199" fill="hold"/>
                                        <p:tgtEl>
                                          <p:spTgt spid="291"/>
                                        </p:tgtEl>
                                        <p:attrNameLst>
                                          <p:attrName>ppt_x</p:attrName>
                                        </p:attrNameLst>
                                      </p:cBhvr>
                                      <p:tavLst>
                                        <p:tav tm="0">
                                          <p:val>
                                            <p:strVal val="ppt_x"/>
                                          </p:val>
                                        </p:tav>
                                        <p:tav tm="100000">
                                          <p:val>
                                            <p:strVal val="0-ppt_w/2"/>
                                          </p:val>
                                        </p:tav>
                                      </p:tavLst>
                                    </p:anim>
                                    <p:anim calcmode="lin" valueType="num">
                                      <p:cBhvr>
                                        <p:cTn id="7" dur="199" fill="hold"/>
                                        <p:tgtEl>
                                          <p:spTgt spid="291"/>
                                        </p:tgtEl>
                                        <p:attrNameLst>
                                          <p:attrName>ppt_y</p:attrName>
                                        </p:attrNameLst>
                                      </p:cBhvr>
                                      <p:tavLst>
                                        <p:tav tm="0">
                                          <p:val>
                                            <p:strVal val="ppt_y"/>
                                          </p:val>
                                        </p:tav>
                                        <p:tav tm="100000">
                                          <p:val>
                                            <p:strVal val="ppt_y"/>
                                          </p:val>
                                        </p:tav>
                                      </p:tavLst>
                                    </p:anim>
                                    <p:set>
                                      <p:cBhvr>
                                        <p:cTn id="8" fill="hold">
                                          <p:stCondLst>
                                            <p:cond delay="198"/>
                                          </p:stCondLst>
                                        </p:cTn>
                                        <p:tgtEl>
                                          <p:spTgt spid="291"/>
                                        </p:tgtEl>
                                        <p:attrNameLst>
                                          <p:attrName>style.visibility</p:attrName>
                                        </p:attrNameLst>
                                      </p:cBhvr>
                                      <p:to>
                                        <p:strVal val="hidden"/>
                                      </p:to>
                                    </p:set>
                                  </p:childTnLst>
                                </p:cTn>
                              </p:par>
                            </p:childTnLst>
                          </p:cTn>
                        </p:par>
                        <p:par>
                          <p:cTn id="9" fill="hold">
                            <p:stCondLst>
                              <p:cond delay="199"/>
                            </p:stCondLst>
                            <p:childTnLst>
                              <p:par>
                                <p:cTn id="10" presetID="2" presetClass="entr" presetSubtype="2" fill="hold" grpId="2" nodeType="afterEffect">
                                  <p:stCondLst>
                                    <p:cond delay="0"/>
                                  </p:stCondLst>
                                  <p:iterate>
                                    <p:tmAbs val="0"/>
                                  </p:iterate>
                                  <p:childTnLst>
                                    <p:set>
                                      <p:cBhvr>
                                        <p:cTn id="11" fill="hold"/>
                                        <p:tgtEl>
                                          <p:spTgt spid="295"/>
                                        </p:tgtEl>
                                        <p:attrNameLst>
                                          <p:attrName>style.visibility</p:attrName>
                                        </p:attrNameLst>
                                      </p:cBhvr>
                                      <p:to>
                                        <p:strVal val="visible"/>
                                      </p:to>
                                    </p:set>
                                    <p:anim calcmode="lin" valueType="num">
                                      <p:cBhvr>
                                        <p:cTn id="12" dur="199" fill="hold"/>
                                        <p:tgtEl>
                                          <p:spTgt spid="295"/>
                                        </p:tgtEl>
                                        <p:attrNameLst>
                                          <p:attrName>ppt_x</p:attrName>
                                        </p:attrNameLst>
                                      </p:cBhvr>
                                      <p:tavLst>
                                        <p:tav tm="0">
                                          <p:val>
                                            <p:strVal val="1+#ppt_w/2"/>
                                          </p:val>
                                        </p:tav>
                                        <p:tav tm="100000">
                                          <p:val>
                                            <p:strVal val="#ppt_x"/>
                                          </p:val>
                                        </p:tav>
                                      </p:tavLst>
                                    </p:anim>
                                    <p:anim calcmode="lin" valueType="num">
                                      <p:cBhvr>
                                        <p:cTn id="13" dur="199" fill="hold"/>
                                        <p:tgtEl>
                                          <p:spTgt spid="295"/>
                                        </p:tgtEl>
                                        <p:attrNameLst>
                                          <p:attrName>ppt_y</p:attrName>
                                        </p:attrNameLst>
                                      </p:cBhvr>
                                      <p:tavLst>
                                        <p:tav tm="0">
                                          <p:val>
                                            <p:strVal val="#ppt_y"/>
                                          </p:val>
                                        </p:tav>
                                        <p:tav tm="100000">
                                          <p:val>
                                            <p:strVal val="#ppt_y"/>
                                          </p:val>
                                        </p:tav>
                                      </p:tavLst>
                                    </p:anim>
                                  </p:childTnLst>
                                </p:cTn>
                              </p:par>
                            </p:childTnLst>
                          </p:cTn>
                        </p:par>
                        <p:par>
                          <p:cTn id="14" fill="hold">
                            <p:stCondLst>
                              <p:cond delay="398"/>
                            </p:stCondLst>
                            <p:childTnLst>
                              <p:par>
                                <p:cTn id="15" presetID="2" presetClass="entr" presetSubtype="2" fill="hold" grpId="3" nodeType="afterEffect">
                                  <p:stCondLst>
                                    <p:cond delay="0"/>
                                  </p:stCondLst>
                                  <p:iterate>
                                    <p:tmAbs val="0"/>
                                  </p:iterate>
                                  <p:childTnLst>
                                    <p:set>
                                      <p:cBhvr>
                                        <p:cTn id="16" fill="hold"/>
                                        <p:tgtEl>
                                          <p:spTgt spid="293"/>
                                        </p:tgtEl>
                                        <p:attrNameLst>
                                          <p:attrName>style.visibility</p:attrName>
                                        </p:attrNameLst>
                                      </p:cBhvr>
                                      <p:to>
                                        <p:strVal val="visible"/>
                                      </p:to>
                                    </p:set>
                                    <p:anim calcmode="lin" valueType="num">
                                      <p:cBhvr>
                                        <p:cTn id="17" dur="199" fill="hold"/>
                                        <p:tgtEl>
                                          <p:spTgt spid="293"/>
                                        </p:tgtEl>
                                        <p:attrNameLst>
                                          <p:attrName>ppt_x</p:attrName>
                                        </p:attrNameLst>
                                      </p:cBhvr>
                                      <p:tavLst>
                                        <p:tav tm="0">
                                          <p:val>
                                            <p:strVal val="1+#ppt_w/2"/>
                                          </p:val>
                                        </p:tav>
                                        <p:tav tm="100000">
                                          <p:val>
                                            <p:strVal val="#ppt_x"/>
                                          </p:val>
                                        </p:tav>
                                      </p:tavLst>
                                    </p:anim>
                                    <p:anim calcmode="lin" valueType="num">
                                      <p:cBhvr>
                                        <p:cTn id="18" dur="199" fill="hold"/>
                                        <p:tgtEl>
                                          <p:spTgt spid="293"/>
                                        </p:tgtEl>
                                        <p:attrNameLst>
                                          <p:attrName>ppt_y</p:attrName>
                                        </p:attrNameLst>
                                      </p:cBhvr>
                                      <p:tavLst>
                                        <p:tav tm="0">
                                          <p:val>
                                            <p:strVal val="#ppt_y"/>
                                          </p:val>
                                        </p:tav>
                                        <p:tav tm="100000">
                                          <p:val>
                                            <p:strVal val="#ppt_y"/>
                                          </p:val>
                                        </p:tav>
                                      </p:tavLst>
                                    </p:anim>
                                  </p:childTnLst>
                                </p:cTn>
                              </p:par>
                            </p:childTnLst>
                          </p:cTn>
                        </p:par>
                        <p:par>
                          <p:cTn id="19" fill="hold">
                            <p:stCondLst>
                              <p:cond delay="597"/>
                            </p:stCondLst>
                            <p:childTnLst>
                              <p:par>
                                <p:cTn id="20" presetID="2" presetClass="entr" presetSubtype="2" fill="hold" grpId="4" nodeType="afterEffect">
                                  <p:stCondLst>
                                    <p:cond delay="0"/>
                                  </p:stCondLst>
                                  <p:iterate>
                                    <p:tmAbs val="0"/>
                                  </p:iterate>
                                  <p:childTnLst>
                                    <p:set>
                                      <p:cBhvr>
                                        <p:cTn id="21" fill="hold"/>
                                        <p:tgtEl>
                                          <p:spTgt spid="292"/>
                                        </p:tgtEl>
                                        <p:attrNameLst>
                                          <p:attrName>style.visibility</p:attrName>
                                        </p:attrNameLst>
                                      </p:cBhvr>
                                      <p:to>
                                        <p:strVal val="visible"/>
                                      </p:to>
                                    </p:set>
                                    <p:anim calcmode="lin" valueType="num">
                                      <p:cBhvr>
                                        <p:cTn id="22" dur="199" fill="hold"/>
                                        <p:tgtEl>
                                          <p:spTgt spid="292"/>
                                        </p:tgtEl>
                                        <p:attrNameLst>
                                          <p:attrName>ppt_x</p:attrName>
                                        </p:attrNameLst>
                                      </p:cBhvr>
                                      <p:tavLst>
                                        <p:tav tm="0">
                                          <p:val>
                                            <p:strVal val="1+#ppt_w/2"/>
                                          </p:val>
                                        </p:tav>
                                        <p:tav tm="100000">
                                          <p:val>
                                            <p:strVal val="#ppt_x"/>
                                          </p:val>
                                        </p:tav>
                                      </p:tavLst>
                                    </p:anim>
                                    <p:anim calcmode="lin" valueType="num">
                                      <p:cBhvr>
                                        <p:cTn id="23" dur="199" fill="hold"/>
                                        <p:tgtEl>
                                          <p:spTgt spid="292"/>
                                        </p:tgtEl>
                                        <p:attrNameLst>
                                          <p:attrName>ppt_y</p:attrName>
                                        </p:attrNameLst>
                                      </p:cBhvr>
                                      <p:tavLst>
                                        <p:tav tm="0">
                                          <p:val>
                                            <p:strVal val="#ppt_y"/>
                                          </p:val>
                                        </p:tav>
                                        <p:tav tm="100000">
                                          <p:val>
                                            <p:strVal val="#ppt_y"/>
                                          </p:val>
                                        </p:tav>
                                      </p:tavLst>
                                    </p:anim>
                                  </p:childTnLst>
                                </p:cTn>
                              </p:par>
                            </p:childTnLst>
                          </p:cTn>
                        </p:par>
                        <p:par>
                          <p:cTn id="24" fill="hold">
                            <p:stCondLst>
                              <p:cond delay="796"/>
                            </p:stCondLst>
                            <p:childTnLst>
                              <p:par>
                                <p:cTn id="25" presetID="2" presetClass="entr" presetSubtype="2" fill="hold" grpId="5" nodeType="afterEffect">
                                  <p:stCondLst>
                                    <p:cond delay="0"/>
                                  </p:stCondLst>
                                  <p:iterate>
                                    <p:tmAbs val="0"/>
                                  </p:iterate>
                                  <p:childTnLst>
                                    <p:set>
                                      <p:cBhvr>
                                        <p:cTn id="26" fill="hold"/>
                                        <p:tgtEl>
                                          <p:spTgt spid="294"/>
                                        </p:tgtEl>
                                        <p:attrNameLst>
                                          <p:attrName>style.visibility</p:attrName>
                                        </p:attrNameLst>
                                      </p:cBhvr>
                                      <p:to>
                                        <p:strVal val="visible"/>
                                      </p:to>
                                    </p:set>
                                    <p:anim calcmode="lin" valueType="num">
                                      <p:cBhvr>
                                        <p:cTn id="27" dur="199" fill="hold"/>
                                        <p:tgtEl>
                                          <p:spTgt spid="294"/>
                                        </p:tgtEl>
                                        <p:attrNameLst>
                                          <p:attrName>ppt_x</p:attrName>
                                        </p:attrNameLst>
                                      </p:cBhvr>
                                      <p:tavLst>
                                        <p:tav tm="0">
                                          <p:val>
                                            <p:strVal val="1+#ppt_w/2"/>
                                          </p:val>
                                        </p:tav>
                                        <p:tav tm="100000">
                                          <p:val>
                                            <p:strVal val="#ppt_x"/>
                                          </p:val>
                                        </p:tav>
                                      </p:tavLst>
                                    </p:anim>
                                    <p:anim calcmode="lin" valueType="num">
                                      <p:cBhvr>
                                        <p:cTn id="28" dur="199" fill="hold"/>
                                        <p:tgtEl>
                                          <p:spTgt spid="29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1" fill="hold" grpId="6" nodeType="clickEffect">
                                  <p:stCondLst>
                                    <p:cond delay="0"/>
                                  </p:stCondLst>
                                  <p:iterate>
                                    <p:tmAbs val="0"/>
                                  </p:iterate>
                                  <p:childTnLst>
                                    <p:anim calcmode="lin" valueType="num">
                                      <p:cBhvr>
                                        <p:cTn id="32" dur="199" fill="hold"/>
                                        <p:tgtEl>
                                          <p:spTgt spid="293"/>
                                        </p:tgtEl>
                                        <p:attrNameLst>
                                          <p:attrName>ppt_x</p:attrName>
                                        </p:attrNameLst>
                                      </p:cBhvr>
                                      <p:tavLst>
                                        <p:tav tm="0">
                                          <p:val>
                                            <p:strVal val="ppt_x"/>
                                          </p:val>
                                        </p:tav>
                                        <p:tav tm="100000">
                                          <p:val>
                                            <p:strVal val="ppt_x"/>
                                          </p:val>
                                        </p:tav>
                                      </p:tavLst>
                                    </p:anim>
                                    <p:anim calcmode="lin" valueType="num">
                                      <p:cBhvr>
                                        <p:cTn id="33" dur="199" fill="hold"/>
                                        <p:tgtEl>
                                          <p:spTgt spid="293"/>
                                        </p:tgtEl>
                                        <p:attrNameLst>
                                          <p:attrName>ppt_y</p:attrName>
                                        </p:attrNameLst>
                                      </p:cBhvr>
                                      <p:tavLst>
                                        <p:tav tm="0">
                                          <p:val>
                                            <p:strVal val="ppt_y"/>
                                          </p:val>
                                        </p:tav>
                                        <p:tav tm="100000">
                                          <p:val>
                                            <p:strVal val="0-ppt_h/2"/>
                                          </p:val>
                                        </p:tav>
                                      </p:tavLst>
                                    </p:anim>
                                    <p:set>
                                      <p:cBhvr>
                                        <p:cTn id="34" fill="hold">
                                          <p:stCondLst>
                                            <p:cond delay="198"/>
                                          </p:stCondLst>
                                        </p:cTn>
                                        <p:tgtEl>
                                          <p:spTgt spid="293"/>
                                        </p:tgtEl>
                                        <p:attrNameLst>
                                          <p:attrName>style.visibility</p:attrName>
                                        </p:attrNameLst>
                                      </p:cBhvr>
                                      <p:to>
                                        <p:strVal val="hidden"/>
                                      </p:to>
                                    </p:set>
                                  </p:childTnLst>
                                </p:cTn>
                              </p:par>
                            </p:childTnLst>
                          </p:cTn>
                        </p:par>
                        <p:par>
                          <p:cTn id="35" fill="hold">
                            <p:stCondLst>
                              <p:cond delay="199"/>
                            </p:stCondLst>
                            <p:childTnLst>
                              <p:par>
                                <p:cTn id="36" presetID="2" presetClass="exit" presetSubtype="1" fill="hold" grpId="7" nodeType="afterEffect">
                                  <p:stCondLst>
                                    <p:cond delay="0"/>
                                  </p:stCondLst>
                                  <p:iterate>
                                    <p:tmAbs val="0"/>
                                  </p:iterate>
                                  <p:childTnLst>
                                    <p:anim calcmode="lin" valueType="num">
                                      <p:cBhvr>
                                        <p:cTn id="37" dur="199" fill="hold"/>
                                        <p:tgtEl>
                                          <p:spTgt spid="292"/>
                                        </p:tgtEl>
                                        <p:attrNameLst>
                                          <p:attrName>ppt_x</p:attrName>
                                        </p:attrNameLst>
                                      </p:cBhvr>
                                      <p:tavLst>
                                        <p:tav tm="0">
                                          <p:val>
                                            <p:strVal val="ppt_x"/>
                                          </p:val>
                                        </p:tav>
                                        <p:tav tm="100000">
                                          <p:val>
                                            <p:strVal val="ppt_x"/>
                                          </p:val>
                                        </p:tav>
                                      </p:tavLst>
                                    </p:anim>
                                    <p:anim calcmode="lin" valueType="num">
                                      <p:cBhvr>
                                        <p:cTn id="38" dur="199" fill="hold"/>
                                        <p:tgtEl>
                                          <p:spTgt spid="292"/>
                                        </p:tgtEl>
                                        <p:attrNameLst>
                                          <p:attrName>ppt_y</p:attrName>
                                        </p:attrNameLst>
                                      </p:cBhvr>
                                      <p:tavLst>
                                        <p:tav tm="0">
                                          <p:val>
                                            <p:strVal val="ppt_y"/>
                                          </p:val>
                                        </p:tav>
                                        <p:tav tm="100000">
                                          <p:val>
                                            <p:strVal val="0-ppt_h/2"/>
                                          </p:val>
                                        </p:tav>
                                      </p:tavLst>
                                    </p:anim>
                                    <p:set>
                                      <p:cBhvr>
                                        <p:cTn id="39" fill="hold">
                                          <p:stCondLst>
                                            <p:cond delay="198"/>
                                          </p:stCondLst>
                                        </p:cTn>
                                        <p:tgtEl>
                                          <p:spTgt spid="292"/>
                                        </p:tgtEl>
                                        <p:attrNameLst>
                                          <p:attrName>style.visibility</p:attrName>
                                        </p:attrNameLst>
                                      </p:cBhvr>
                                      <p:to>
                                        <p:strVal val="hidden"/>
                                      </p:to>
                                    </p:set>
                                  </p:childTnLst>
                                </p:cTn>
                              </p:par>
                            </p:childTnLst>
                          </p:cTn>
                        </p:par>
                        <p:par>
                          <p:cTn id="40" fill="hold">
                            <p:stCondLst>
                              <p:cond delay="398"/>
                            </p:stCondLst>
                            <p:childTnLst>
                              <p:par>
                                <p:cTn id="41" presetID="2" presetClass="exit" presetSubtype="1" fill="hold" grpId="8" nodeType="afterEffect">
                                  <p:stCondLst>
                                    <p:cond delay="0"/>
                                  </p:stCondLst>
                                  <p:iterate>
                                    <p:tmAbs val="0"/>
                                  </p:iterate>
                                  <p:childTnLst>
                                    <p:anim calcmode="lin" valueType="num">
                                      <p:cBhvr>
                                        <p:cTn id="42" dur="199" fill="hold"/>
                                        <p:tgtEl>
                                          <p:spTgt spid="294"/>
                                        </p:tgtEl>
                                        <p:attrNameLst>
                                          <p:attrName>ppt_x</p:attrName>
                                        </p:attrNameLst>
                                      </p:cBhvr>
                                      <p:tavLst>
                                        <p:tav tm="0">
                                          <p:val>
                                            <p:strVal val="ppt_x"/>
                                          </p:val>
                                        </p:tav>
                                        <p:tav tm="100000">
                                          <p:val>
                                            <p:strVal val="ppt_x"/>
                                          </p:val>
                                        </p:tav>
                                      </p:tavLst>
                                    </p:anim>
                                    <p:anim calcmode="lin" valueType="num">
                                      <p:cBhvr>
                                        <p:cTn id="43" dur="199" fill="hold"/>
                                        <p:tgtEl>
                                          <p:spTgt spid="294"/>
                                        </p:tgtEl>
                                        <p:attrNameLst>
                                          <p:attrName>ppt_y</p:attrName>
                                        </p:attrNameLst>
                                      </p:cBhvr>
                                      <p:tavLst>
                                        <p:tav tm="0">
                                          <p:val>
                                            <p:strVal val="ppt_y"/>
                                          </p:val>
                                        </p:tav>
                                        <p:tav tm="100000">
                                          <p:val>
                                            <p:strVal val="0-ppt_h/2"/>
                                          </p:val>
                                        </p:tav>
                                      </p:tavLst>
                                    </p:anim>
                                    <p:set>
                                      <p:cBhvr>
                                        <p:cTn id="44" fill="hold">
                                          <p:stCondLst>
                                            <p:cond delay="198"/>
                                          </p:stCondLst>
                                        </p:cTn>
                                        <p:tgtEl>
                                          <p:spTgt spid="294"/>
                                        </p:tgtEl>
                                        <p:attrNameLst>
                                          <p:attrName>style.visibility</p:attrName>
                                        </p:attrNameLst>
                                      </p:cBhvr>
                                      <p:to>
                                        <p:strVal val="hidden"/>
                                      </p:to>
                                    </p:set>
                                  </p:childTnLst>
                                </p:cTn>
                              </p:par>
                            </p:childTnLst>
                          </p:cTn>
                        </p:par>
                        <p:par>
                          <p:cTn id="45" fill="hold">
                            <p:stCondLst>
                              <p:cond delay="597"/>
                            </p:stCondLst>
                            <p:childTnLst>
                              <p:par>
                                <p:cTn id="46" presetID="2" presetClass="exit" presetSubtype="1" fill="hold" grpId="9" nodeType="afterEffect">
                                  <p:stCondLst>
                                    <p:cond delay="0"/>
                                  </p:stCondLst>
                                  <p:iterate>
                                    <p:tmAbs val="0"/>
                                  </p:iterate>
                                  <p:childTnLst>
                                    <p:anim calcmode="lin" valueType="num">
                                      <p:cBhvr>
                                        <p:cTn id="47" dur="199" fill="hold"/>
                                        <p:tgtEl>
                                          <p:spTgt spid="295"/>
                                        </p:tgtEl>
                                        <p:attrNameLst>
                                          <p:attrName>ppt_x</p:attrName>
                                        </p:attrNameLst>
                                      </p:cBhvr>
                                      <p:tavLst>
                                        <p:tav tm="0">
                                          <p:val>
                                            <p:strVal val="ppt_x"/>
                                          </p:val>
                                        </p:tav>
                                        <p:tav tm="100000">
                                          <p:val>
                                            <p:strVal val="ppt_x"/>
                                          </p:val>
                                        </p:tav>
                                      </p:tavLst>
                                    </p:anim>
                                    <p:anim calcmode="lin" valueType="num">
                                      <p:cBhvr>
                                        <p:cTn id="48" dur="199" fill="hold"/>
                                        <p:tgtEl>
                                          <p:spTgt spid="295"/>
                                        </p:tgtEl>
                                        <p:attrNameLst>
                                          <p:attrName>ppt_y</p:attrName>
                                        </p:attrNameLst>
                                      </p:cBhvr>
                                      <p:tavLst>
                                        <p:tav tm="0">
                                          <p:val>
                                            <p:strVal val="ppt_y"/>
                                          </p:val>
                                        </p:tav>
                                        <p:tav tm="100000">
                                          <p:val>
                                            <p:strVal val="0-ppt_h/2"/>
                                          </p:val>
                                        </p:tav>
                                      </p:tavLst>
                                    </p:anim>
                                    <p:set>
                                      <p:cBhvr>
                                        <p:cTn id="49" fill="hold">
                                          <p:stCondLst>
                                            <p:cond delay="198"/>
                                          </p:stCondLst>
                                        </p:cTn>
                                        <p:tgtEl>
                                          <p:spTgt spid="295"/>
                                        </p:tgtEl>
                                        <p:attrNameLst>
                                          <p:attrName>style.visibility</p:attrName>
                                        </p:attrNameLst>
                                      </p:cBhvr>
                                      <p:to>
                                        <p:strVal val="hidden"/>
                                      </p:to>
                                    </p:set>
                                  </p:childTnLst>
                                </p:cTn>
                              </p:par>
                            </p:childTnLst>
                          </p:cTn>
                        </p:par>
                        <p:par>
                          <p:cTn id="50" fill="hold">
                            <p:stCondLst>
                              <p:cond delay="796"/>
                            </p:stCondLst>
                            <p:childTnLst>
                              <p:par>
                                <p:cTn id="51" presetID="2" presetClass="entr" presetSubtype="4" fill="hold" grpId="10" nodeType="afterEffect">
                                  <p:stCondLst>
                                    <p:cond delay="0"/>
                                  </p:stCondLst>
                                  <p:iterate>
                                    <p:tmAbs val="0"/>
                                  </p:iterate>
                                  <p:childTnLst>
                                    <p:set>
                                      <p:cBhvr>
                                        <p:cTn id="52" fill="hold"/>
                                        <p:tgtEl>
                                          <p:spTgt spid="296"/>
                                        </p:tgtEl>
                                        <p:attrNameLst>
                                          <p:attrName>style.visibility</p:attrName>
                                        </p:attrNameLst>
                                      </p:cBhvr>
                                      <p:to>
                                        <p:strVal val="visible"/>
                                      </p:to>
                                    </p:set>
                                    <p:anim calcmode="lin" valueType="num">
                                      <p:cBhvr>
                                        <p:cTn id="53" dur="199" fill="hold"/>
                                        <p:tgtEl>
                                          <p:spTgt spid="296"/>
                                        </p:tgtEl>
                                        <p:attrNameLst>
                                          <p:attrName>ppt_x</p:attrName>
                                        </p:attrNameLst>
                                      </p:cBhvr>
                                      <p:tavLst>
                                        <p:tav tm="0">
                                          <p:val>
                                            <p:strVal val="#ppt_x"/>
                                          </p:val>
                                        </p:tav>
                                        <p:tav tm="100000">
                                          <p:val>
                                            <p:strVal val="#ppt_x"/>
                                          </p:val>
                                        </p:tav>
                                      </p:tavLst>
                                    </p:anim>
                                    <p:anim calcmode="lin" valueType="num">
                                      <p:cBhvr>
                                        <p:cTn id="54" dur="199" fill="hold"/>
                                        <p:tgtEl>
                                          <p:spTgt spid="296"/>
                                        </p:tgtEl>
                                        <p:attrNameLst>
                                          <p:attrName>ppt_y</p:attrName>
                                        </p:attrNameLst>
                                      </p:cBhvr>
                                      <p:tavLst>
                                        <p:tav tm="0">
                                          <p:val>
                                            <p:strVal val="1+#ppt_h/2"/>
                                          </p:val>
                                        </p:tav>
                                        <p:tav tm="100000">
                                          <p:val>
                                            <p:strVal val="#ppt_y"/>
                                          </p:val>
                                        </p:tav>
                                      </p:tavLst>
                                    </p:anim>
                                  </p:childTnLst>
                                </p:cTn>
                              </p:par>
                            </p:childTnLst>
                          </p:cTn>
                        </p:par>
                        <p:par>
                          <p:cTn id="55" fill="hold">
                            <p:stCondLst>
                              <p:cond delay="995"/>
                            </p:stCondLst>
                            <p:childTnLst>
                              <p:par>
                                <p:cTn id="56" presetID="2" presetClass="entr" presetSubtype="4" fill="hold" grpId="11" nodeType="afterEffect">
                                  <p:stCondLst>
                                    <p:cond delay="0"/>
                                  </p:stCondLst>
                                  <p:iterate>
                                    <p:tmAbs val="0"/>
                                  </p:iterate>
                                  <p:childTnLst>
                                    <p:set>
                                      <p:cBhvr>
                                        <p:cTn id="57" fill="hold"/>
                                        <p:tgtEl>
                                          <p:spTgt spid="297"/>
                                        </p:tgtEl>
                                        <p:attrNameLst>
                                          <p:attrName>style.visibility</p:attrName>
                                        </p:attrNameLst>
                                      </p:cBhvr>
                                      <p:to>
                                        <p:strVal val="visible"/>
                                      </p:to>
                                    </p:set>
                                    <p:anim calcmode="lin" valueType="num">
                                      <p:cBhvr>
                                        <p:cTn id="58" dur="199" fill="hold"/>
                                        <p:tgtEl>
                                          <p:spTgt spid="297"/>
                                        </p:tgtEl>
                                        <p:attrNameLst>
                                          <p:attrName>ppt_x</p:attrName>
                                        </p:attrNameLst>
                                      </p:cBhvr>
                                      <p:tavLst>
                                        <p:tav tm="0">
                                          <p:val>
                                            <p:strVal val="#ppt_x"/>
                                          </p:val>
                                        </p:tav>
                                        <p:tav tm="100000">
                                          <p:val>
                                            <p:strVal val="#ppt_x"/>
                                          </p:val>
                                        </p:tav>
                                      </p:tavLst>
                                    </p:anim>
                                    <p:anim calcmode="lin" valueType="num">
                                      <p:cBhvr>
                                        <p:cTn id="59" dur="199" fill="hold"/>
                                        <p:tgtEl>
                                          <p:spTgt spid="2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1" animBg="1" advAuto="0"/>
      <p:bldP spid="292" grpId="4" animBg="1" advAuto="0"/>
      <p:bldP spid="292" grpId="7" animBg="1" advAuto="0"/>
      <p:bldP spid="293" grpId="3" animBg="1" advAuto="0"/>
      <p:bldP spid="293" grpId="6" animBg="1" advAuto="0"/>
      <p:bldP spid="294" grpId="5" animBg="1" advAuto="0"/>
      <p:bldP spid="294" grpId="8" animBg="1" advAuto="0"/>
      <p:bldP spid="295" grpId="2" animBg="1" advAuto="0"/>
      <p:bldP spid="295" grpId="9" animBg="1" advAuto="0"/>
      <p:bldP spid="296" grpId="10" animBg="1" advAuto="0"/>
      <p:bldP spid="297" grpId="1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Yellow Flags.jpg"/>
          <p:cNvPicPr>
            <a:picLocks noChangeAspect="1"/>
          </p:cNvPicPr>
          <p:nvPr/>
        </p:nvPicPr>
        <p:blipFill>
          <a:blip r:embed="rId3"/>
          <a:srcRect t="14118" b="20710"/>
          <a:stretch>
            <a:fillRect/>
          </a:stretch>
        </p:blipFill>
        <p:spPr>
          <a:xfrm>
            <a:off x="-133861" y="-151573"/>
            <a:ext cx="10427722" cy="4531129"/>
          </a:xfrm>
          <a:prstGeom prst="rect">
            <a:avLst/>
          </a:prstGeom>
          <a:ln w="12700">
            <a:miter lim="400000"/>
          </a:ln>
        </p:spPr>
      </p:pic>
      <p:grpSp>
        <p:nvGrpSpPr>
          <p:cNvPr id="306" name="Group 306"/>
          <p:cNvGrpSpPr/>
          <p:nvPr/>
        </p:nvGrpSpPr>
        <p:grpSpPr>
          <a:xfrm>
            <a:off x="-176790" y="4064000"/>
            <a:ext cx="10513580" cy="3651350"/>
            <a:chOff x="0" y="0"/>
            <a:chExt cx="10513578" cy="3651349"/>
          </a:xfrm>
        </p:grpSpPr>
        <p:sp>
          <p:nvSpPr>
            <p:cNvPr id="302" name="Shape 302"/>
            <p:cNvSpPr/>
            <p:nvPr/>
          </p:nvSpPr>
          <p:spPr>
            <a:xfrm>
              <a:off x="0" y="0"/>
              <a:ext cx="10513579" cy="3651350"/>
            </a:xfrm>
            <a:prstGeom prst="rect">
              <a:avLst/>
            </a:prstGeom>
            <a:solidFill>
              <a:srgbClr val="FFFFFF"/>
            </a:solidFill>
            <a:ln w="3175" cap="flat">
              <a:noFill/>
              <a:miter lim="400000"/>
            </a:ln>
            <a:effectLst>
              <a:outerShdw blurRad="25400" dist="12700" dir="5400000" rotWithShape="0">
                <a:srgbClr val="000000">
                  <a:alpha val="50000"/>
                </a:srgbClr>
              </a:outerShdw>
            </a:effectLst>
          </p:spPr>
          <p:txBody>
            <a:bodyPr wrap="square" lIns="39687" tIns="39687" rIns="39687" bIns="39687" numCol="1" anchor="ctr">
              <a:noAutofit/>
            </a:bodyPr>
            <a:lstStyle/>
            <a:p>
              <a:pPr>
                <a:defRPr sz="1800">
                  <a:solidFill>
                    <a:srgbClr val="FFFFFF"/>
                  </a:solidFill>
                </a:defRPr>
              </a:pPr>
              <a:endParaRPr/>
            </a:p>
          </p:txBody>
        </p:sp>
        <p:sp>
          <p:nvSpPr>
            <p:cNvPr id="303" name="Shape 303"/>
            <p:cNvSpPr/>
            <p:nvPr/>
          </p:nvSpPr>
          <p:spPr>
            <a:xfrm>
              <a:off x="859203" y="220746"/>
              <a:ext cx="9047150" cy="190817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9687" tIns="39687" rIns="39687" bIns="39687" numCol="1" anchor="ctr">
              <a:spAutoFit/>
            </a:bodyPr>
            <a:lstStyle>
              <a:lvl1pPr defTabSz="1300480">
                <a:spcBef>
                  <a:spcPts val="1200"/>
                </a:spcBef>
                <a:defRPr sz="3982" b="1">
                  <a:solidFill>
                    <a:srgbClr val="F15D2F"/>
                  </a:solidFill>
                  <a:uFill>
                    <a:solidFill>
                      <a:srgbClr val="000000"/>
                    </a:solidFill>
                  </a:uFill>
                  <a:latin typeface="Helvetica"/>
                  <a:ea typeface="Helvetica"/>
                  <a:cs typeface="Helvetica"/>
                  <a:sym typeface="Helvetica"/>
                </a:defRPr>
              </a:lvl1pPr>
            </a:lstStyle>
            <a:p>
              <a:pPr>
                <a:defRPr sz="6257" b="0"/>
              </a:pPr>
              <a:r>
                <a:rPr sz="3982" b="1"/>
                <a:t>Do NOT move or pull out marker flags. They show the location of underground pipelines.</a:t>
              </a:r>
            </a:p>
          </p:txBody>
        </p:sp>
        <p:pic>
          <p:nvPicPr>
            <p:cNvPr id="304" name="ShowImage.png"/>
            <p:cNvPicPr>
              <a:picLocks noChangeAspect="1"/>
            </p:cNvPicPr>
            <p:nvPr/>
          </p:nvPicPr>
          <p:blipFill>
            <a:blip r:embed="rId4"/>
            <a:stretch>
              <a:fillRect/>
            </a:stretch>
          </p:blipFill>
          <p:spPr>
            <a:xfrm>
              <a:off x="3325054" y="2301707"/>
              <a:ext cx="1196160" cy="1047152"/>
            </a:xfrm>
            <a:prstGeom prst="rect">
              <a:avLst/>
            </a:prstGeom>
            <a:ln w="12700" cap="flat">
              <a:noFill/>
              <a:miter lim="400000"/>
            </a:ln>
            <a:effectLst/>
          </p:spPr>
        </p:pic>
        <p:pic>
          <p:nvPicPr>
            <p:cNvPr id="305" name="Call%20811.png"/>
            <p:cNvPicPr>
              <a:picLocks noChangeAspect="1"/>
            </p:cNvPicPr>
            <p:nvPr/>
          </p:nvPicPr>
          <p:blipFill>
            <a:blip r:embed="rId5"/>
            <a:srcRect l="37031" t="20258" b="30172"/>
            <a:stretch>
              <a:fillRect/>
            </a:stretch>
          </p:blipFill>
          <p:spPr>
            <a:xfrm>
              <a:off x="4737177" y="2472063"/>
              <a:ext cx="2475183" cy="706319"/>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306"/>
                                        </p:tgtEl>
                                        <p:attrNameLst>
                                          <p:attrName>style.visibility</p:attrName>
                                        </p:attrNameLst>
                                      </p:cBhvr>
                                      <p:to>
                                        <p:strVal val="visible"/>
                                      </p:to>
                                    </p:set>
                                    <p:anim calcmode="lin" valueType="num">
                                      <p:cBhvr>
                                        <p:cTn id="7" dur="199" fill="hold"/>
                                        <p:tgtEl>
                                          <p:spTgt spid="306"/>
                                        </p:tgtEl>
                                        <p:attrNameLst>
                                          <p:attrName>ppt_x</p:attrName>
                                        </p:attrNameLst>
                                      </p:cBhvr>
                                      <p:tavLst>
                                        <p:tav tm="0">
                                          <p:val>
                                            <p:strVal val="1+#ppt_w/2"/>
                                          </p:val>
                                        </p:tav>
                                        <p:tav tm="100000">
                                          <p:val>
                                            <p:strVal val="#ppt_x"/>
                                          </p:val>
                                        </p:tav>
                                      </p:tavLst>
                                    </p:anim>
                                    <p:anim calcmode="lin" valueType="num">
                                      <p:cBhvr>
                                        <p:cTn id="8" dur="199" fill="hold"/>
                                        <p:tgtEl>
                                          <p:spTgt spid="306"/>
                                        </p:tgtEl>
                                        <p:attrNameLst>
                                          <p:attrName>ppt_y</p:attrName>
                                        </p:attrNameLst>
                                      </p:cBhvr>
                                      <p:tavLst>
                                        <p:tav tm="0">
                                          <p:val>
                                            <p:strVal val="#ppt_y"/>
                                          </p:val>
                                        </p:tav>
                                        <p:tav tm="100000">
                                          <p:val>
                                            <p:strVal val="#ppt_y"/>
                                          </p:val>
                                        </p:tav>
                                      </p:tavLst>
                                    </p:anim>
                                  </p:childTnLst>
                                </p:cTn>
                              </p:par>
                            </p:childTnLst>
                          </p:cTn>
                        </p:par>
                        <p:par>
                          <p:cTn id="9" fill="hold">
                            <p:stCondLst>
                              <p:cond delay="199"/>
                            </p:stCondLst>
                            <p:childTnLst>
                              <p:par>
                                <p:cTn id="10" presetID="2" presetClass="entr" presetSubtype="2" fill="hold" grpId="2" nodeType="afterEffect">
                                  <p:stCondLst>
                                    <p:cond delay="0"/>
                                  </p:stCondLst>
                                  <p:iterate>
                                    <p:tmAbs val="0"/>
                                  </p:iterate>
                                  <p:childTnLst>
                                    <p:set>
                                      <p:cBhvr>
                                        <p:cTn id="11" fill="hold"/>
                                        <p:tgtEl>
                                          <p:spTgt spid="301"/>
                                        </p:tgtEl>
                                        <p:attrNameLst>
                                          <p:attrName>style.visibility</p:attrName>
                                        </p:attrNameLst>
                                      </p:cBhvr>
                                      <p:to>
                                        <p:strVal val="visible"/>
                                      </p:to>
                                    </p:set>
                                    <p:anim calcmode="lin" valueType="num">
                                      <p:cBhvr>
                                        <p:cTn id="12" dur="199" fill="hold"/>
                                        <p:tgtEl>
                                          <p:spTgt spid="301"/>
                                        </p:tgtEl>
                                        <p:attrNameLst>
                                          <p:attrName>ppt_x</p:attrName>
                                        </p:attrNameLst>
                                      </p:cBhvr>
                                      <p:tavLst>
                                        <p:tav tm="0">
                                          <p:val>
                                            <p:strVal val="1+#ppt_w/2"/>
                                          </p:val>
                                        </p:tav>
                                        <p:tav tm="100000">
                                          <p:val>
                                            <p:strVal val="#ppt_x"/>
                                          </p:val>
                                        </p:tav>
                                      </p:tavLst>
                                    </p:anim>
                                    <p:anim calcmode="lin" valueType="num">
                                      <p:cBhvr>
                                        <p:cTn id="13" dur="199" fill="hold"/>
                                        <p:tgtEl>
                                          <p:spTgt spid="3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2" animBg="1" advAuto="0"/>
      <p:bldP spid="306"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Call 811 before you dig."/>
          <p:cNvSpPr txBox="1"/>
          <p:nvPr/>
        </p:nvSpPr>
        <p:spPr>
          <a:xfrm>
            <a:off x="328902" y="6325273"/>
            <a:ext cx="9502196" cy="1066127"/>
          </a:xfrm>
          <a:prstGeom prst="rect">
            <a:avLst/>
          </a:prstGeom>
          <a:ln w="12700">
            <a:miter lim="400000"/>
          </a:ln>
          <a:extLst>
            <a:ext uri="{C572A759-6A51-4108-AA02-DFA0A04FC94B}">
              <ma14:wrappingTextBoxFlag xmlns="" xmlns:ma14="http://schemas.microsoft.com/office/mac/drawingml/2011/main" val="1"/>
            </a:ext>
          </a:extLst>
        </p:spPr>
        <p:txBody>
          <a:bodyPr lIns="39688" tIns="39688" rIns="39688" bIns="39688" anchor="ctr">
            <a:spAutoFit/>
          </a:bodyPr>
          <a:lstStyle/>
          <a:p>
            <a:pPr defTabSz="584237">
              <a:defRPr sz="8200">
                <a:solidFill>
                  <a:srgbClr val="57C8E7"/>
                </a:solidFill>
                <a:latin typeface="Helvetica"/>
                <a:ea typeface="Helvetica"/>
                <a:cs typeface="Helvetica"/>
                <a:sym typeface="Helvetica"/>
              </a:defRPr>
            </a:pPr>
            <a:r>
              <a:rPr sz="6407"/>
              <a:t>Call </a:t>
            </a:r>
            <a:r>
              <a:rPr sz="6407">
                <a:solidFill>
                  <a:srgbClr val="F15D2F"/>
                </a:solidFill>
              </a:rPr>
              <a:t>811</a:t>
            </a:r>
            <a:r>
              <a:rPr sz="6407"/>
              <a:t> before you dig.</a:t>
            </a:r>
          </a:p>
        </p:txBody>
      </p:sp>
      <p:pic>
        <p:nvPicPr>
          <p:cNvPr id="123" name="Screen Shot 2017-05-12 at 4.43.53 PM.png" descr="Screen Shot 2017-05-12 at 4.43.53 PM.png"/>
          <p:cNvPicPr>
            <a:picLocks noChangeAspect="1"/>
          </p:cNvPicPr>
          <p:nvPr/>
        </p:nvPicPr>
        <p:blipFill>
          <a:blip r:embed="rId3"/>
          <a:stretch>
            <a:fillRect/>
          </a:stretch>
        </p:blipFill>
        <p:spPr>
          <a:xfrm>
            <a:off x="789732" y="1170101"/>
            <a:ext cx="8580535" cy="5155172"/>
          </a:xfrm>
          <a:prstGeom prst="rect">
            <a:avLst/>
          </a:prstGeom>
          <a:ln w="12700">
            <a:miter lim="400000"/>
          </a:ln>
        </p:spPr>
      </p:pic>
      <p:sp>
        <p:nvSpPr>
          <p:cNvPr id="6" name="TextBox 5">
            <a:extLst>
              <a:ext uri="{FF2B5EF4-FFF2-40B4-BE49-F238E27FC236}">
                <a16:creationId xmlns:a16="http://schemas.microsoft.com/office/drawing/2014/main" id="{6BE0FE55-CCFA-E24C-852E-ED7F2C17B9A2}"/>
              </a:ext>
            </a:extLst>
          </p:cNvPr>
          <p:cNvSpPr txBox="1"/>
          <p:nvPr/>
        </p:nvSpPr>
        <p:spPr>
          <a:xfrm>
            <a:off x="328903" y="474065"/>
            <a:ext cx="9502195" cy="5110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687" tIns="39687" rIns="39687" bIns="39687" numCol="1" spcCol="38100" rtlCol="0" anchor="ctr">
            <a:spAutoFit/>
          </a:bodyPr>
          <a:lstStyle/>
          <a:p>
            <a:r>
              <a:rPr lang="en-US" dirty="0">
                <a:hlinkClick r:id="rId4"/>
              </a:rPr>
              <a:t>Click here to go to the Call 811 Pirate video on YouTube</a:t>
            </a:r>
            <a:endParaRPr kumimoji="0" lang="en-US" sz="2800" b="0" i="0"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2079425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p:tmAbs val="0"/>
                                  </p:iterate>
                                  <p:childTnLst>
                                    <p:set>
                                      <p:cBhvr>
                                        <p:cTn id="6" fill="hold"/>
                                        <p:tgtEl>
                                          <p:spTgt spid="122"/>
                                        </p:tgtEl>
                                        <p:attrNameLst>
                                          <p:attrName>style.visibility</p:attrName>
                                        </p:attrNameLst>
                                      </p:cBhvr>
                                      <p:to>
                                        <p:strVal val="visible"/>
                                      </p:to>
                                    </p:set>
                                    <p:anim calcmode="lin" valueType="num">
                                      <p:cBhvr>
                                        <p:cTn id="7" dur="400" fill="hold"/>
                                        <p:tgtEl>
                                          <p:spTgt spid="122"/>
                                        </p:tgtEl>
                                        <p:attrNameLst>
                                          <p:attrName>ppt_x</p:attrName>
                                        </p:attrNameLst>
                                      </p:cBhvr>
                                      <p:tavLst>
                                        <p:tav tm="0">
                                          <p:val>
                                            <p:strVal val="1+#ppt_w/2"/>
                                          </p:val>
                                        </p:tav>
                                        <p:tav tm="100000">
                                          <p:val>
                                            <p:strVal val="#ppt_x"/>
                                          </p:val>
                                        </p:tav>
                                      </p:tavLst>
                                    </p:anim>
                                    <p:anim calcmode="lin" valueType="num">
                                      <p:cBhvr>
                                        <p:cTn id="8" dur="400" fill="hold"/>
                                        <p:tgtEl>
                                          <p:spTgt spid="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Boy-profile-small.jpg"/>
          <p:cNvPicPr>
            <a:picLocks noChangeAspect="1"/>
          </p:cNvPicPr>
          <p:nvPr/>
        </p:nvPicPr>
        <p:blipFill>
          <a:blip r:embed="rId3"/>
          <a:srcRect l="49643" t="27606" r="41537" b="59168"/>
          <a:stretch>
            <a:fillRect/>
          </a:stretch>
        </p:blipFill>
        <p:spPr>
          <a:xfrm>
            <a:off x="6577111" y="2443786"/>
            <a:ext cx="2732602" cy="2732602"/>
          </a:xfrm>
          <a:prstGeom prst="rect">
            <a:avLst/>
          </a:prstGeom>
          <a:ln w="3175">
            <a:miter lim="400000"/>
          </a:ln>
        </p:spPr>
      </p:pic>
      <p:pic>
        <p:nvPicPr>
          <p:cNvPr id="337" name="Boy-profile-small.jpg"/>
          <p:cNvPicPr>
            <a:picLocks noChangeAspect="1"/>
          </p:cNvPicPr>
          <p:nvPr/>
        </p:nvPicPr>
        <p:blipFill>
          <a:blip r:embed="rId3"/>
          <a:srcRect l="41492" t="21852" r="49464" b="64584"/>
          <a:stretch>
            <a:fillRect/>
          </a:stretch>
        </p:blipFill>
        <p:spPr>
          <a:xfrm>
            <a:off x="850404" y="2443728"/>
            <a:ext cx="2732602" cy="2732602"/>
          </a:xfrm>
          <a:prstGeom prst="rect">
            <a:avLst/>
          </a:prstGeom>
          <a:ln w="3175">
            <a:miter lim="400000"/>
          </a:ln>
        </p:spPr>
      </p:pic>
      <p:pic>
        <p:nvPicPr>
          <p:cNvPr id="338" name="Boy-profile-small.jpg"/>
          <p:cNvPicPr>
            <a:picLocks noChangeAspect="1"/>
          </p:cNvPicPr>
          <p:nvPr/>
        </p:nvPicPr>
        <p:blipFill>
          <a:blip r:embed="rId3"/>
          <a:srcRect l="21560" t="35074" r="64370" b="43825"/>
          <a:stretch>
            <a:fillRect/>
          </a:stretch>
        </p:blipFill>
        <p:spPr>
          <a:xfrm>
            <a:off x="3713757" y="2443728"/>
            <a:ext cx="2732602" cy="2732602"/>
          </a:xfrm>
          <a:prstGeom prst="rect">
            <a:avLst/>
          </a:prstGeom>
          <a:ln w="3175">
            <a:miter lim="400000"/>
          </a:ln>
        </p:spPr>
      </p:pic>
      <p:sp>
        <p:nvSpPr>
          <p:cNvPr id="339" name="Shape 339"/>
          <p:cNvSpPr/>
          <p:nvPr/>
        </p:nvSpPr>
        <p:spPr>
          <a:xfrm>
            <a:off x="1175023" y="3186112"/>
            <a:ext cx="7809838" cy="12477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4500" b="1">
                <a:solidFill>
                  <a:srgbClr val="F15D2F"/>
                </a:solidFill>
                <a:latin typeface="Helvetica"/>
                <a:ea typeface="Helvetica"/>
                <a:cs typeface="Helvetica"/>
                <a:sym typeface="Helvetica"/>
              </a:defRPr>
            </a:pPr>
            <a:r>
              <a:t>Signs of a Natural Gas Leak</a:t>
            </a:r>
          </a:p>
          <a:p>
            <a:pPr>
              <a:defRPr sz="3200" b="1">
                <a:solidFill>
                  <a:srgbClr val="000000">
                    <a:alpha val="50000"/>
                  </a:srgbClr>
                </a:solidFill>
                <a:latin typeface="Helvetica"/>
                <a:ea typeface="Helvetica"/>
                <a:cs typeface="Helvetica"/>
                <a:sym typeface="Helvetica"/>
              </a:defRPr>
            </a:pPr>
            <a:r>
              <a:t>Trust your senses!</a:t>
            </a:r>
          </a:p>
        </p:txBody>
      </p:sp>
      <p:sp>
        <p:nvSpPr>
          <p:cNvPr id="340" name="Shape 340"/>
          <p:cNvSpPr/>
          <p:nvPr/>
        </p:nvSpPr>
        <p:spPr>
          <a:xfrm>
            <a:off x="6810247" y="5454696"/>
            <a:ext cx="2266214" cy="9429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a:solidFill>
                  <a:srgbClr val="000000">
                    <a:alpha val="50000"/>
                  </a:srgbClr>
                </a:solidFill>
              </a:defRPr>
            </a:pPr>
            <a:r>
              <a:t>Rotten egg - </a:t>
            </a:r>
          </a:p>
          <a:p>
            <a:pPr>
              <a:defRPr>
                <a:solidFill>
                  <a:srgbClr val="000000">
                    <a:alpha val="50000"/>
                  </a:srgbClr>
                </a:solidFill>
              </a:defRPr>
            </a:pPr>
            <a:r>
              <a:t>MERCAPTAN</a:t>
            </a:r>
          </a:p>
        </p:txBody>
      </p:sp>
      <p:sp>
        <p:nvSpPr>
          <p:cNvPr id="341" name="Shape 341"/>
          <p:cNvSpPr/>
          <p:nvPr/>
        </p:nvSpPr>
        <p:spPr>
          <a:xfrm>
            <a:off x="6577111" y="2444750"/>
            <a:ext cx="2732486" cy="2730500"/>
          </a:xfrm>
          <a:prstGeom prst="rect">
            <a:avLst/>
          </a:prstGeom>
          <a:solidFill>
            <a:srgbClr val="57C8E7">
              <a:alpha val="8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Smell</a:t>
            </a:r>
          </a:p>
        </p:txBody>
      </p:sp>
      <p:sp>
        <p:nvSpPr>
          <p:cNvPr id="342" name="Shape 342"/>
          <p:cNvSpPr/>
          <p:nvPr/>
        </p:nvSpPr>
        <p:spPr>
          <a:xfrm>
            <a:off x="850404" y="2444750"/>
            <a:ext cx="2732486" cy="2730500"/>
          </a:xfrm>
          <a:prstGeom prst="rect">
            <a:avLst/>
          </a:prstGeom>
          <a:solidFill>
            <a:srgbClr val="57C8E7">
              <a:alpha val="8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See</a:t>
            </a:r>
          </a:p>
        </p:txBody>
      </p:sp>
      <p:sp>
        <p:nvSpPr>
          <p:cNvPr id="343" name="Shape 343"/>
          <p:cNvSpPr/>
          <p:nvPr/>
        </p:nvSpPr>
        <p:spPr>
          <a:xfrm>
            <a:off x="3713757" y="2444750"/>
            <a:ext cx="2732486" cy="2730500"/>
          </a:xfrm>
          <a:prstGeom prst="rect">
            <a:avLst/>
          </a:prstGeom>
          <a:solidFill>
            <a:srgbClr val="57C8E7">
              <a:alpha val="8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Hear</a:t>
            </a:r>
          </a:p>
        </p:txBody>
      </p:sp>
      <p:sp>
        <p:nvSpPr>
          <p:cNvPr id="344" name="Shape 344"/>
          <p:cNvSpPr/>
          <p:nvPr/>
        </p:nvSpPr>
        <p:spPr>
          <a:xfrm>
            <a:off x="882803" y="5454696"/>
            <a:ext cx="2667687" cy="9429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a:solidFill>
                  <a:srgbClr val="000000">
                    <a:alpha val="50000"/>
                  </a:srgbClr>
                </a:solidFill>
              </a:defRPr>
            </a:pPr>
            <a:r>
              <a:t>Bubbling water,</a:t>
            </a:r>
          </a:p>
          <a:p>
            <a:pPr>
              <a:defRPr>
                <a:solidFill>
                  <a:srgbClr val="000000">
                    <a:alpha val="50000"/>
                  </a:srgbClr>
                </a:solidFill>
              </a:defRPr>
            </a:pPr>
            <a:r>
              <a:t>blowing dirt</a:t>
            </a:r>
          </a:p>
        </p:txBody>
      </p:sp>
      <p:sp>
        <p:nvSpPr>
          <p:cNvPr id="345" name="Shape 345"/>
          <p:cNvSpPr/>
          <p:nvPr/>
        </p:nvSpPr>
        <p:spPr>
          <a:xfrm>
            <a:off x="3897820" y="5670596"/>
            <a:ext cx="2364360" cy="5111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a:solidFill>
                  <a:srgbClr val="000000">
                    <a:alpha val="50000"/>
                  </a:srgbClr>
                </a:solidFill>
              </a:defRPr>
            </a:lvl1pPr>
          </a:lstStyle>
          <a:p>
            <a:r>
              <a:t>Hissing sound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000000 -0.340708" pathEditMode="relative">
                                      <p:cBhvr>
                                        <p:cTn id="6" dur="300" fill="hold"/>
                                        <p:tgtEl>
                                          <p:spTgt spid="339"/>
                                        </p:tgtEl>
                                        <p:attrNameLst>
                                          <p:attrName>ppt_x</p:attrName>
                                          <p:attrName>ppt_y</p:attrName>
                                        </p:attrNameLst>
                                      </p:cBhvr>
                                    </p:animMotion>
                                  </p:childTnLst>
                                </p:cTn>
                              </p:par>
                            </p:childTnLst>
                          </p:cTn>
                        </p:par>
                        <p:par>
                          <p:cTn id="7" fill="hold">
                            <p:stCondLst>
                              <p:cond delay="300"/>
                            </p:stCondLst>
                            <p:childTnLst>
                              <p:par>
                                <p:cTn id="8" presetID="2" presetClass="entr" presetSubtype="4" fill="hold" grpId="2" nodeType="afterEffect">
                                  <p:stCondLst>
                                    <p:cond delay="0"/>
                                  </p:stCondLst>
                                  <p:iterate>
                                    <p:tmAbs val="0"/>
                                  </p:iterate>
                                  <p:childTnLst>
                                    <p:set>
                                      <p:cBhvr>
                                        <p:cTn id="9" fill="hold"/>
                                        <p:tgtEl>
                                          <p:spTgt spid="337"/>
                                        </p:tgtEl>
                                        <p:attrNameLst>
                                          <p:attrName>style.visibility</p:attrName>
                                        </p:attrNameLst>
                                      </p:cBhvr>
                                      <p:to>
                                        <p:strVal val="visible"/>
                                      </p:to>
                                    </p:set>
                                    <p:anim calcmode="lin" valueType="num">
                                      <p:cBhvr>
                                        <p:cTn id="10" dur="300" fill="hold"/>
                                        <p:tgtEl>
                                          <p:spTgt spid="337"/>
                                        </p:tgtEl>
                                        <p:attrNameLst>
                                          <p:attrName>ppt_x</p:attrName>
                                        </p:attrNameLst>
                                      </p:cBhvr>
                                      <p:tavLst>
                                        <p:tav tm="0">
                                          <p:val>
                                            <p:strVal val="#ppt_x"/>
                                          </p:val>
                                        </p:tav>
                                        <p:tav tm="100000">
                                          <p:val>
                                            <p:strVal val="#ppt_x"/>
                                          </p:val>
                                        </p:tav>
                                      </p:tavLst>
                                    </p:anim>
                                    <p:anim calcmode="lin" valueType="num">
                                      <p:cBhvr>
                                        <p:cTn id="11" dur="300" fill="hold"/>
                                        <p:tgtEl>
                                          <p:spTgt spid="337"/>
                                        </p:tgtEl>
                                        <p:attrNameLst>
                                          <p:attrName>ppt_y</p:attrName>
                                        </p:attrNameLst>
                                      </p:cBhvr>
                                      <p:tavLst>
                                        <p:tav tm="0">
                                          <p:val>
                                            <p:strVal val="1+#ppt_h/2"/>
                                          </p:val>
                                        </p:tav>
                                        <p:tav tm="100000">
                                          <p:val>
                                            <p:strVal val="#ppt_y"/>
                                          </p:val>
                                        </p:tav>
                                      </p:tavLst>
                                    </p:anim>
                                  </p:childTnLst>
                                </p:cTn>
                              </p:par>
                            </p:childTnLst>
                          </p:cTn>
                        </p:par>
                        <p:par>
                          <p:cTn id="12" fill="hold">
                            <p:stCondLst>
                              <p:cond delay="600"/>
                            </p:stCondLst>
                            <p:childTnLst>
                              <p:par>
                                <p:cTn id="13" presetID="2" presetClass="entr" presetSubtype="4" fill="hold" grpId="3" nodeType="afterEffect">
                                  <p:stCondLst>
                                    <p:cond delay="0"/>
                                  </p:stCondLst>
                                  <p:iterate>
                                    <p:tmAbs val="0"/>
                                  </p:iterate>
                                  <p:childTnLst>
                                    <p:set>
                                      <p:cBhvr>
                                        <p:cTn id="14" fill="hold"/>
                                        <p:tgtEl>
                                          <p:spTgt spid="338"/>
                                        </p:tgtEl>
                                        <p:attrNameLst>
                                          <p:attrName>style.visibility</p:attrName>
                                        </p:attrNameLst>
                                      </p:cBhvr>
                                      <p:to>
                                        <p:strVal val="visible"/>
                                      </p:to>
                                    </p:set>
                                    <p:anim calcmode="lin" valueType="num">
                                      <p:cBhvr>
                                        <p:cTn id="15" dur="300" fill="hold"/>
                                        <p:tgtEl>
                                          <p:spTgt spid="338"/>
                                        </p:tgtEl>
                                        <p:attrNameLst>
                                          <p:attrName>ppt_x</p:attrName>
                                        </p:attrNameLst>
                                      </p:cBhvr>
                                      <p:tavLst>
                                        <p:tav tm="0">
                                          <p:val>
                                            <p:strVal val="#ppt_x"/>
                                          </p:val>
                                        </p:tav>
                                        <p:tav tm="100000">
                                          <p:val>
                                            <p:strVal val="#ppt_x"/>
                                          </p:val>
                                        </p:tav>
                                      </p:tavLst>
                                    </p:anim>
                                    <p:anim calcmode="lin" valueType="num">
                                      <p:cBhvr>
                                        <p:cTn id="16" dur="300" fill="hold"/>
                                        <p:tgtEl>
                                          <p:spTgt spid="338"/>
                                        </p:tgtEl>
                                        <p:attrNameLst>
                                          <p:attrName>ppt_y</p:attrName>
                                        </p:attrNameLst>
                                      </p:cBhvr>
                                      <p:tavLst>
                                        <p:tav tm="0">
                                          <p:val>
                                            <p:strVal val="1+#ppt_h/2"/>
                                          </p:val>
                                        </p:tav>
                                        <p:tav tm="100000">
                                          <p:val>
                                            <p:strVal val="#ppt_y"/>
                                          </p:val>
                                        </p:tav>
                                      </p:tavLst>
                                    </p:anim>
                                  </p:childTnLst>
                                </p:cTn>
                              </p:par>
                            </p:childTnLst>
                          </p:cTn>
                        </p:par>
                        <p:par>
                          <p:cTn id="17" fill="hold">
                            <p:stCondLst>
                              <p:cond delay="900"/>
                            </p:stCondLst>
                            <p:childTnLst>
                              <p:par>
                                <p:cTn id="18" presetID="2" presetClass="entr" presetSubtype="4" fill="hold" grpId="4" nodeType="afterEffect">
                                  <p:stCondLst>
                                    <p:cond delay="0"/>
                                  </p:stCondLst>
                                  <p:iterate>
                                    <p:tmAbs val="0"/>
                                  </p:iterate>
                                  <p:childTnLst>
                                    <p:set>
                                      <p:cBhvr>
                                        <p:cTn id="19" fill="hold"/>
                                        <p:tgtEl>
                                          <p:spTgt spid="336"/>
                                        </p:tgtEl>
                                        <p:attrNameLst>
                                          <p:attrName>style.visibility</p:attrName>
                                        </p:attrNameLst>
                                      </p:cBhvr>
                                      <p:to>
                                        <p:strVal val="visible"/>
                                      </p:to>
                                    </p:set>
                                    <p:anim calcmode="lin" valueType="num">
                                      <p:cBhvr>
                                        <p:cTn id="20" dur="300" fill="hold"/>
                                        <p:tgtEl>
                                          <p:spTgt spid="336"/>
                                        </p:tgtEl>
                                        <p:attrNameLst>
                                          <p:attrName>ppt_x</p:attrName>
                                        </p:attrNameLst>
                                      </p:cBhvr>
                                      <p:tavLst>
                                        <p:tav tm="0">
                                          <p:val>
                                            <p:strVal val="#ppt_x"/>
                                          </p:val>
                                        </p:tav>
                                        <p:tav tm="100000">
                                          <p:val>
                                            <p:strVal val="#ppt_x"/>
                                          </p:val>
                                        </p:tav>
                                      </p:tavLst>
                                    </p:anim>
                                    <p:anim calcmode="lin" valueType="num">
                                      <p:cBhvr>
                                        <p:cTn id="21" dur="300" fill="hold"/>
                                        <p:tgtEl>
                                          <p:spTgt spid="33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5" nodeType="clickEffect">
                                  <p:stCondLst>
                                    <p:cond delay="0"/>
                                  </p:stCondLst>
                                  <p:iterate>
                                    <p:tmAbs val="0"/>
                                  </p:iterate>
                                  <p:childTnLst>
                                    <p:set>
                                      <p:cBhvr>
                                        <p:cTn id="25" fill="hold"/>
                                        <p:tgtEl>
                                          <p:spTgt spid="342"/>
                                        </p:tgtEl>
                                        <p:attrNameLst>
                                          <p:attrName>style.visibility</p:attrName>
                                        </p:attrNameLst>
                                      </p:cBhvr>
                                      <p:to>
                                        <p:strVal val="visible"/>
                                      </p:to>
                                    </p:set>
                                    <p:anim calcmode="lin" valueType="num">
                                      <p:cBhvr>
                                        <p:cTn id="26" dur="300" fill="hold"/>
                                        <p:tgtEl>
                                          <p:spTgt spid="342"/>
                                        </p:tgtEl>
                                        <p:attrNameLst>
                                          <p:attrName>ppt_x</p:attrName>
                                        </p:attrNameLst>
                                      </p:cBhvr>
                                      <p:tavLst>
                                        <p:tav tm="0">
                                          <p:val>
                                            <p:strVal val="1+#ppt_w/2"/>
                                          </p:val>
                                        </p:tav>
                                        <p:tav tm="100000">
                                          <p:val>
                                            <p:strVal val="#ppt_x"/>
                                          </p:val>
                                        </p:tav>
                                      </p:tavLst>
                                    </p:anim>
                                    <p:anim calcmode="lin" valueType="num">
                                      <p:cBhvr>
                                        <p:cTn id="27" dur="300" fill="hold"/>
                                        <p:tgtEl>
                                          <p:spTgt spid="342"/>
                                        </p:tgtEl>
                                        <p:attrNameLst>
                                          <p:attrName>ppt_y</p:attrName>
                                        </p:attrNameLst>
                                      </p:cBhvr>
                                      <p:tavLst>
                                        <p:tav tm="0">
                                          <p:val>
                                            <p:strVal val="#ppt_y"/>
                                          </p:val>
                                        </p:tav>
                                        <p:tav tm="100000">
                                          <p:val>
                                            <p:strVal val="#ppt_y"/>
                                          </p:val>
                                        </p:tav>
                                      </p:tavLst>
                                    </p:anim>
                                  </p:childTnLst>
                                </p:cTn>
                              </p:par>
                            </p:childTnLst>
                          </p:cTn>
                        </p:par>
                        <p:par>
                          <p:cTn id="28" fill="hold">
                            <p:stCondLst>
                              <p:cond delay="300"/>
                            </p:stCondLst>
                            <p:childTnLst>
                              <p:par>
                                <p:cTn id="29" presetID="2" presetClass="entr" presetSubtype="2" fill="hold" grpId="6" nodeType="afterEffect">
                                  <p:stCondLst>
                                    <p:cond delay="0"/>
                                  </p:stCondLst>
                                  <p:iterate>
                                    <p:tmAbs val="0"/>
                                  </p:iterate>
                                  <p:childTnLst>
                                    <p:set>
                                      <p:cBhvr>
                                        <p:cTn id="30" fill="hold"/>
                                        <p:tgtEl>
                                          <p:spTgt spid="344"/>
                                        </p:tgtEl>
                                        <p:attrNameLst>
                                          <p:attrName>style.visibility</p:attrName>
                                        </p:attrNameLst>
                                      </p:cBhvr>
                                      <p:to>
                                        <p:strVal val="visible"/>
                                      </p:to>
                                    </p:set>
                                    <p:anim calcmode="lin" valueType="num">
                                      <p:cBhvr>
                                        <p:cTn id="31" dur="300" fill="hold"/>
                                        <p:tgtEl>
                                          <p:spTgt spid="344"/>
                                        </p:tgtEl>
                                        <p:attrNameLst>
                                          <p:attrName>ppt_x</p:attrName>
                                        </p:attrNameLst>
                                      </p:cBhvr>
                                      <p:tavLst>
                                        <p:tav tm="0">
                                          <p:val>
                                            <p:strVal val="1+#ppt_w/2"/>
                                          </p:val>
                                        </p:tav>
                                        <p:tav tm="100000">
                                          <p:val>
                                            <p:strVal val="#ppt_x"/>
                                          </p:val>
                                        </p:tav>
                                      </p:tavLst>
                                    </p:anim>
                                    <p:anim calcmode="lin" valueType="num">
                                      <p:cBhvr>
                                        <p:cTn id="32" dur="300" fill="hold"/>
                                        <p:tgtEl>
                                          <p:spTgt spid="34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7" nodeType="clickEffect">
                                  <p:stCondLst>
                                    <p:cond delay="0"/>
                                  </p:stCondLst>
                                  <p:iterate>
                                    <p:tmAbs val="0"/>
                                  </p:iterate>
                                  <p:childTnLst>
                                    <p:set>
                                      <p:cBhvr>
                                        <p:cTn id="36" fill="hold"/>
                                        <p:tgtEl>
                                          <p:spTgt spid="343"/>
                                        </p:tgtEl>
                                        <p:attrNameLst>
                                          <p:attrName>style.visibility</p:attrName>
                                        </p:attrNameLst>
                                      </p:cBhvr>
                                      <p:to>
                                        <p:strVal val="visible"/>
                                      </p:to>
                                    </p:set>
                                    <p:anim calcmode="lin" valueType="num">
                                      <p:cBhvr>
                                        <p:cTn id="37" dur="300" fill="hold"/>
                                        <p:tgtEl>
                                          <p:spTgt spid="343"/>
                                        </p:tgtEl>
                                        <p:attrNameLst>
                                          <p:attrName>ppt_x</p:attrName>
                                        </p:attrNameLst>
                                      </p:cBhvr>
                                      <p:tavLst>
                                        <p:tav tm="0">
                                          <p:val>
                                            <p:strVal val="1+#ppt_w/2"/>
                                          </p:val>
                                        </p:tav>
                                        <p:tav tm="100000">
                                          <p:val>
                                            <p:strVal val="#ppt_x"/>
                                          </p:val>
                                        </p:tav>
                                      </p:tavLst>
                                    </p:anim>
                                    <p:anim calcmode="lin" valueType="num">
                                      <p:cBhvr>
                                        <p:cTn id="38" dur="300" fill="hold"/>
                                        <p:tgtEl>
                                          <p:spTgt spid="343"/>
                                        </p:tgtEl>
                                        <p:attrNameLst>
                                          <p:attrName>ppt_y</p:attrName>
                                        </p:attrNameLst>
                                      </p:cBhvr>
                                      <p:tavLst>
                                        <p:tav tm="0">
                                          <p:val>
                                            <p:strVal val="#ppt_y"/>
                                          </p:val>
                                        </p:tav>
                                        <p:tav tm="100000">
                                          <p:val>
                                            <p:strVal val="#ppt_y"/>
                                          </p:val>
                                        </p:tav>
                                      </p:tavLst>
                                    </p:anim>
                                  </p:childTnLst>
                                </p:cTn>
                              </p:par>
                            </p:childTnLst>
                          </p:cTn>
                        </p:par>
                        <p:par>
                          <p:cTn id="39" fill="hold">
                            <p:stCondLst>
                              <p:cond delay="300"/>
                            </p:stCondLst>
                            <p:childTnLst>
                              <p:par>
                                <p:cTn id="40" presetID="2" presetClass="entr" presetSubtype="2" fill="hold" grpId="8" nodeType="afterEffect">
                                  <p:stCondLst>
                                    <p:cond delay="0"/>
                                  </p:stCondLst>
                                  <p:iterate>
                                    <p:tmAbs val="0"/>
                                  </p:iterate>
                                  <p:childTnLst>
                                    <p:set>
                                      <p:cBhvr>
                                        <p:cTn id="41" fill="hold"/>
                                        <p:tgtEl>
                                          <p:spTgt spid="345"/>
                                        </p:tgtEl>
                                        <p:attrNameLst>
                                          <p:attrName>style.visibility</p:attrName>
                                        </p:attrNameLst>
                                      </p:cBhvr>
                                      <p:to>
                                        <p:strVal val="visible"/>
                                      </p:to>
                                    </p:set>
                                    <p:anim calcmode="lin" valueType="num">
                                      <p:cBhvr>
                                        <p:cTn id="42" dur="300" fill="hold"/>
                                        <p:tgtEl>
                                          <p:spTgt spid="345"/>
                                        </p:tgtEl>
                                        <p:attrNameLst>
                                          <p:attrName>ppt_x</p:attrName>
                                        </p:attrNameLst>
                                      </p:cBhvr>
                                      <p:tavLst>
                                        <p:tav tm="0">
                                          <p:val>
                                            <p:strVal val="1+#ppt_w/2"/>
                                          </p:val>
                                        </p:tav>
                                        <p:tav tm="100000">
                                          <p:val>
                                            <p:strVal val="#ppt_x"/>
                                          </p:val>
                                        </p:tav>
                                      </p:tavLst>
                                    </p:anim>
                                    <p:anim calcmode="lin" valueType="num">
                                      <p:cBhvr>
                                        <p:cTn id="43" dur="300" fill="hold"/>
                                        <p:tgtEl>
                                          <p:spTgt spid="345"/>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9" nodeType="clickEffect">
                                  <p:stCondLst>
                                    <p:cond delay="0"/>
                                  </p:stCondLst>
                                  <p:iterate>
                                    <p:tmAbs val="0"/>
                                  </p:iterate>
                                  <p:childTnLst>
                                    <p:set>
                                      <p:cBhvr>
                                        <p:cTn id="47" fill="hold"/>
                                        <p:tgtEl>
                                          <p:spTgt spid="341"/>
                                        </p:tgtEl>
                                        <p:attrNameLst>
                                          <p:attrName>style.visibility</p:attrName>
                                        </p:attrNameLst>
                                      </p:cBhvr>
                                      <p:to>
                                        <p:strVal val="visible"/>
                                      </p:to>
                                    </p:set>
                                    <p:anim calcmode="lin" valueType="num">
                                      <p:cBhvr>
                                        <p:cTn id="48" dur="300" fill="hold"/>
                                        <p:tgtEl>
                                          <p:spTgt spid="341"/>
                                        </p:tgtEl>
                                        <p:attrNameLst>
                                          <p:attrName>ppt_x</p:attrName>
                                        </p:attrNameLst>
                                      </p:cBhvr>
                                      <p:tavLst>
                                        <p:tav tm="0">
                                          <p:val>
                                            <p:strVal val="1+#ppt_w/2"/>
                                          </p:val>
                                        </p:tav>
                                        <p:tav tm="100000">
                                          <p:val>
                                            <p:strVal val="#ppt_x"/>
                                          </p:val>
                                        </p:tav>
                                      </p:tavLst>
                                    </p:anim>
                                    <p:anim calcmode="lin" valueType="num">
                                      <p:cBhvr>
                                        <p:cTn id="49" dur="300" fill="hold"/>
                                        <p:tgtEl>
                                          <p:spTgt spid="341"/>
                                        </p:tgtEl>
                                        <p:attrNameLst>
                                          <p:attrName>ppt_y</p:attrName>
                                        </p:attrNameLst>
                                      </p:cBhvr>
                                      <p:tavLst>
                                        <p:tav tm="0">
                                          <p:val>
                                            <p:strVal val="#ppt_y"/>
                                          </p:val>
                                        </p:tav>
                                        <p:tav tm="100000">
                                          <p:val>
                                            <p:strVal val="#ppt_y"/>
                                          </p:val>
                                        </p:tav>
                                      </p:tavLst>
                                    </p:anim>
                                  </p:childTnLst>
                                </p:cTn>
                              </p:par>
                            </p:childTnLst>
                          </p:cTn>
                        </p:par>
                        <p:par>
                          <p:cTn id="50" fill="hold">
                            <p:stCondLst>
                              <p:cond delay="300"/>
                            </p:stCondLst>
                            <p:childTnLst>
                              <p:par>
                                <p:cTn id="51" presetID="2" presetClass="entr" presetSubtype="2" fill="hold" grpId="10" nodeType="afterEffect">
                                  <p:stCondLst>
                                    <p:cond delay="0"/>
                                  </p:stCondLst>
                                  <p:iterate>
                                    <p:tmAbs val="0"/>
                                  </p:iterate>
                                  <p:childTnLst>
                                    <p:set>
                                      <p:cBhvr>
                                        <p:cTn id="52" fill="hold"/>
                                        <p:tgtEl>
                                          <p:spTgt spid="340"/>
                                        </p:tgtEl>
                                        <p:attrNameLst>
                                          <p:attrName>style.visibility</p:attrName>
                                        </p:attrNameLst>
                                      </p:cBhvr>
                                      <p:to>
                                        <p:strVal val="visible"/>
                                      </p:to>
                                    </p:set>
                                    <p:anim calcmode="lin" valueType="num">
                                      <p:cBhvr>
                                        <p:cTn id="53" dur="300" fill="hold"/>
                                        <p:tgtEl>
                                          <p:spTgt spid="340"/>
                                        </p:tgtEl>
                                        <p:attrNameLst>
                                          <p:attrName>ppt_x</p:attrName>
                                        </p:attrNameLst>
                                      </p:cBhvr>
                                      <p:tavLst>
                                        <p:tav tm="0">
                                          <p:val>
                                            <p:strVal val="1+#ppt_w/2"/>
                                          </p:val>
                                        </p:tav>
                                        <p:tav tm="100000">
                                          <p:val>
                                            <p:strVal val="#ppt_x"/>
                                          </p:val>
                                        </p:tav>
                                      </p:tavLst>
                                    </p:anim>
                                    <p:anim calcmode="lin" valueType="num">
                                      <p:cBhvr>
                                        <p:cTn id="54" dur="300" fill="hold"/>
                                        <p:tgtEl>
                                          <p:spTgt spid="3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4" animBg="1" advAuto="0"/>
      <p:bldP spid="337" grpId="2" animBg="1" advAuto="0"/>
      <p:bldP spid="338" grpId="3" animBg="1" advAuto="0"/>
      <p:bldP spid="340" grpId="10" animBg="1" advAuto="0"/>
      <p:bldP spid="341" grpId="9" animBg="1" advAuto="0"/>
      <p:bldP spid="342" grpId="5" animBg="1" advAuto="0"/>
      <p:bldP spid="343" grpId="7" animBg="1" advAuto="0"/>
      <p:bldP spid="344" grpId="6" animBg="1" advAuto="0"/>
      <p:bldP spid="345" grpId="8"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758">
              <a:srgbClr val="ABE4F3"/>
            </a:gs>
            <a:gs pos="41089">
              <a:srgbClr val="FEFFFF"/>
            </a:gs>
          </a:gsLst>
          <a:lin ang="16200000" scaled="0"/>
        </a:gradFill>
        <a:effectLst/>
      </p:bgPr>
    </p:bg>
    <p:spTree>
      <p:nvGrpSpPr>
        <p:cNvPr id="1" name=""/>
        <p:cNvGrpSpPr/>
        <p:nvPr/>
      </p:nvGrpSpPr>
      <p:grpSpPr>
        <a:xfrm>
          <a:off x="0" y="0"/>
          <a:ext cx="0" cy="0"/>
          <a:chOff x="0" y="0"/>
          <a:chExt cx="0" cy="0"/>
        </a:xfrm>
      </p:grpSpPr>
      <p:sp>
        <p:nvSpPr>
          <p:cNvPr id="130" name="Shape 130"/>
          <p:cNvSpPr>
            <a:spLocks noGrp="1"/>
          </p:cNvSpPr>
          <p:nvPr>
            <p:ph type="title"/>
          </p:nvPr>
        </p:nvSpPr>
        <p:spPr>
          <a:xfrm>
            <a:off x="1422479" y="4428216"/>
            <a:ext cx="1905398" cy="553157"/>
          </a:xfrm>
          <a:prstGeom prst="rect">
            <a:avLst/>
          </a:prstGeom>
        </p:spPr>
        <p:txBody>
          <a:bodyPr>
            <a:normAutofit fontScale="90000"/>
          </a:bodyPr>
          <a:lstStyle>
            <a:lvl1pPr defTabSz="297941">
              <a:defRPr sz="3162" b="1">
                <a:solidFill>
                  <a:srgbClr val="FFB600"/>
                </a:solidFill>
                <a:latin typeface="Helvetica"/>
                <a:ea typeface="Helvetica"/>
                <a:cs typeface="Helvetica"/>
                <a:sym typeface="Helvetica"/>
              </a:defRPr>
            </a:lvl1pPr>
          </a:lstStyle>
          <a:p>
            <a:r>
              <a:t>T</a:t>
            </a:r>
            <a:r>
              <a:rPr lang="en-US"/>
              <a:t>hink</a:t>
            </a:r>
            <a:r>
              <a:t>!</a:t>
            </a:r>
          </a:p>
        </p:txBody>
      </p:sp>
      <p:sp>
        <p:nvSpPr>
          <p:cNvPr id="131" name="Shape 131"/>
          <p:cNvSpPr/>
          <p:nvPr/>
        </p:nvSpPr>
        <p:spPr>
          <a:xfrm>
            <a:off x="4076777" y="4428216"/>
            <a:ext cx="1765147" cy="553157"/>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normAutofit/>
          </a:bodyPr>
          <a:lstStyle>
            <a:lvl1pPr>
              <a:defRPr sz="3000" b="1">
                <a:solidFill>
                  <a:srgbClr val="FFB600"/>
                </a:solidFill>
                <a:latin typeface="Helvetica"/>
                <a:ea typeface="Helvetica"/>
                <a:cs typeface="Helvetica"/>
                <a:sym typeface="Helvetica"/>
              </a:defRPr>
            </a:lvl1pPr>
          </a:lstStyle>
          <a:p>
            <a:r>
              <a:t>T</a:t>
            </a:r>
            <a:r>
              <a:rPr lang="en-US"/>
              <a:t>alk</a:t>
            </a:r>
            <a:r>
              <a:t>!</a:t>
            </a:r>
          </a:p>
        </p:txBody>
      </p:sp>
      <p:sp>
        <p:nvSpPr>
          <p:cNvPr id="132" name="Shape 132"/>
          <p:cNvSpPr/>
          <p:nvPr/>
        </p:nvSpPr>
        <p:spPr>
          <a:xfrm>
            <a:off x="6181657" y="4357296"/>
            <a:ext cx="2859064" cy="694998"/>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normAutofit/>
          </a:bodyPr>
          <a:lstStyle>
            <a:lvl1pPr>
              <a:defRPr sz="3000" b="1">
                <a:solidFill>
                  <a:srgbClr val="F2B129"/>
                </a:solidFill>
                <a:latin typeface="Helvetica"/>
                <a:ea typeface="Helvetica"/>
                <a:cs typeface="Helvetica"/>
                <a:sym typeface="Helvetica"/>
              </a:defRPr>
            </a:lvl1pPr>
          </a:lstStyle>
          <a:p>
            <a:r>
              <a:t>T</a:t>
            </a:r>
            <a:r>
              <a:rPr lang="en-US"/>
              <a:t>ake</a:t>
            </a:r>
            <a:r>
              <a:t> A</a:t>
            </a:r>
            <a:r>
              <a:rPr lang="en-US"/>
              <a:t>ction</a:t>
            </a:r>
            <a:r>
              <a:t>!</a:t>
            </a:r>
          </a:p>
        </p:txBody>
      </p:sp>
      <p:pic>
        <p:nvPicPr>
          <p:cNvPr id="133" name="Think-Talk-TakeAction_black-no tags.pdf"/>
          <p:cNvPicPr>
            <a:picLocks noChangeAspect="1"/>
          </p:cNvPicPr>
          <p:nvPr/>
        </p:nvPicPr>
        <p:blipFill>
          <a:blip r:embed="rId3"/>
          <a:srcRect r="67193"/>
          <a:stretch>
            <a:fillRect/>
          </a:stretch>
        </p:blipFill>
        <p:spPr>
          <a:xfrm>
            <a:off x="1339929" y="2567706"/>
            <a:ext cx="2070695" cy="1841501"/>
          </a:xfrm>
          <a:prstGeom prst="rect">
            <a:avLst/>
          </a:prstGeom>
          <a:ln w="3175">
            <a:miter lim="400000"/>
          </a:ln>
        </p:spPr>
      </p:pic>
      <p:pic>
        <p:nvPicPr>
          <p:cNvPr id="134" name="Think-Talk-TakeAction_black-no tags.pdf"/>
          <p:cNvPicPr>
            <a:picLocks noChangeAspect="1"/>
          </p:cNvPicPr>
          <p:nvPr/>
        </p:nvPicPr>
        <p:blipFill>
          <a:blip r:embed="rId3"/>
          <a:srcRect l="34006" r="35805"/>
          <a:stretch>
            <a:fillRect/>
          </a:stretch>
        </p:blipFill>
        <p:spPr>
          <a:xfrm>
            <a:off x="4006651" y="2589346"/>
            <a:ext cx="1905424" cy="1841501"/>
          </a:xfrm>
          <a:prstGeom prst="rect">
            <a:avLst/>
          </a:prstGeom>
          <a:ln w="3175">
            <a:miter lim="400000"/>
          </a:ln>
        </p:spPr>
      </p:pic>
      <p:pic>
        <p:nvPicPr>
          <p:cNvPr id="136" name="pasted-image.pdf"/>
          <p:cNvPicPr>
            <a:picLocks noChangeAspect="1"/>
          </p:cNvPicPr>
          <p:nvPr/>
        </p:nvPicPr>
        <p:blipFill>
          <a:blip r:embed="rId4"/>
          <a:srcRect/>
          <a:stretch>
            <a:fillRect/>
          </a:stretch>
        </p:blipFill>
        <p:spPr>
          <a:xfrm>
            <a:off x="6587648" y="2593117"/>
            <a:ext cx="2046936" cy="1833766"/>
          </a:xfrm>
          <a:prstGeom prst="rect">
            <a:avLst/>
          </a:prstGeom>
          <a:ln w="3175">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30"/>
                                        </p:tgtEl>
                                        <p:attrNameLst>
                                          <p:attrName>style.visibility</p:attrName>
                                        </p:attrNameLst>
                                      </p:cBhvr>
                                      <p:to>
                                        <p:strVal val="visible"/>
                                      </p:to>
                                    </p:set>
                                    <p:anim calcmode="lin" valueType="num">
                                      <p:cBhvr>
                                        <p:cTn id="7" dur="300" fill="hold"/>
                                        <p:tgtEl>
                                          <p:spTgt spid="130"/>
                                        </p:tgtEl>
                                        <p:attrNameLst>
                                          <p:attrName>ppt_x</p:attrName>
                                        </p:attrNameLst>
                                      </p:cBhvr>
                                      <p:tavLst>
                                        <p:tav tm="0">
                                          <p:val>
                                            <p:strVal val="#ppt_x"/>
                                          </p:val>
                                        </p:tav>
                                        <p:tav tm="100000">
                                          <p:val>
                                            <p:strVal val="#ppt_x"/>
                                          </p:val>
                                        </p:tav>
                                      </p:tavLst>
                                    </p:anim>
                                    <p:anim calcmode="lin" valueType="num">
                                      <p:cBhvr>
                                        <p:cTn id="8" dur="300" fill="hold"/>
                                        <p:tgtEl>
                                          <p:spTgt spid="130"/>
                                        </p:tgtEl>
                                        <p:attrNameLst>
                                          <p:attrName>ppt_y</p:attrName>
                                        </p:attrNameLst>
                                      </p:cBhvr>
                                      <p:tavLst>
                                        <p:tav tm="0">
                                          <p:val>
                                            <p:strVal val="1+#ppt_h/2"/>
                                          </p:val>
                                        </p:tav>
                                        <p:tav tm="100000">
                                          <p:val>
                                            <p:strVal val="#ppt_y"/>
                                          </p:val>
                                        </p:tav>
                                      </p:tavLst>
                                    </p:anim>
                                  </p:childTnLst>
                                </p:cTn>
                              </p:par>
                            </p:childTnLst>
                          </p:cTn>
                        </p:par>
                        <p:par>
                          <p:cTn id="9" fill="hold">
                            <p:stCondLst>
                              <p:cond delay="300"/>
                            </p:stCondLst>
                            <p:childTnLst>
                              <p:par>
                                <p:cTn id="10" presetID="2" presetClass="entr" presetSubtype="4" fill="hold" grpId="2" nodeType="afterEffect">
                                  <p:stCondLst>
                                    <p:cond delay="500"/>
                                  </p:stCondLst>
                                  <p:iterate>
                                    <p:tmAbs val="0"/>
                                  </p:iterate>
                                  <p:childTnLst>
                                    <p:set>
                                      <p:cBhvr>
                                        <p:cTn id="11" fill="hold"/>
                                        <p:tgtEl>
                                          <p:spTgt spid="131"/>
                                        </p:tgtEl>
                                        <p:attrNameLst>
                                          <p:attrName>style.visibility</p:attrName>
                                        </p:attrNameLst>
                                      </p:cBhvr>
                                      <p:to>
                                        <p:strVal val="visible"/>
                                      </p:to>
                                    </p:set>
                                    <p:anim calcmode="lin" valueType="num">
                                      <p:cBhvr>
                                        <p:cTn id="12" dur="300" fill="hold"/>
                                        <p:tgtEl>
                                          <p:spTgt spid="131"/>
                                        </p:tgtEl>
                                        <p:attrNameLst>
                                          <p:attrName>ppt_x</p:attrName>
                                        </p:attrNameLst>
                                      </p:cBhvr>
                                      <p:tavLst>
                                        <p:tav tm="0">
                                          <p:val>
                                            <p:strVal val="#ppt_x"/>
                                          </p:val>
                                        </p:tav>
                                        <p:tav tm="100000">
                                          <p:val>
                                            <p:strVal val="#ppt_x"/>
                                          </p:val>
                                        </p:tav>
                                      </p:tavLst>
                                    </p:anim>
                                    <p:anim calcmode="lin" valueType="num">
                                      <p:cBhvr>
                                        <p:cTn id="13" dur="300" fill="hold"/>
                                        <p:tgtEl>
                                          <p:spTgt spid="131"/>
                                        </p:tgtEl>
                                        <p:attrNameLst>
                                          <p:attrName>ppt_y</p:attrName>
                                        </p:attrNameLst>
                                      </p:cBhvr>
                                      <p:tavLst>
                                        <p:tav tm="0">
                                          <p:val>
                                            <p:strVal val="1+#ppt_h/2"/>
                                          </p:val>
                                        </p:tav>
                                        <p:tav tm="100000">
                                          <p:val>
                                            <p:strVal val="#ppt_y"/>
                                          </p:val>
                                        </p:tav>
                                      </p:tavLst>
                                    </p:anim>
                                  </p:childTnLst>
                                </p:cTn>
                              </p:par>
                            </p:childTnLst>
                          </p:cTn>
                        </p:par>
                        <p:par>
                          <p:cTn id="14" fill="hold">
                            <p:stCondLst>
                              <p:cond delay="1100"/>
                            </p:stCondLst>
                            <p:childTnLst>
                              <p:par>
                                <p:cTn id="15" presetID="2" presetClass="entr" presetSubtype="4" fill="hold" grpId="3" nodeType="afterEffect">
                                  <p:stCondLst>
                                    <p:cond delay="500"/>
                                  </p:stCondLst>
                                  <p:iterate>
                                    <p:tmAbs val="0"/>
                                  </p:iterate>
                                  <p:childTnLst>
                                    <p:set>
                                      <p:cBhvr>
                                        <p:cTn id="16" fill="hold"/>
                                        <p:tgtEl>
                                          <p:spTgt spid="132"/>
                                        </p:tgtEl>
                                        <p:attrNameLst>
                                          <p:attrName>style.visibility</p:attrName>
                                        </p:attrNameLst>
                                      </p:cBhvr>
                                      <p:to>
                                        <p:strVal val="visible"/>
                                      </p:to>
                                    </p:set>
                                    <p:anim calcmode="lin" valueType="num">
                                      <p:cBhvr>
                                        <p:cTn id="17" dur="300" fill="hold"/>
                                        <p:tgtEl>
                                          <p:spTgt spid="132"/>
                                        </p:tgtEl>
                                        <p:attrNameLst>
                                          <p:attrName>ppt_x</p:attrName>
                                        </p:attrNameLst>
                                      </p:cBhvr>
                                      <p:tavLst>
                                        <p:tav tm="0">
                                          <p:val>
                                            <p:strVal val="#ppt_x"/>
                                          </p:val>
                                        </p:tav>
                                        <p:tav tm="100000">
                                          <p:val>
                                            <p:strVal val="#ppt_x"/>
                                          </p:val>
                                        </p:tav>
                                      </p:tavLst>
                                    </p:anim>
                                    <p:anim calcmode="lin" valueType="num">
                                      <p:cBhvr>
                                        <p:cTn id="18" dur="300" fill="hold"/>
                                        <p:tgtEl>
                                          <p:spTgt spid="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1" animBg="1" advAuto="0"/>
      <p:bldP spid="131" grpId="2" animBg="1" advAuto="0"/>
      <p:bldP spid="132" grpId="3"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p:nvPr/>
        </p:nvSpPr>
        <p:spPr>
          <a:xfrm>
            <a:off x="1377064" y="3123595"/>
            <a:ext cx="7405873" cy="1372811"/>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4200" b="1">
                <a:solidFill>
                  <a:srgbClr val="000000">
                    <a:alpha val="50000"/>
                  </a:srgbClr>
                </a:solidFill>
                <a:latin typeface="Helvetica"/>
                <a:ea typeface="Helvetica"/>
                <a:cs typeface="Helvetica"/>
                <a:sym typeface="Helvetica"/>
              </a:defRPr>
            </a:pPr>
            <a:r>
              <a:t>What to </a:t>
            </a:r>
            <a:r>
              <a:rPr>
                <a:solidFill>
                  <a:srgbClr val="82BC00"/>
                </a:solidFill>
              </a:rPr>
              <a:t>Do</a:t>
            </a:r>
            <a:r>
              <a:t> </a:t>
            </a:r>
            <a:r>
              <a:rPr lang="en-US"/>
              <a:t>i</a:t>
            </a:r>
            <a:r>
              <a:t>f You Suspect a </a:t>
            </a:r>
            <a:br>
              <a:rPr/>
            </a:br>
            <a:r>
              <a:t>Natural Gas Leak</a:t>
            </a:r>
          </a:p>
        </p:txBody>
      </p:sp>
      <p:sp>
        <p:nvSpPr>
          <p:cNvPr id="351" name="Shape 351"/>
          <p:cNvSpPr/>
          <p:nvPr/>
        </p:nvSpPr>
        <p:spPr>
          <a:xfrm>
            <a:off x="0" y="-1"/>
            <a:ext cx="3390901" cy="7620001"/>
          </a:xfrm>
          <a:prstGeom prst="rect">
            <a:avLst/>
          </a:prstGeom>
          <a:solidFill>
            <a:srgbClr val="FFB600"/>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Leave the area immediately with the door open.</a:t>
            </a:r>
          </a:p>
        </p:txBody>
      </p:sp>
      <p:sp>
        <p:nvSpPr>
          <p:cNvPr id="352" name="Shape 352"/>
          <p:cNvSpPr/>
          <p:nvPr/>
        </p:nvSpPr>
        <p:spPr>
          <a:xfrm>
            <a:off x="3386798" y="-1"/>
            <a:ext cx="3398262" cy="7620001"/>
          </a:xfrm>
          <a:prstGeom prst="rect">
            <a:avLst/>
          </a:prstGeom>
          <a:solidFill>
            <a:srgbClr val="57C8E7"/>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p>
            <a:pPr>
              <a:defRPr sz="3000" b="1">
                <a:solidFill>
                  <a:srgbClr val="FFFFFF"/>
                </a:solidFill>
                <a:latin typeface="Helvetica"/>
                <a:ea typeface="Helvetica"/>
                <a:cs typeface="Helvetica"/>
                <a:sym typeface="Helvetica"/>
              </a:defRPr>
            </a:pPr>
            <a:r>
              <a:t>Tell an adult </a:t>
            </a:r>
            <a:br>
              <a:rPr/>
            </a:br>
            <a:r>
              <a:t>right away.</a:t>
            </a:r>
          </a:p>
        </p:txBody>
      </p:sp>
      <p:sp>
        <p:nvSpPr>
          <p:cNvPr id="353" name="Shape 353"/>
          <p:cNvSpPr/>
          <p:nvPr/>
        </p:nvSpPr>
        <p:spPr>
          <a:xfrm>
            <a:off x="6780957" y="-1"/>
            <a:ext cx="3390901" cy="7620001"/>
          </a:xfrm>
          <a:prstGeom prst="rect">
            <a:avLst/>
          </a:prstGeom>
          <a:solidFill>
            <a:srgbClr val="007CC2"/>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p>
            <a:pPr>
              <a:defRPr sz="3000" b="1">
                <a:solidFill>
                  <a:srgbClr val="FFFFFF"/>
                </a:solidFill>
                <a:latin typeface="Helvetica"/>
                <a:ea typeface="Helvetica"/>
                <a:cs typeface="Helvetica"/>
                <a:sym typeface="Helvetica"/>
              </a:defRPr>
            </a:pPr>
            <a:r>
              <a:t>Go to a safe </a:t>
            </a:r>
            <a:br>
              <a:rPr/>
            </a:br>
            <a:r>
              <a:t>area away from the leak, call 911.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withEffect">
                                  <p:stCondLst>
                                    <p:cond delay="0"/>
                                  </p:stCondLst>
                                  <p:iterate>
                                    <p:tmAbs val="0"/>
                                  </p:iterate>
                                  <p:childTnLst>
                                    <p:set>
                                      <p:cBhvr>
                                        <p:cTn id="6" fill="hold"/>
                                        <p:tgtEl>
                                          <p:spTgt spid="351"/>
                                        </p:tgtEl>
                                        <p:attrNameLst>
                                          <p:attrName>style.visibility</p:attrName>
                                        </p:attrNameLst>
                                      </p:cBhvr>
                                      <p:to>
                                        <p:strVal val="visible"/>
                                      </p:to>
                                    </p:set>
                                    <p:anim calcmode="lin" valueType="num">
                                      <p:cBhvr>
                                        <p:cTn id="7" dur="500" fill="hold"/>
                                        <p:tgtEl>
                                          <p:spTgt spid="351"/>
                                        </p:tgtEl>
                                        <p:attrNameLst>
                                          <p:attrName>ppt_x</p:attrName>
                                        </p:attrNameLst>
                                      </p:cBhvr>
                                      <p:tavLst>
                                        <p:tav tm="0">
                                          <p:val>
                                            <p:strVal val="#ppt_x"/>
                                          </p:val>
                                        </p:tav>
                                        <p:tav tm="100000">
                                          <p:val>
                                            <p:strVal val="#ppt_x"/>
                                          </p:val>
                                        </p:tav>
                                      </p:tavLst>
                                    </p:anim>
                                    <p:anim calcmode="lin" valueType="num">
                                      <p:cBhvr>
                                        <p:cTn id="8" dur="500" fill="hold"/>
                                        <p:tgtEl>
                                          <p:spTgt spid="35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52"/>
                                        </p:tgtEl>
                                        <p:attrNameLst>
                                          <p:attrName>style.visibility</p:attrName>
                                        </p:attrNameLst>
                                      </p:cBhvr>
                                      <p:to>
                                        <p:strVal val="visible"/>
                                      </p:to>
                                    </p:set>
                                    <p:anim calcmode="lin" valueType="num">
                                      <p:cBhvr>
                                        <p:cTn id="13" dur="500" fill="hold"/>
                                        <p:tgtEl>
                                          <p:spTgt spid="352"/>
                                        </p:tgtEl>
                                        <p:attrNameLst>
                                          <p:attrName>ppt_x</p:attrName>
                                        </p:attrNameLst>
                                      </p:cBhvr>
                                      <p:tavLst>
                                        <p:tav tm="0">
                                          <p:val>
                                            <p:strVal val="#ppt_x"/>
                                          </p:val>
                                        </p:tav>
                                        <p:tav tm="100000">
                                          <p:val>
                                            <p:strVal val="#ppt_x"/>
                                          </p:val>
                                        </p:tav>
                                      </p:tavLst>
                                    </p:anim>
                                    <p:anim calcmode="lin" valueType="num">
                                      <p:cBhvr>
                                        <p:cTn id="14" dur="500" fill="hold"/>
                                        <p:tgtEl>
                                          <p:spTgt spid="35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3" nodeType="clickEffect">
                                  <p:stCondLst>
                                    <p:cond delay="0"/>
                                  </p:stCondLst>
                                  <p:iterate>
                                    <p:tmAbs val="0"/>
                                  </p:iterate>
                                  <p:childTnLst>
                                    <p:set>
                                      <p:cBhvr>
                                        <p:cTn id="18" fill="hold"/>
                                        <p:tgtEl>
                                          <p:spTgt spid="353"/>
                                        </p:tgtEl>
                                        <p:attrNameLst>
                                          <p:attrName>style.visibility</p:attrName>
                                        </p:attrNameLst>
                                      </p:cBhvr>
                                      <p:to>
                                        <p:strVal val="visible"/>
                                      </p:to>
                                    </p:set>
                                    <p:anim calcmode="lin" valueType="num">
                                      <p:cBhvr>
                                        <p:cTn id="19" dur="500" fill="hold"/>
                                        <p:tgtEl>
                                          <p:spTgt spid="353"/>
                                        </p:tgtEl>
                                        <p:attrNameLst>
                                          <p:attrName>ppt_x</p:attrName>
                                        </p:attrNameLst>
                                      </p:cBhvr>
                                      <p:tavLst>
                                        <p:tav tm="0">
                                          <p:val>
                                            <p:strVal val="#ppt_x"/>
                                          </p:val>
                                        </p:tav>
                                        <p:tav tm="100000">
                                          <p:val>
                                            <p:strVal val="#ppt_x"/>
                                          </p:val>
                                        </p:tav>
                                      </p:tavLst>
                                    </p:anim>
                                    <p:anim calcmode="lin" valueType="num">
                                      <p:cBhvr>
                                        <p:cTn id="20" dur="500" fill="hold"/>
                                        <p:tgtEl>
                                          <p:spTgt spid="3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1" animBg="1" advAuto="0"/>
      <p:bldP spid="352" grpId="2" animBg="1" advAuto="0"/>
      <p:bldP spid="353" grpId="3"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p:nvPr/>
        </p:nvSpPr>
        <p:spPr>
          <a:xfrm>
            <a:off x="815474" y="3062040"/>
            <a:ext cx="8827560" cy="1495921"/>
          </a:xfrm>
          <a:prstGeom prst="rect">
            <a:avLst/>
          </a:prstGeom>
          <a:ln w="3175">
            <a:miter lim="400000"/>
          </a:ln>
          <a:extLst>
            <a:ext uri="{C572A759-6A51-4108-AA02-DFA0A04FC94B}">
              <ma14:wrappingTextBoxFlag xmlns="" xmlns:ma14="http://schemas.microsoft.com/office/mac/drawingml/2011/main" val="1"/>
            </a:ext>
          </a:extLst>
        </p:spPr>
        <p:txBody>
          <a:bodyPr wrap="square" lIns="39687" tIns="39687" rIns="39687" bIns="39687" anchor="ctr">
            <a:spAutoFit/>
          </a:bodyPr>
          <a:lstStyle/>
          <a:p>
            <a:pPr>
              <a:defRPr sz="4600" b="1">
                <a:solidFill>
                  <a:srgbClr val="000000">
                    <a:alpha val="50000"/>
                  </a:srgbClr>
                </a:solidFill>
                <a:latin typeface="Helvetica"/>
                <a:ea typeface="Helvetica"/>
                <a:cs typeface="Helvetica"/>
                <a:sym typeface="Helvetica"/>
              </a:defRPr>
            </a:pPr>
            <a:r>
              <a:t>What </a:t>
            </a:r>
            <a:r>
              <a:rPr>
                <a:solidFill>
                  <a:srgbClr val="F15D2F"/>
                </a:solidFill>
              </a:rPr>
              <a:t>Not</a:t>
            </a:r>
            <a:r>
              <a:t> to Do </a:t>
            </a:r>
            <a:r>
              <a:rPr lang="en-US"/>
              <a:t>i</a:t>
            </a:r>
            <a:r>
              <a:t>f You Suspect a Natural Gas Leak</a:t>
            </a:r>
          </a:p>
        </p:txBody>
      </p:sp>
      <p:sp>
        <p:nvSpPr>
          <p:cNvPr id="358" name="Shape 358"/>
          <p:cNvSpPr/>
          <p:nvPr/>
        </p:nvSpPr>
        <p:spPr>
          <a:xfrm>
            <a:off x="0" y="0"/>
            <a:ext cx="3390901" cy="7620001"/>
          </a:xfrm>
          <a:prstGeom prst="rect">
            <a:avLst/>
          </a:prstGeom>
          <a:solidFill>
            <a:srgbClr val="F15D2F"/>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a:t>
            </a:r>
            <a:r>
              <a:rPr lang="en-US"/>
              <a:t>o</a:t>
            </a:r>
            <a:r>
              <a:t> NOT do anything that may create a spark.</a:t>
            </a:r>
          </a:p>
        </p:txBody>
      </p:sp>
      <p:sp>
        <p:nvSpPr>
          <p:cNvPr id="359" name="Shape 359"/>
          <p:cNvSpPr/>
          <p:nvPr/>
        </p:nvSpPr>
        <p:spPr>
          <a:xfrm>
            <a:off x="3386798" y="0"/>
            <a:ext cx="3493927" cy="7620001"/>
          </a:xfrm>
          <a:prstGeom prst="rect">
            <a:avLst/>
          </a:prstGeom>
          <a:solidFill>
            <a:srgbClr val="F3462F"/>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a:t>
            </a:r>
            <a:r>
              <a:rPr lang="en-US"/>
              <a:t>o</a:t>
            </a:r>
            <a:r>
              <a:t> NOT try to repair the pipe or stop the leak.</a:t>
            </a:r>
          </a:p>
        </p:txBody>
      </p:sp>
      <p:sp>
        <p:nvSpPr>
          <p:cNvPr id="360" name="Shape 360"/>
          <p:cNvSpPr/>
          <p:nvPr/>
        </p:nvSpPr>
        <p:spPr>
          <a:xfrm>
            <a:off x="6780957" y="0"/>
            <a:ext cx="3390901" cy="7620001"/>
          </a:xfrm>
          <a:prstGeom prst="rect">
            <a:avLst/>
          </a:prstGeom>
          <a:solidFill>
            <a:srgbClr val="F11E2F"/>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a:t>
            </a:r>
            <a:r>
              <a:rPr lang="en-US"/>
              <a:t>o</a:t>
            </a:r>
            <a:r>
              <a:t> NOT return until it is safe.</a:t>
            </a:r>
          </a:p>
        </p:txBody>
      </p:sp>
      <p:sp>
        <p:nvSpPr>
          <p:cNvPr id="6" name="Shape 346"/>
          <p:cNvSpPr/>
          <p:nvPr/>
        </p:nvSpPr>
        <p:spPr>
          <a:xfrm>
            <a:off x="-4380" y="-7623"/>
            <a:ext cx="10164380" cy="7627623"/>
          </a:xfrm>
          <a:prstGeom prst="rect">
            <a:avLst/>
          </a:prstGeom>
          <a:solidFill>
            <a:srgbClr val="FFFFFF">
              <a:alpha val="9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p>
            <a:pPr marL="1651000" marR="1651000">
              <a:defRPr sz="4000"/>
            </a:pPr>
            <a:r>
              <a:rPr b="1">
                <a:solidFill>
                  <a:srgbClr val="F15D2F"/>
                </a:solidFill>
                <a:latin typeface="Helvetica"/>
                <a:ea typeface="Helvetica"/>
                <a:cs typeface="Helvetica"/>
                <a:sym typeface="Helvetica"/>
              </a:rPr>
              <a:t>LEAVE, TELL AN ADULT and CALL 911</a:t>
            </a:r>
            <a:r>
              <a:t> </a:t>
            </a:r>
            <a:r>
              <a:rPr>
                <a:solidFill>
                  <a:srgbClr val="F15D2F"/>
                </a:solidFill>
              </a:rPr>
              <a:t>if you notice any of these signs.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58"/>
                                        </p:tgtEl>
                                        <p:attrNameLst>
                                          <p:attrName>style.visibility</p:attrName>
                                        </p:attrNameLst>
                                      </p:cBhvr>
                                      <p:to>
                                        <p:strVal val="visible"/>
                                      </p:to>
                                    </p:set>
                                    <p:anim calcmode="lin" valueType="num">
                                      <p:cBhvr>
                                        <p:cTn id="7" dur="500" fill="hold"/>
                                        <p:tgtEl>
                                          <p:spTgt spid="358"/>
                                        </p:tgtEl>
                                        <p:attrNameLst>
                                          <p:attrName>ppt_x</p:attrName>
                                        </p:attrNameLst>
                                      </p:cBhvr>
                                      <p:tavLst>
                                        <p:tav tm="0">
                                          <p:val>
                                            <p:strVal val="#ppt_x"/>
                                          </p:val>
                                        </p:tav>
                                        <p:tav tm="100000">
                                          <p:val>
                                            <p:strVal val="#ppt_x"/>
                                          </p:val>
                                        </p:tav>
                                      </p:tavLst>
                                    </p:anim>
                                    <p:anim calcmode="lin" valueType="num">
                                      <p:cBhvr>
                                        <p:cTn id="8" dur="500" fill="hold"/>
                                        <p:tgtEl>
                                          <p:spTgt spid="35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59"/>
                                        </p:tgtEl>
                                        <p:attrNameLst>
                                          <p:attrName>style.visibility</p:attrName>
                                        </p:attrNameLst>
                                      </p:cBhvr>
                                      <p:to>
                                        <p:strVal val="visible"/>
                                      </p:to>
                                    </p:set>
                                    <p:anim calcmode="lin" valueType="num">
                                      <p:cBhvr>
                                        <p:cTn id="13" dur="500" fill="hold"/>
                                        <p:tgtEl>
                                          <p:spTgt spid="359"/>
                                        </p:tgtEl>
                                        <p:attrNameLst>
                                          <p:attrName>ppt_x</p:attrName>
                                        </p:attrNameLst>
                                      </p:cBhvr>
                                      <p:tavLst>
                                        <p:tav tm="0">
                                          <p:val>
                                            <p:strVal val="#ppt_x"/>
                                          </p:val>
                                        </p:tav>
                                        <p:tav tm="100000">
                                          <p:val>
                                            <p:strVal val="#ppt_x"/>
                                          </p:val>
                                        </p:tav>
                                      </p:tavLst>
                                    </p:anim>
                                    <p:anim calcmode="lin" valueType="num">
                                      <p:cBhvr>
                                        <p:cTn id="14" dur="500" fill="hold"/>
                                        <p:tgtEl>
                                          <p:spTgt spid="35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3" nodeType="clickEffect">
                                  <p:stCondLst>
                                    <p:cond delay="0"/>
                                  </p:stCondLst>
                                  <p:iterate>
                                    <p:tmAbs val="0"/>
                                  </p:iterate>
                                  <p:childTnLst>
                                    <p:set>
                                      <p:cBhvr>
                                        <p:cTn id="18" fill="hold"/>
                                        <p:tgtEl>
                                          <p:spTgt spid="360"/>
                                        </p:tgtEl>
                                        <p:attrNameLst>
                                          <p:attrName>style.visibility</p:attrName>
                                        </p:attrNameLst>
                                      </p:cBhvr>
                                      <p:to>
                                        <p:strVal val="visible"/>
                                      </p:to>
                                    </p:set>
                                    <p:anim calcmode="lin" valueType="num">
                                      <p:cBhvr>
                                        <p:cTn id="19" dur="500" fill="hold"/>
                                        <p:tgtEl>
                                          <p:spTgt spid="360"/>
                                        </p:tgtEl>
                                        <p:attrNameLst>
                                          <p:attrName>ppt_x</p:attrName>
                                        </p:attrNameLst>
                                      </p:cBhvr>
                                      <p:tavLst>
                                        <p:tav tm="0">
                                          <p:val>
                                            <p:strVal val="#ppt_x"/>
                                          </p:val>
                                        </p:tav>
                                        <p:tav tm="100000">
                                          <p:val>
                                            <p:strVal val="#ppt_x"/>
                                          </p:val>
                                        </p:tav>
                                      </p:tavLst>
                                    </p:anim>
                                    <p:anim calcmode="lin" valueType="num">
                                      <p:cBhvr>
                                        <p:cTn id="20" dur="500" fill="hold"/>
                                        <p:tgtEl>
                                          <p:spTgt spid="36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p:tmAbs val="0"/>
                                  </p:iterate>
                                  <p:childTnLst>
                                    <p:set>
                                      <p:cBhvr>
                                        <p:cTn id="24" fill="hold"/>
                                        <p:tgtEl>
                                          <p:spTgt spid="6"/>
                                        </p:tgtEl>
                                        <p:attrNameLst>
                                          <p:attrName>style.visibility</p:attrName>
                                        </p:attrNameLst>
                                      </p:cBhvr>
                                      <p:to>
                                        <p:strVal val="visible"/>
                                      </p:to>
                                    </p:set>
                                    <p:anim calcmode="lin" valueType="num">
                                      <p:cBhvr>
                                        <p:cTn id="25" dur="300" fill="hold"/>
                                        <p:tgtEl>
                                          <p:spTgt spid="6"/>
                                        </p:tgtEl>
                                        <p:attrNameLst>
                                          <p:attrName>ppt_x</p:attrName>
                                        </p:attrNameLst>
                                      </p:cBhvr>
                                      <p:tavLst>
                                        <p:tav tm="0">
                                          <p:val>
                                            <p:strVal val="#ppt_x"/>
                                          </p:val>
                                        </p:tav>
                                        <p:tav tm="100000">
                                          <p:val>
                                            <p:strVal val="#ppt_x"/>
                                          </p:val>
                                        </p:tav>
                                      </p:tavLst>
                                    </p:anim>
                                    <p:anim calcmode="lin" valueType="num">
                                      <p:cBhvr>
                                        <p:cTn id="26" dur="3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1" animBg="1" advAuto="0"/>
      <p:bldP spid="359" grpId="2" animBg="1" advAuto="0"/>
      <p:bldP spid="360" grpId="3" animBg="1" advAuto="0"/>
      <p:bldP spid="6"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Carbon Monoxide detector-2-small.jpg"/>
          <p:cNvPicPr>
            <a:picLocks noChangeAspect="1"/>
          </p:cNvPicPr>
          <p:nvPr/>
        </p:nvPicPr>
        <p:blipFill>
          <a:blip r:embed="rId3"/>
          <a:srcRect l="216" r="216"/>
          <a:stretch>
            <a:fillRect/>
          </a:stretch>
        </p:blipFill>
        <p:spPr>
          <a:xfrm>
            <a:off x="1380507" y="-131168"/>
            <a:ext cx="11810033" cy="7882455"/>
          </a:xfrm>
          <a:prstGeom prst="rect">
            <a:avLst/>
          </a:prstGeom>
          <a:ln w="3175">
            <a:miter lim="400000"/>
          </a:ln>
        </p:spPr>
      </p:pic>
      <p:sp>
        <p:nvSpPr>
          <p:cNvPr id="365" name="Shape 365"/>
          <p:cNvSpPr/>
          <p:nvPr/>
        </p:nvSpPr>
        <p:spPr>
          <a:xfrm>
            <a:off x="4613583" y="1520527"/>
            <a:ext cx="4578947" cy="4578946"/>
          </a:xfrm>
          <a:prstGeom prst="rect">
            <a:avLst/>
          </a:prstGeom>
          <a:solidFill>
            <a:srgbClr val="000000">
              <a:alpha val="5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p>
            <a:pPr>
              <a:defRPr sz="2900" b="1">
                <a:solidFill>
                  <a:srgbClr val="FFFFFF"/>
                </a:solidFill>
                <a:latin typeface="Helvetica"/>
                <a:ea typeface="Helvetica"/>
                <a:cs typeface="Helvetica"/>
                <a:sym typeface="Helvetica"/>
              </a:defRPr>
            </a:pPr>
            <a:r>
              <a:t>Signs of carbon monoxide </a:t>
            </a:r>
            <a:br>
              <a:rPr/>
            </a:br>
            <a:r>
              <a:t>poisoning</a:t>
            </a:r>
          </a:p>
        </p:txBody>
      </p:sp>
      <p:sp>
        <p:nvSpPr>
          <p:cNvPr id="366" name="Shape 366"/>
          <p:cNvSpPr/>
          <p:nvPr/>
        </p:nvSpPr>
        <p:spPr>
          <a:xfrm>
            <a:off x="4613583" y="1511637"/>
            <a:ext cx="2170433" cy="2170433"/>
          </a:xfrm>
          <a:prstGeom prst="rect">
            <a:avLst/>
          </a:prstGeom>
          <a:solidFill>
            <a:srgbClr val="000000">
              <a:alpha val="5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1800" b="1">
                <a:solidFill>
                  <a:srgbClr val="FFFFFF"/>
                </a:solidFill>
                <a:latin typeface="Helvetica"/>
                <a:ea typeface="Helvetica"/>
                <a:cs typeface="Helvetica"/>
                <a:sym typeface="Helvetica"/>
              </a:defRPr>
            </a:lvl1pPr>
          </a:lstStyle>
          <a:p>
            <a:r>
              <a:t>Headache</a:t>
            </a:r>
          </a:p>
        </p:txBody>
      </p:sp>
      <p:sp>
        <p:nvSpPr>
          <p:cNvPr id="367" name="Shape 367"/>
          <p:cNvSpPr/>
          <p:nvPr/>
        </p:nvSpPr>
        <p:spPr>
          <a:xfrm>
            <a:off x="7018716" y="1511637"/>
            <a:ext cx="2170433" cy="2170433"/>
          </a:xfrm>
          <a:prstGeom prst="rect">
            <a:avLst/>
          </a:prstGeom>
          <a:solidFill>
            <a:srgbClr val="000000">
              <a:alpha val="5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1800" b="1">
                <a:solidFill>
                  <a:srgbClr val="FFFFFF"/>
                </a:solidFill>
                <a:latin typeface="Helvetica"/>
                <a:ea typeface="Helvetica"/>
                <a:cs typeface="Helvetica"/>
                <a:sym typeface="Helvetica"/>
              </a:defRPr>
            </a:lvl1pPr>
          </a:lstStyle>
          <a:p>
            <a:r>
              <a:t>Dizzy</a:t>
            </a:r>
          </a:p>
        </p:txBody>
      </p:sp>
      <p:sp>
        <p:nvSpPr>
          <p:cNvPr id="368" name="Shape 368"/>
          <p:cNvSpPr/>
          <p:nvPr/>
        </p:nvSpPr>
        <p:spPr>
          <a:xfrm>
            <a:off x="4613583" y="3928008"/>
            <a:ext cx="4578947" cy="2170433"/>
          </a:xfrm>
          <a:prstGeom prst="rect">
            <a:avLst/>
          </a:prstGeom>
          <a:solidFill>
            <a:srgbClr val="000000">
              <a:alpha val="5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1800" b="1">
                <a:solidFill>
                  <a:srgbClr val="FFFFFF"/>
                </a:solidFill>
                <a:latin typeface="Helvetica"/>
                <a:ea typeface="Helvetica"/>
                <a:cs typeface="Helvetica"/>
                <a:sym typeface="Helvetica"/>
              </a:defRPr>
            </a:lvl1pPr>
          </a:lstStyle>
          <a:p>
            <a:r>
              <a:t>Drowsy, etc.</a:t>
            </a:r>
          </a:p>
        </p:txBody>
      </p:sp>
      <p:sp>
        <p:nvSpPr>
          <p:cNvPr id="369" name="Shape 369"/>
          <p:cNvSpPr/>
          <p:nvPr/>
        </p:nvSpPr>
        <p:spPr>
          <a:xfrm>
            <a:off x="4613583" y="1516598"/>
            <a:ext cx="4578947" cy="4586804"/>
          </a:xfrm>
          <a:prstGeom prst="rect">
            <a:avLst/>
          </a:prstGeom>
          <a:solidFill>
            <a:srgbClr val="F15D2F">
              <a:alpha val="7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p>
            <a:pPr>
              <a:defRPr sz="2900" b="1">
                <a:solidFill>
                  <a:srgbClr val="FFFFFF"/>
                </a:solidFill>
                <a:latin typeface="Helvetica"/>
                <a:ea typeface="Helvetica"/>
                <a:cs typeface="Helvetica"/>
                <a:sym typeface="Helvetica"/>
              </a:defRPr>
            </a:pPr>
            <a:r>
              <a:t>What to do if </a:t>
            </a:r>
            <a:br>
              <a:rPr/>
            </a:br>
            <a:r>
              <a:t>you suspect carbon monoxide </a:t>
            </a:r>
            <a:br>
              <a:rPr/>
            </a:br>
            <a:r>
              <a:t>poisoning:</a:t>
            </a:r>
          </a:p>
        </p:txBody>
      </p:sp>
      <p:sp>
        <p:nvSpPr>
          <p:cNvPr id="370" name="Shape 370"/>
          <p:cNvSpPr/>
          <p:nvPr/>
        </p:nvSpPr>
        <p:spPr>
          <a:xfrm>
            <a:off x="4613583" y="1520527"/>
            <a:ext cx="4578947" cy="4578946"/>
          </a:xfrm>
          <a:prstGeom prst="rect">
            <a:avLst/>
          </a:prstGeom>
          <a:solidFill>
            <a:srgbClr val="FFFFFF">
              <a:alpha val="9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p>
            <a:pPr>
              <a:defRPr sz="3300" b="1">
                <a:solidFill>
                  <a:srgbClr val="F15D2F"/>
                </a:solidFill>
                <a:latin typeface="Helvetica"/>
                <a:ea typeface="Helvetica"/>
                <a:cs typeface="Helvetica"/>
                <a:sym typeface="Helvetica"/>
              </a:defRPr>
            </a:pPr>
            <a:r>
              <a:t>GET OUT,</a:t>
            </a:r>
            <a:br>
              <a:rPr/>
            </a:br>
            <a:r>
              <a:t>TELL AN ADULT and CALL 911!</a:t>
            </a:r>
          </a:p>
        </p:txBody>
      </p:sp>
      <p:sp>
        <p:nvSpPr>
          <p:cNvPr id="371" name="Shape 371"/>
          <p:cNvSpPr/>
          <p:nvPr/>
        </p:nvSpPr>
        <p:spPr>
          <a:xfrm>
            <a:off x="474160" y="2095298"/>
            <a:ext cx="3752324" cy="3419482"/>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spAutoFit/>
          </a:bodyPr>
          <a:lstStyle/>
          <a:p>
            <a:pPr>
              <a:spcBef>
                <a:spcPts val="1300"/>
              </a:spcBef>
              <a:defRPr sz="4500" b="1">
                <a:solidFill>
                  <a:srgbClr val="F15D2F"/>
                </a:solidFill>
                <a:latin typeface="Helvetica"/>
                <a:ea typeface="Helvetica"/>
                <a:cs typeface="Helvetica"/>
                <a:sym typeface="Helvetica"/>
              </a:defRPr>
            </a:pPr>
            <a:r>
              <a:t>Carbon monoxide is a poisonous gas.</a:t>
            </a:r>
          </a:p>
          <a:p>
            <a:pPr>
              <a:spcBef>
                <a:spcPts val="1300"/>
              </a:spcBef>
              <a:defRPr>
                <a:solidFill>
                  <a:srgbClr val="000000">
                    <a:alpha val="50000"/>
                  </a:srgbClr>
                </a:solidFill>
              </a:defRPr>
            </a:pPr>
            <a:r>
              <a:t>There is </a:t>
            </a:r>
            <a:r>
              <a:rPr b="1">
                <a:latin typeface="Helvetica"/>
                <a:ea typeface="Helvetica"/>
                <a:cs typeface="Helvetica"/>
                <a:sym typeface="Helvetica"/>
              </a:rPr>
              <a:t>NO</a:t>
            </a:r>
            <a:r>
              <a:t> odor.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371">
                                            <p:bg/>
                                          </p:spTgt>
                                        </p:tgtEl>
                                        <p:attrNameLst>
                                          <p:attrName>style.visibility</p:attrName>
                                        </p:attrNameLst>
                                      </p:cBhvr>
                                      <p:to>
                                        <p:strVal val="visible"/>
                                      </p:to>
                                    </p:set>
                                    <p:anim calcmode="lin" valueType="num">
                                      <p:cBhvr>
                                        <p:cTn id="7" dur="199" fill="hold"/>
                                        <p:tgtEl>
                                          <p:spTgt spid="371">
                                            <p:bg/>
                                          </p:spTgt>
                                        </p:tgtEl>
                                        <p:attrNameLst>
                                          <p:attrName>ppt_x</p:attrName>
                                        </p:attrNameLst>
                                      </p:cBhvr>
                                      <p:tavLst>
                                        <p:tav tm="0">
                                          <p:val>
                                            <p:strVal val="#ppt_x"/>
                                          </p:val>
                                        </p:tav>
                                        <p:tav tm="100000">
                                          <p:val>
                                            <p:strVal val="#ppt_x"/>
                                          </p:val>
                                        </p:tav>
                                      </p:tavLst>
                                    </p:anim>
                                    <p:anim calcmode="lin" valueType="num">
                                      <p:cBhvr>
                                        <p:cTn id="8" dur="199" fill="hold"/>
                                        <p:tgtEl>
                                          <p:spTgt spid="371">
                                            <p:bg/>
                                          </p:spTgt>
                                        </p:tgtEl>
                                        <p:attrNameLst>
                                          <p:attrName>ppt_y</p:attrName>
                                        </p:attrNameLst>
                                      </p:cBhvr>
                                      <p:tavLst>
                                        <p:tav tm="0">
                                          <p:val>
                                            <p:strVal val="0-#ppt_h/2"/>
                                          </p:val>
                                        </p:tav>
                                        <p:tav tm="100000">
                                          <p:val>
                                            <p:strVal val="#ppt_y"/>
                                          </p:val>
                                        </p:tav>
                                      </p:tavLst>
                                    </p:anim>
                                  </p:childTnLst>
                                </p:cTn>
                              </p:par>
                              <p:par>
                                <p:cTn id="9" presetID="2" presetClass="entr" presetSubtype="1" fill="hold" grpId="1" nodeType="withEffect">
                                  <p:stCondLst>
                                    <p:cond delay="0"/>
                                  </p:stCondLst>
                                  <p:iterate>
                                    <p:tmAbs val="0"/>
                                  </p:iterate>
                                  <p:childTnLst>
                                    <p:set>
                                      <p:cBhvr>
                                        <p:cTn id="10" fill="hold"/>
                                        <p:tgtEl>
                                          <p:spTgt spid="371">
                                            <p:txEl>
                                              <p:pRg st="0" end="0"/>
                                            </p:txEl>
                                          </p:spTgt>
                                        </p:tgtEl>
                                        <p:attrNameLst>
                                          <p:attrName>style.visibility</p:attrName>
                                        </p:attrNameLst>
                                      </p:cBhvr>
                                      <p:to>
                                        <p:strVal val="visible"/>
                                      </p:to>
                                    </p:set>
                                    <p:anim calcmode="lin" valueType="num">
                                      <p:cBhvr>
                                        <p:cTn id="11" dur="199" fill="hold"/>
                                        <p:tgtEl>
                                          <p:spTgt spid="371">
                                            <p:txEl>
                                              <p:pRg st="0" end="0"/>
                                            </p:txEl>
                                          </p:spTgt>
                                        </p:tgtEl>
                                        <p:attrNameLst>
                                          <p:attrName>ppt_x</p:attrName>
                                        </p:attrNameLst>
                                      </p:cBhvr>
                                      <p:tavLst>
                                        <p:tav tm="0">
                                          <p:val>
                                            <p:strVal val="#ppt_x"/>
                                          </p:val>
                                        </p:tav>
                                        <p:tav tm="100000">
                                          <p:val>
                                            <p:strVal val="#ppt_x"/>
                                          </p:val>
                                        </p:tav>
                                      </p:tavLst>
                                    </p:anim>
                                    <p:anim calcmode="lin" valueType="num">
                                      <p:cBhvr>
                                        <p:cTn id="12" dur="199" fill="hold"/>
                                        <p:tgtEl>
                                          <p:spTgt spid="37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1" nodeType="clickEffect">
                                  <p:stCondLst>
                                    <p:cond delay="0"/>
                                  </p:stCondLst>
                                  <p:iterate>
                                    <p:tmAbs val="0"/>
                                  </p:iterate>
                                  <p:childTnLst>
                                    <p:set>
                                      <p:cBhvr>
                                        <p:cTn id="16" fill="hold"/>
                                        <p:tgtEl>
                                          <p:spTgt spid="371">
                                            <p:txEl>
                                              <p:pRg st="1" end="1"/>
                                            </p:txEl>
                                          </p:spTgt>
                                        </p:tgtEl>
                                        <p:attrNameLst>
                                          <p:attrName>style.visibility</p:attrName>
                                        </p:attrNameLst>
                                      </p:cBhvr>
                                      <p:to>
                                        <p:strVal val="visible"/>
                                      </p:to>
                                    </p:set>
                                    <p:anim calcmode="lin" valueType="num">
                                      <p:cBhvr>
                                        <p:cTn id="17" dur="199" fill="hold"/>
                                        <p:tgtEl>
                                          <p:spTgt spid="371">
                                            <p:txEl>
                                              <p:pRg st="1" end="1"/>
                                            </p:txEl>
                                          </p:spTgt>
                                        </p:tgtEl>
                                        <p:attrNameLst>
                                          <p:attrName>ppt_x</p:attrName>
                                        </p:attrNameLst>
                                      </p:cBhvr>
                                      <p:tavLst>
                                        <p:tav tm="0">
                                          <p:val>
                                            <p:strVal val="#ppt_x"/>
                                          </p:val>
                                        </p:tav>
                                        <p:tav tm="100000">
                                          <p:val>
                                            <p:strVal val="#ppt_x"/>
                                          </p:val>
                                        </p:tav>
                                      </p:tavLst>
                                    </p:anim>
                                    <p:anim calcmode="lin" valueType="num">
                                      <p:cBhvr>
                                        <p:cTn id="18" dur="199" fill="hold"/>
                                        <p:tgtEl>
                                          <p:spTgt spid="37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2" nodeType="clickEffect">
                                  <p:stCondLst>
                                    <p:cond delay="0"/>
                                  </p:stCondLst>
                                  <p:iterate>
                                    <p:tmAbs val="0"/>
                                  </p:iterate>
                                  <p:childTnLst>
                                    <p:set>
                                      <p:cBhvr>
                                        <p:cTn id="22" fill="hold"/>
                                        <p:tgtEl>
                                          <p:spTgt spid="365"/>
                                        </p:tgtEl>
                                        <p:attrNameLst>
                                          <p:attrName>style.visibility</p:attrName>
                                        </p:attrNameLst>
                                      </p:cBhvr>
                                      <p:to>
                                        <p:strVal val="visible"/>
                                      </p:to>
                                    </p:set>
                                    <p:anim calcmode="lin" valueType="num">
                                      <p:cBhvr>
                                        <p:cTn id="23" dur="300" fill="hold"/>
                                        <p:tgtEl>
                                          <p:spTgt spid="365"/>
                                        </p:tgtEl>
                                        <p:attrNameLst>
                                          <p:attrName>ppt_x</p:attrName>
                                        </p:attrNameLst>
                                      </p:cBhvr>
                                      <p:tavLst>
                                        <p:tav tm="0">
                                          <p:val>
                                            <p:strVal val="0-#ppt_w/2"/>
                                          </p:val>
                                        </p:tav>
                                        <p:tav tm="100000">
                                          <p:val>
                                            <p:strVal val="#ppt_x"/>
                                          </p:val>
                                        </p:tav>
                                      </p:tavLst>
                                    </p:anim>
                                    <p:anim calcmode="lin" valueType="num">
                                      <p:cBhvr>
                                        <p:cTn id="24" dur="300" fill="hold"/>
                                        <p:tgtEl>
                                          <p:spTgt spid="36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2" fill="hold" grpId="3" nodeType="clickEffect">
                                  <p:stCondLst>
                                    <p:cond delay="0"/>
                                  </p:stCondLst>
                                  <p:iterate>
                                    <p:tmAbs val="0"/>
                                  </p:iterate>
                                  <p:childTnLst>
                                    <p:anim calcmode="lin" valueType="num">
                                      <p:cBhvr>
                                        <p:cTn id="28" dur="300" fill="hold"/>
                                        <p:tgtEl>
                                          <p:spTgt spid="365"/>
                                        </p:tgtEl>
                                        <p:attrNameLst>
                                          <p:attrName>ppt_x</p:attrName>
                                        </p:attrNameLst>
                                      </p:cBhvr>
                                      <p:tavLst>
                                        <p:tav tm="0">
                                          <p:val>
                                            <p:strVal val="ppt_x"/>
                                          </p:val>
                                        </p:tav>
                                        <p:tav tm="100000">
                                          <p:val>
                                            <p:strVal val="1+ppt_w/2"/>
                                          </p:val>
                                        </p:tav>
                                      </p:tavLst>
                                    </p:anim>
                                    <p:anim calcmode="lin" valueType="num">
                                      <p:cBhvr>
                                        <p:cTn id="29" dur="300" fill="hold"/>
                                        <p:tgtEl>
                                          <p:spTgt spid="365"/>
                                        </p:tgtEl>
                                        <p:attrNameLst>
                                          <p:attrName>ppt_y</p:attrName>
                                        </p:attrNameLst>
                                      </p:cBhvr>
                                      <p:tavLst>
                                        <p:tav tm="0">
                                          <p:val>
                                            <p:strVal val="ppt_y"/>
                                          </p:val>
                                        </p:tav>
                                        <p:tav tm="100000">
                                          <p:val>
                                            <p:strVal val="ppt_y"/>
                                          </p:val>
                                        </p:tav>
                                      </p:tavLst>
                                    </p:anim>
                                    <p:set>
                                      <p:cBhvr>
                                        <p:cTn id="30" fill="hold">
                                          <p:stCondLst>
                                            <p:cond delay="299"/>
                                          </p:stCondLst>
                                        </p:cTn>
                                        <p:tgtEl>
                                          <p:spTgt spid="365"/>
                                        </p:tgtEl>
                                        <p:attrNameLst>
                                          <p:attrName>style.visibility</p:attrName>
                                        </p:attrNameLst>
                                      </p:cBhvr>
                                      <p:to>
                                        <p:strVal val="hidden"/>
                                      </p:to>
                                    </p:set>
                                  </p:childTnLst>
                                </p:cTn>
                              </p:par>
                            </p:childTnLst>
                          </p:cTn>
                        </p:par>
                        <p:par>
                          <p:cTn id="31" fill="hold">
                            <p:stCondLst>
                              <p:cond delay="300"/>
                            </p:stCondLst>
                            <p:childTnLst>
                              <p:par>
                                <p:cTn id="32" presetID="2" presetClass="entr" presetSubtype="8" fill="hold" grpId="4" nodeType="afterEffect">
                                  <p:stCondLst>
                                    <p:cond delay="0"/>
                                  </p:stCondLst>
                                  <p:iterate>
                                    <p:tmAbs val="0"/>
                                  </p:iterate>
                                  <p:childTnLst>
                                    <p:set>
                                      <p:cBhvr>
                                        <p:cTn id="33" fill="hold"/>
                                        <p:tgtEl>
                                          <p:spTgt spid="366"/>
                                        </p:tgtEl>
                                        <p:attrNameLst>
                                          <p:attrName>style.visibility</p:attrName>
                                        </p:attrNameLst>
                                      </p:cBhvr>
                                      <p:to>
                                        <p:strVal val="visible"/>
                                      </p:to>
                                    </p:set>
                                    <p:anim calcmode="lin" valueType="num">
                                      <p:cBhvr>
                                        <p:cTn id="34" dur="300" fill="hold"/>
                                        <p:tgtEl>
                                          <p:spTgt spid="366"/>
                                        </p:tgtEl>
                                        <p:attrNameLst>
                                          <p:attrName>ppt_x</p:attrName>
                                        </p:attrNameLst>
                                      </p:cBhvr>
                                      <p:tavLst>
                                        <p:tav tm="0">
                                          <p:val>
                                            <p:strVal val="0-#ppt_w/2"/>
                                          </p:val>
                                        </p:tav>
                                        <p:tav tm="100000">
                                          <p:val>
                                            <p:strVal val="#ppt_x"/>
                                          </p:val>
                                        </p:tav>
                                      </p:tavLst>
                                    </p:anim>
                                    <p:anim calcmode="lin" valueType="num">
                                      <p:cBhvr>
                                        <p:cTn id="35" dur="300" fill="hold"/>
                                        <p:tgtEl>
                                          <p:spTgt spid="366"/>
                                        </p:tgtEl>
                                        <p:attrNameLst>
                                          <p:attrName>ppt_y</p:attrName>
                                        </p:attrNameLst>
                                      </p:cBhvr>
                                      <p:tavLst>
                                        <p:tav tm="0">
                                          <p:val>
                                            <p:strVal val="#ppt_y"/>
                                          </p:val>
                                        </p:tav>
                                        <p:tav tm="100000">
                                          <p:val>
                                            <p:strVal val="#ppt_y"/>
                                          </p:val>
                                        </p:tav>
                                      </p:tavLst>
                                    </p:anim>
                                  </p:childTnLst>
                                </p:cTn>
                              </p:par>
                            </p:childTnLst>
                          </p:cTn>
                        </p:par>
                        <p:par>
                          <p:cTn id="36" fill="hold">
                            <p:stCondLst>
                              <p:cond delay="600"/>
                            </p:stCondLst>
                            <p:childTnLst>
                              <p:par>
                                <p:cTn id="37" presetID="2" presetClass="entr" presetSubtype="8" fill="hold" grpId="5" nodeType="afterEffect">
                                  <p:stCondLst>
                                    <p:cond delay="0"/>
                                  </p:stCondLst>
                                  <p:iterate>
                                    <p:tmAbs val="0"/>
                                  </p:iterate>
                                  <p:childTnLst>
                                    <p:set>
                                      <p:cBhvr>
                                        <p:cTn id="38" fill="hold"/>
                                        <p:tgtEl>
                                          <p:spTgt spid="367"/>
                                        </p:tgtEl>
                                        <p:attrNameLst>
                                          <p:attrName>style.visibility</p:attrName>
                                        </p:attrNameLst>
                                      </p:cBhvr>
                                      <p:to>
                                        <p:strVal val="visible"/>
                                      </p:to>
                                    </p:set>
                                    <p:anim calcmode="lin" valueType="num">
                                      <p:cBhvr>
                                        <p:cTn id="39" dur="300" fill="hold"/>
                                        <p:tgtEl>
                                          <p:spTgt spid="367"/>
                                        </p:tgtEl>
                                        <p:attrNameLst>
                                          <p:attrName>ppt_x</p:attrName>
                                        </p:attrNameLst>
                                      </p:cBhvr>
                                      <p:tavLst>
                                        <p:tav tm="0">
                                          <p:val>
                                            <p:strVal val="0-#ppt_w/2"/>
                                          </p:val>
                                        </p:tav>
                                        <p:tav tm="100000">
                                          <p:val>
                                            <p:strVal val="#ppt_x"/>
                                          </p:val>
                                        </p:tav>
                                      </p:tavLst>
                                    </p:anim>
                                    <p:anim calcmode="lin" valueType="num">
                                      <p:cBhvr>
                                        <p:cTn id="40" dur="300" fill="hold"/>
                                        <p:tgtEl>
                                          <p:spTgt spid="367"/>
                                        </p:tgtEl>
                                        <p:attrNameLst>
                                          <p:attrName>ppt_y</p:attrName>
                                        </p:attrNameLst>
                                      </p:cBhvr>
                                      <p:tavLst>
                                        <p:tav tm="0">
                                          <p:val>
                                            <p:strVal val="#ppt_y"/>
                                          </p:val>
                                        </p:tav>
                                        <p:tav tm="100000">
                                          <p:val>
                                            <p:strVal val="#ppt_y"/>
                                          </p:val>
                                        </p:tav>
                                      </p:tavLst>
                                    </p:anim>
                                  </p:childTnLst>
                                </p:cTn>
                              </p:par>
                            </p:childTnLst>
                          </p:cTn>
                        </p:par>
                        <p:par>
                          <p:cTn id="41" fill="hold">
                            <p:stCondLst>
                              <p:cond delay="900"/>
                            </p:stCondLst>
                            <p:childTnLst>
                              <p:par>
                                <p:cTn id="42" presetID="2" presetClass="entr" presetSubtype="8" fill="hold" grpId="6" nodeType="afterEffect">
                                  <p:stCondLst>
                                    <p:cond delay="0"/>
                                  </p:stCondLst>
                                  <p:iterate>
                                    <p:tmAbs val="0"/>
                                  </p:iterate>
                                  <p:childTnLst>
                                    <p:set>
                                      <p:cBhvr>
                                        <p:cTn id="43" fill="hold"/>
                                        <p:tgtEl>
                                          <p:spTgt spid="368"/>
                                        </p:tgtEl>
                                        <p:attrNameLst>
                                          <p:attrName>style.visibility</p:attrName>
                                        </p:attrNameLst>
                                      </p:cBhvr>
                                      <p:to>
                                        <p:strVal val="visible"/>
                                      </p:to>
                                    </p:set>
                                    <p:anim calcmode="lin" valueType="num">
                                      <p:cBhvr>
                                        <p:cTn id="44" dur="300" fill="hold"/>
                                        <p:tgtEl>
                                          <p:spTgt spid="368"/>
                                        </p:tgtEl>
                                        <p:attrNameLst>
                                          <p:attrName>ppt_x</p:attrName>
                                        </p:attrNameLst>
                                      </p:cBhvr>
                                      <p:tavLst>
                                        <p:tav tm="0">
                                          <p:val>
                                            <p:strVal val="0-#ppt_w/2"/>
                                          </p:val>
                                        </p:tav>
                                        <p:tav tm="100000">
                                          <p:val>
                                            <p:strVal val="#ppt_x"/>
                                          </p:val>
                                        </p:tav>
                                      </p:tavLst>
                                    </p:anim>
                                    <p:anim calcmode="lin" valueType="num">
                                      <p:cBhvr>
                                        <p:cTn id="45" dur="300" fill="hold"/>
                                        <p:tgtEl>
                                          <p:spTgt spid="368"/>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xit" presetSubtype="1" fill="hold" grpId="7" nodeType="clickEffect">
                                  <p:stCondLst>
                                    <p:cond delay="0"/>
                                  </p:stCondLst>
                                  <p:iterate>
                                    <p:tmAbs val="0"/>
                                  </p:iterate>
                                  <p:childTnLst>
                                    <p:anim calcmode="lin" valueType="num">
                                      <p:cBhvr>
                                        <p:cTn id="49" dur="300" fill="hold"/>
                                        <p:tgtEl>
                                          <p:spTgt spid="366"/>
                                        </p:tgtEl>
                                        <p:attrNameLst>
                                          <p:attrName>ppt_x</p:attrName>
                                        </p:attrNameLst>
                                      </p:cBhvr>
                                      <p:tavLst>
                                        <p:tav tm="0">
                                          <p:val>
                                            <p:strVal val="ppt_x"/>
                                          </p:val>
                                        </p:tav>
                                        <p:tav tm="100000">
                                          <p:val>
                                            <p:strVal val="ppt_x"/>
                                          </p:val>
                                        </p:tav>
                                      </p:tavLst>
                                    </p:anim>
                                    <p:anim calcmode="lin" valueType="num">
                                      <p:cBhvr>
                                        <p:cTn id="50" dur="300" fill="hold"/>
                                        <p:tgtEl>
                                          <p:spTgt spid="366"/>
                                        </p:tgtEl>
                                        <p:attrNameLst>
                                          <p:attrName>ppt_y</p:attrName>
                                        </p:attrNameLst>
                                      </p:cBhvr>
                                      <p:tavLst>
                                        <p:tav tm="0">
                                          <p:val>
                                            <p:strVal val="ppt_y"/>
                                          </p:val>
                                        </p:tav>
                                        <p:tav tm="100000">
                                          <p:val>
                                            <p:strVal val="0-ppt_h/2"/>
                                          </p:val>
                                        </p:tav>
                                      </p:tavLst>
                                    </p:anim>
                                    <p:set>
                                      <p:cBhvr>
                                        <p:cTn id="51" fill="hold">
                                          <p:stCondLst>
                                            <p:cond delay="299"/>
                                          </p:stCondLst>
                                        </p:cTn>
                                        <p:tgtEl>
                                          <p:spTgt spid="366"/>
                                        </p:tgtEl>
                                        <p:attrNameLst>
                                          <p:attrName>style.visibility</p:attrName>
                                        </p:attrNameLst>
                                      </p:cBhvr>
                                      <p:to>
                                        <p:strVal val="hidden"/>
                                      </p:to>
                                    </p:set>
                                  </p:childTnLst>
                                </p:cTn>
                              </p:par>
                            </p:childTnLst>
                          </p:cTn>
                        </p:par>
                        <p:par>
                          <p:cTn id="52" fill="hold">
                            <p:stCondLst>
                              <p:cond delay="300"/>
                            </p:stCondLst>
                            <p:childTnLst>
                              <p:par>
                                <p:cTn id="53" presetID="2" presetClass="exit" presetSubtype="1" fill="hold" grpId="8" nodeType="afterEffect">
                                  <p:stCondLst>
                                    <p:cond delay="0"/>
                                  </p:stCondLst>
                                  <p:iterate>
                                    <p:tmAbs val="0"/>
                                  </p:iterate>
                                  <p:childTnLst>
                                    <p:anim calcmode="lin" valueType="num">
                                      <p:cBhvr>
                                        <p:cTn id="54" dur="300" fill="hold"/>
                                        <p:tgtEl>
                                          <p:spTgt spid="367"/>
                                        </p:tgtEl>
                                        <p:attrNameLst>
                                          <p:attrName>ppt_x</p:attrName>
                                        </p:attrNameLst>
                                      </p:cBhvr>
                                      <p:tavLst>
                                        <p:tav tm="0">
                                          <p:val>
                                            <p:strVal val="ppt_x"/>
                                          </p:val>
                                        </p:tav>
                                        <p:tav tm="100000">
                                          <p:val>
                                            <p:strVal val="ppt_x"/>
                                          </p:val>
                                        </p:tav>
                                      </p:tavLst>
                                    </p:anim>
                                    <p:anim calcmode="lin" valueType="num">
                                      <p:cBhvr>
                                        <p:cTn id="55" dur="300" fill="hold"/>
                                        <p:tgtEl>
                                          <p:spTgt spid="367"/>
                                        </p:tgtEl>
                                        <p:attrNameLst>
                                          <p:attrName>ppt_y</p:attrName>
                                        </p:attrNameLst>
                                      </p:cBhvr>
                                      <p:tavLst>
                                        <p:tav tm="0">
                                          <p:val>
                                            <p:strVal val="ppt_y"/>
                                          </p:val>
                                        </p:tav>
                                        <p:tav tm="100000">
                                          <p:val>
                                            <p:strVal val="0-ppt_h/2"/>
                                          </p:val>
                                        </p:tav>
                                      </p:tavLst>
                                    </p:anim>
                                    <p:set>
                                      <p:cBhvr>
                                        <p:cTn id="56" fill="hold">
                                          <p:stCondLst>
                                            <p:cond delay="299"/>
                                          </p:stCondLst>
                                        </p:cTn>
                                        <p:tgtEl>
                                          <p:spTgt spid="367"/>
                                        </p:tgtEl>
                                        <p:attrNameLst>
                                          <p:attrName>style.visibility</p:attrName>
                                        </p:attrNameLst>
                                      </p:cBhvr>
                                      <p:to>
                                        <p:strVal val="hidden"/>
                                      </p:to>
                                    </p:set>
                                  </p:childTnLst>
                                </p:cTn>
                              </p:par>
                            </p:childTnLst>
                          </p:cTn>
                        </p:par>
                        <p:par>
                          <p:cTn id="57" fill="hold">
                            <p:stCondLst>
                              <p:cond delay="600"/>
                            </p:stCondLst>
                            <p:childTnLst>
                              <p:par>
                                <p:cTn id="58" presetID="2" presetClass="exit" presetSubtype="1" fill="hold" grpId="9" nodeType="afterEffect">
                                  <p:stCondLst>
                                    <p:cond delay="0"/>
                                  </p:stCondLst>
                                  <p:iterate>
                                    <p:tmAbs val="0"/>
                                  </p:iterate>
                                  <p:childTnLst>
                                    <p:anim calcmode="lin" valueType="num">
                                      <p:cBhvr>
                                        <p:cTn id="59" dur="300" fill="hold"/>
                                        <p:tgtEl>
                                          <p:spTgt spid="368"/>
                                        </p:tgtEl>
                                        <p:attrNameLst>
                                          <p:attrName>ppt_x</p:attrName>
                                        </p:attrNameLst>
                                      </p:cBhvr>
                                      <p:tavLst>
                                        <p:tav tm="0">
                                          <p:val>
                                            <p:strVal val="ppt_x"/>
                                          </p:val>
                                        </p:tav>
                                        <p:tav tm="100000">
                                          <p:val>
                                            <p:strVal val="ppt_x"/>
                                          </p:val>
                                        </p:tav>
                                      </p:tavLst>
                                    </p:anim>
                                    <p:anim calcmode="lin" valueType="num">
                                      <p:cBhvr>
                                        <p:cTn id="60" dur="300" fill="hold"/>
                                        <p:tgtEl>
                                          <p:spTgt spid="368"/>
                                        </p:tgtEl>
                                        <p:attrNameLst>
                                          <p:attrName>ppt_y</p:attrName>
                                        </p:attrNameLst>
                                      </p:cBhvr>
                                      <p:tavLst>
                                        <p:tav tm="0">
                                          <p:val>
                                            <p:strVal val="ppt_y"/>
                                          </p:val>
                                        </p:tav>
                                        <p:tav tm="100000">
                                          <p:val>
                                            <p:strVal val="0-ppt_h/2"/>
                                          </p:val>
                                        </p:tav>
                                      </p:tavLst>
                                    </p:anim>
                                    <p:set>
                                      <p:cBhvr>
                                        <p:cTn id="61" fill="hold">
                                          <p:stCondLst>
                                            <p:cond delay="299"/>
                                          </p:stCondLst>
                                        </p:cTn>
                                        <p:tgtEl>
                                          <p:spTgt spid="368"/>
                                        </p:tgtEl>
                                        <p:attrNameLst>
                                          <p:attrName>style.visibility</p:attrName>
                                        </p:attrNameLst>
                                      </p:cBhvr>
                                      <p:to>
                                        <p:strVal val="hidden"/>
                                      </p:to>
                                    </p:set>
                                  </p:childTnLst>
                                </p:cTn>
                              </p:par>
                            </p:childTnLst>
                          </p:cTn>
                        </p:par>
                        <p:par>
                          <p:cTn id="62" fill="hold">
                            <p:stCondLst>
                              <p:cond delay="900"/>
                            </p:stCondLst>
                            <p:childTnLst>
                              <p:par>
                                <p:cTn id="63" presetID="2" presetClass="entr" presetSubtype="4" fill="hold" grpId="10" nodeType="afterEffect">
                                  <p:stCondLst>
                                    <p:cond delay="0"/>
                                  </p:stCondLst>
                                  <p:iterate>
                                    <p:tmAbs val="0"/>
                                  </p:iterate>
                                  <p:childTnLst>
                                    <p:set>
                                      <p:cBhvr>
                                        <p:cTn id="64" fill="hold"/>
                                        <p:tgtEl>
                                          <p:spTgt spid="369"/>
                                        </p:tgtEl>
                                        <p:attrNameLst>
                                          <p:attrName>style.visibility</p:attrName>
                                        </p:attrNameLst>
                                      </p:cBhvr>
                                      <p:to>
                                        <p:strVal val="visible"/>
                                      </p:to>
                                    </p:set>
                                    <p:anim calcmode="lin" valueType="num">
                                      <p:cBhvr>
                                        <p:cTn id="65" dur="300" fill="hold"/>
                                        <p:tgtEl>
                                          <p:spTgt spid="369"/>
                                        </p:tgtEl>
                                        <p:attrNameLst>
                                          <p:attrName>ppt_x</p:attrName>
                                        </p:attrNameLst>
                                      </p:cBhvr>
                                      <p:tavLst>
                                        <p:tav tm="0">
                                          <p:val>
                                            <p:strVal val="#ppt_x"/>
                                          </p:val>
                                        </p:tav>
                                        <p:tav tm="100000">
                                          <p:val>
                                            <p:strVal val="#ppt_x"/>
                                          </p:val>
                                        </p:tav>
                                      </p:tavLst>
                                    </p:anim>
                                    <p:anim calcmode="lin" valueType="num">
                                      <p:cBhvr>
                                        <p:cTn id="66" dur="300" fill="hold"/>
                                        <p:tgtEl>
                                          <p:spTgt spid="36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xit" presetSubtype="8" fill="hold" grpId="11" nodeType="clickEffect">
                                  <p:stCondLst>
                                    <p:cond delay="0"/>
                                  </p:stCondLst>
                                  <p:iterate>
                                    <p:tmAbs val="0"/>
                                  </p:iterate>
                                  <p:childTnLst>
                                    <p:anim calcmode="lin" valueType="num">
                                      <p:cBhvr>
                                        <p:cTn id="70" dur="300" fill="hold"/>
                                        <p:tgtEl>
                                          <p:spTgt spid="369"/>
                                        </p:tgtEl>
                                        <p:attrNameLst>
                                          <p:attrName>ppt_x</p:attrName>
                                        </p:attrNameLst>
                                      </p:cBhvr>
                                      <p:tavLst>
                                        <p:tav tm="0">
                                          <p:val>
                                            <p:strVal val="ppt_x"/>
                                          </p:val>
                                        </p:tav>
                                        <p:tav tm="100000">
                                          <p:val>
                                            <p:strVal val="0-ppt_w/2"/>
                                          </p:val>
                                        </p:tav>
                                      </p:tavLst>
                                    </p:anim>
                                    <p:anim calcmode="lin" valueType="num">
                                      <p:cBhvr>
                                        <p:cTn id="71" dur="300" fill="hold"/>
                                        <p:tgtEl>
                                          <p:spTgt spid="369"/>
                                        </p:tgtEl>
                                        <p:attrNameLst>
                                          <p:attrName>ppt_y</p:attrName>
                                        </p:attrNameLst>
                                      </p:cBhvr>
                                      <p:tavLst>
                                        <p:tav tm="0">
                                          <p:val>
                                            <p:strVal val="ppt_y"/>
                                          </p:val>
                                        </p:tav>
                                        <p:tav tm="100000">
                                          <p:val>
                                            <p:strVal val="ppt_y"/>
                                          </p:val>
                                        </p:tav>
                                      </p:tavLst>
                                    </p:anim>
                                    <p:set>
                                      <p:cBhvr>
                                        <p:cTn id="72" fill="hold">
                                          <p:stCondLst>
                                            <p:cond delay="299"/>
                                          </p:stCondLst>
                                        </p:cTn>
                                        <p:tgtEl>
                                          <p:spTgt spid="369"/>
                                        </p:tgtEl>
                                        <p:attrNameLst>
                                          <p:attrName>style.visibility</p:attrName>
                                        </p:attrNameLst>
                                      </p:cBhvr>
                                      <p:to>
                                        <p:strVal val="hidden"/>
                                      </p:to>
                                    </p:set>
                                  </p:childTnLst>
                                </p:cTn>
                              </p:par>
                            </p:childTnLst>
                          </p:cTn>
                        </p:par>
                        <p:par>
                          <p:cTn id="73" fill="hold">
                            <p:stCondLst>
                              <p:cond delay="300"/>
                            </p:stCondLst>
                            <p:childTnLst>
                              <p:par>
                                <p:cTn id="74" presetID="2" presetClass="entr" presetSubtype="2" fill="hold" grpId="12" nodeType="afterEffect">
                                  <p:stCondLst>
                                    <p:cond delay="0"/>
                                  </p:stCondLst>
                                  <p:iterate>
                                    <p:tmAbs val="0"/>
                                  </p:iterate>
                                  <p:childTnLst>
                                    <p:set>
                                      <p:cBhvr>
                                        <p:cTn id="75" fill="hold"/>
                                        <p:tgtEl>
                                          <p:spTgt spid="370"/>
                                        </p:tgtEl>
                                        <p:attrNameLst>
                                          <p:attrName>style.visibility</p:attrName>
                                        </p:attrNameLst>
                                      </p:cBhvr>
                                      <p:to>
                                        <p:strVal val="visible"/>
                                      </p:to>
                                    </p:set>
                                    <p:anim calcmode="lin" valueType="num">
                                      <p:cBhvr>
                                        <p:cTn id="76" dur="300" fill="hold"/>
                                        <p:tgtEl>
                                          <p:spTgt spid="370"/>
                                        </p:tgtEl>
                                        <p:attrNameLst>
                                          <p:attrName>ppt_x</p:attrName>
                                        </p:attrNameLst>
                                      </p:cBhvr>
                                      <p:tavLst>
                                        <p:tav tm="0">
                                          <p:val>
                                            <p:strVal val="1+#ppt_w/2"/>
                                          </p:val>
                                        </p:tav>
                                        <p:tav tm="100000">
                                          <p:val>
                                            <p:strVal val="#ppt_x"/>
                                          </p:val>
                                        </p:tav>
                                      </p:tavLst>
                                    </p:anim>
                                    <p:anim calcmode="lin" valueType="num">
                                      <p:cBhvr>
                                        <p:cTn id="77" dur="300" fill="hold"/>
                                        <p:tgtEl>
                                          <p:spTgt spid="3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2" animBg="1" advAuto="0"/>
      <p:bldP spid="365" grpId="3" animBg="1" advAuto="0"/>
      <p:bldP spid="366" grpId="4" animBg="1" advAuto="0"/>
      <p:bldP spid="366" grpId="7" animBg="1" advAuto="0"/>
      <p:bldP spid="367" grpId="5" animBg="1" advAuto="0"/>
      <p:bldP spid="367" grpId="8" animBg="1" advAuto="0"/>
      <p:bldP spid="368" grpId="6" animBg="1" advAuto="0"/>
      <p:bldP spid="368" grpId="9" animBg="1" advAuto="0"/>
      <p:bldP spid="369" grpId="10" animBg="1" advAuto="0"/>
      <p:bldP spid="369" grpId="11" animBg="1" advAuto="0"/>
      <p:bldP spid="370" grpId="12" animBg="1" advAuto="0"/>
      <p:bldP spid="371" grpId="1"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Pan over gas range.jpg"/>
          <p:cNvPicPr>
            <a:picLocks noChangeAspect="1"/>
          </p:cNvPicPr>
          <p:nvPr/>
        </p:nvPicPr>
        <p:blipFill>
          <a:blip r:embed="rId3"/>
          <a:stretch>
            <a:fillRect/>
          </a:stretch>
        </p:blipFill>
        <p:spPr>
          <a:xfrm>
            <a:off x="-56195" y="-65538"/>
            <a:ext cx="11626611" cy="7751076"/>
          </a:xfrm>
          <a:prstGeom prst="rect">
            <a:avLst/>
          </a:prstGeom>
          <a:ln w="3175">
            <a:miter lim="400000"/>
          </a:ln>
        </p:spPr>
      </p:pic>
      <p:sp>
        <p:nvSpPr>
          <p:cNvPr id="399" name="Shape 399"/>
          <p:cNvSpPr/>
          <p:nvPr/>
        </p:nvSpPr>
        <p:spPr>
          <a:xfrm>
            <a:off x="2588477" y="3148012"/>
            <a:ext cx="4983046" cy="13239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4100" b="1">
                <a:solidFill>
                  <a:srgbClr val="FFFFFF"/>
                </a:solidFill>
                <a:latin typeface="Helvetica"/>
                <a:ea typeface="Helvetica"/>
                <a:cs typeface="Helvetica"/>
                <a:sym typeface="Helvetica"/>
              </a:defRPr>
            </a:pPr>
            <a:r>
              <a:t>Natural gas is safe, </a:t>
            </a:r>
            <a:br>
              <a:rPr/>
            </a:br>
            <a:r>
              <a:t>clean and efficient!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p:nvPr/>
        </p:nvSpPr>
        <p:spPr>
          <a:xfrm>
            <a:off x="0" y="1"/>
            <a:ext cx="4429125" cy="3432870"/>
          </a:xfrm>
          <a:prstGeom prst="rect">
            <a:avLst/>
          </a:prstGeom>
          <a:solidFill>
            <a:srgbClr val="57C8E7">
              <a:alpha val="70000"/>
            </a:srgbClr>
          </a:solidFill>
          <a:ln w="3175">
            <a:miter lim="400000"/>
          </a:ln>
          <a:effectLst>
            <a:outerShdw blurRad="25400" dist="12700" dir="5400000" rotWithShape="0">
              <a:srgbClr val="000000">
                <a:alpha val="50000"/>
              </a:srgbClr>
            </a:outerShdw>
          </a:effectLst>
        </p:spPr>
        <p:txBody>
          <a:bodyPr lIns="39687" tIns="39687" rIns="39687" bIns="39687" anchor="ctr"/>
          <a:lstStyle/>
          <a:p>
            <a:pPr>
              <a:defRPr sz="1800">
                <a:solidFill>
                  <a:srgbClr val="FFFFFF"/>
                </a:solidFill>
              </a:defRPr>
            </a:pPr>
            <a:endParaRPr/>
          </a:p>
        </p:txBody>
      </p:sp>
      <p:sp>
        <p:nvSpPr>
          <p:cNvPr id="405" name="Shape 405"/>
          <p:cNvSpPr/>
          <p:nvPr/>
        </p:nvSpPr>
        <p:spPr>
          <a:xfrm>
            <a:off x="514350" y="691475"/>
            <a:ext cx="3486150" cy="2049919"/>
          </a:xfrm>
          <a:prstGeom prst="rect">
            <a:avLst/>
          </a:prstGeom>
          <a:ln w="3175">
            <a:miter lim="400000"/>
          </a:ln>
          <a:extLst>
            <a:ext uri="{C572A759-6A51-4108-AA02-DFA0A04FC94B}">
              <ma14:wrappingTextBoxFlag xmlns="" xmlns:ma14="http://schemas.microsoft.com/office/mac/drawingml/2011/main" val="1"/>
            </a:ext>
          </a:extLst>
        </p:spPr>
        <p:txBody>
          <a:bodyPr wrap="square" lIns="39687" tIns="39687" rIns="39687" bIns="39687" anchor="ctr">
            <a:spAutoFit/>
          </a:bodyPr>
          <a:lstStyle>
            <a:lvl1pPr>
              <a:defRPr sz="5000" b="1">
                <a:solidFill>
                  <a:srgbClr val="FFFFFF"/>
                </a:solidFill>
                <a:latin typeface="Helvetica"/>
                <a:ea typeface="Helvetica"/>
                <a:cs typeface="Helvetica"/>
                <a:sym typeface="Helvetica"/>
              </a:defRPr>
            </a:lvl1pPr>
          </a:lstStyle>
          <a:p>
            <a:r>
              <a:rPr sz="3200"/>
              <a:t>Can you picture yourself working in the energy field?</a:t>
            </a:r>
          </a:p>
        </p:txBody>
      </p:sp>
      <p:pic>
        <p:nvPicPr>
          <p:cNvPr id="2" name="Picture 1"/>
          <p:cNvPicPr>
            <a:picLocks noChangeAspect="1"/>
          </p:cNvPicPr>
          <p:nvPr/>
        </p:nvPicPr>
        <p:blipFill rotWithShape="1">
          <a:blip r:embed="rId3"/>
          <a:srcRect l="16924" t="14055" r="4324" b="14055"/>
          <a:stretch/>
        </p:blipFill>
        <p:spPr>
          <a:xfrm>
            <a:off x="4429125" y="0"/>
            <a:ext cx="5730875" cy="3432871"/>
          </a:xfrm>
          <a:prstGeom prst="rect">
            <a:avLst/>
          </a:prstGeom>
        </p:spPr>
      </p:pic>
      <p:pic>
        <p:nvPicPr>
          <p:cNvPr id="3" name="Picture 2"/>
          <p:cNvPicPr>
            <a:picLocks noChangeAspect="1"/>
          </p:cNvPicPr>
          <p:nvPr/>
        </p:nvPicPr>
        <p:blipFill rotWithShape="1">
          <a:blip r:embed="rId4"/>
          <a:srcRect l="11371" t="12315" r="-11371"/>
          <a:stretch/>
        </p:blipFill>
        <p:spPr>
          <a:xfrm>
            <a:off x="6321745" y="3432871"/>
            <a:ext cx="4330700" cy="41871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32871"/>
            <a:ext cx="6321745" cy="4187130"/>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 name="Chart 409"/>
          <p:cNvGraphicFramePr/>
          <p:nvPr/>
        </p:nvGraphicFramePr>
        <p:xfrm>
          <a:off x="2457450" y="1187450"/>
          <a:ext cx="5245100" cy="5245100"/>
        </p:xfrm>
        <a:graphic>
          <a:graphicData uri="http://schemas.openxmlformats.org/drawingml/2006/chart">
            <c:chart xmlns:c="http://schemas.openxmlformats.org/drawingml/2006/chart" xmlns:r="http://schemas.openxmlformats.org/officeDocument/2006/relationships" r:id="rId3"/>
          </a:graphicData>
        </a:graphic>
      </p:graphicFrame>
      <p:sp>
        <p:nvSpPr>
          <p:cNvPr id="410" name="Shape 410"/>
          <p:cNvSpPr/>
          <p:nvPr/>
        </p:nvSpPr>
        <p:spPr>
          <a:xfrm>
            <a:off x="257628" y="368637"/>
            <a:ext cx="9644743" cy="818813"/>
          </a:xfrm>
          <a:prstGeom prst="rect">
            <a:avLst/>
          </a:prstGeom>
          <a:ln w="3175">
            <a:miter lim="400000"/>
          </a:ln>
          <a:extLst>
            <a:ext uri="{C572A759-6A51-4108-AA02-DFA0A04FC94B}">
              <ma14:wrappingTextBoxFlag xmlns="" xmlns:ma14="http://schemas.microsoft.com/office/mac/drawingml/2011/main" val="1"/>
            </a:ext>
          </a:extLst>
        </p:spPr>
        <p:txBody>
          <a:bodyPr wrap="square" lIns="39687" tIns="39687" rIns="39687" bIns="39687" anchor="ctr">
            <a:spAutoFit/>
          </a:bodyPr>
          <a:lstStyle>
            <a:lvl1pPr>
              <a:defRPr sz="7000" b="1">
                <a:solidFill>
                  <a:srgbClr val="F15D2F"/>
                </a:solidFill>
                <a:latin typeface="Helvetica"/>
                <a:ea typeface="Helvetica"/>
                <a:cs typeface="Helvetica"/>
                <a:sym typeface="Helvetica"/>
              </a:defRPr>
            </a:lvl1pPr>
          </a:lstStyle>
          <a:p>
            <a:r>
              <a:rPr sz="4800">
                <a:solidFill>
                  <a:schemeClr val="accent2"/>
                </a:solidFill>
              </a:rPr>
              <a:t>Safety Sense</a:t>
            </a:r>
            <a:r>
              <a:rPr lang="en-US" sz="4800">
                <a:solidFill>
                  <a:schemeClr val="accent2"/>
                </a:solidFill>
              </a:rPr>
              <a:t> Review Game</a:t>
            </a:r>
            <a:endParaRPr sz="4800">
              <a:solidFill>
                <a:schemeClr val="accent2"/>
              </a:solidFill>
            </a:endParaRPr>
          </a:p>
        </p:txBody>
      </p:sp>
      <p:sp>
        <p:nvSpPr>
          <p:cNvPr id="4" name="Shape 410"/>
          <p:cNvSpPr/>
          <p:nvPr/>
        </p:nvSpPr>
        <p:spPr>
          <a:xfrm>
            <a:off x="141515" y="6266274"/>
            <a:ext cx="10160000" cy="1157367"/>
          </a:xfrm>
          <a:prstGeom prst="rect">
            <a:avLst/>
          </a:prstGeom>
          <a:ln w="3175">
            <a:miter lim="400000"/>
          </a:ln>
          <a:extLst>
            <a:ext uri="{C572A759-6A51-4108-AA02-DFA0A04FC94B}">
              <ma14:wrappingTextBoxFlag xmlns="" xmlns:ma14="http://schemas.microsoft.com/office/mac/drawingml/2011/main" val="1"/>
            </a:ext>
          </a:extLst>
        </p:spPr>
        <p:txBody>
          <a:bodyPr wrap="square" lIns="39687" tIns="39687" rIns="39687" bIns="39687" anchor="ctr">
            <a:spAutoFit/>
          </a:bodyPr>
          <a:lstStyle>
            <a:lvl1pPr>
              <a:defRPr sz="7000" b="1">
                <a:solidFill>
                  <a:srgbClr val="F15D2F"/>
                </a:solidFill>
                <a:latin typeface="Helvetica"/>
                <a:ea typeface="Helvetica"/>
                <a:cs typeface="Helvetica"/>
                <a:sym typeface="Helvetica"/>
              </a:defRPr>
            </a:lvl1pPr>
          </a:lstStyle>
          <a:p>
            <a:r>
              <a:rPr lang="en-US" dirty="0">
                <a:solidFill>
                  <a:schemeClr val="accent2"/>
                </a:solidFill>
              </a:rPr>
              <a:t>READY?</a:t>
            </a:r>
            <a:endParaRPr dirty="0">
              <a:solidFill>
                <a:schemeClr val="accent2"/>
              </a:solid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410"/>
                                        </p:tgtEl>
                                        <p:attrNameLst>
                                          <p:attrName>style.visibility</p:attrName>
                                        </p:attrNameLst>
                                      </p:cBhvr>
                                      <p:to>
                                        <p:strVal val="visible"/>
                                      </p:to>
                                    </p:set>
                                    <p:anim calcmode="lin" valueType="num">
                                      <p:cBhvr additive="base">
                                        <p:cTn id="7" dur="500" fill="hold"/>
                                        <p:tgtEl>
                                          <p:spTgt spid="410"/>
                                        </p:tgtEl>
                                        <p:attrNameLst>
                                          <p:attrName>ppt_x</p:attrName>
                                        </p:attrNameLst>
                                      </p:cBhvr>
                                      <p:tavLst>
                                        <p:tav tm="0">
                                          <p:val>
                                            <p:strVal val="#ppt_x"/>
                                          </p:val>
                                        </p:tav>
                                        <p:tav tm="100000">
                                          <p:val>
                                            <p:strVal val="#ppt_x"/>
                                          </p:val>
                                        </p:tav>
                                      </p:tavLst>
                                    </p:anim>
                                    <p:anim calcmode="lin" valueType="num">
                                      <p:cBhvr additive="base">
                                        <p:cTn id="8" dur="500" fill="hold"/>
                                        <p:tgtEl>
                                          <p:spTgt spid="4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2" nodeType="afterEffect">
                                  <p:stCondLst>
                                    <p:cond delay="300"/>
                                  </p:stCondLst>
                                  <p:childTnLst>
                                    <p:set>
                                      <p:cBhvr>
                                        <p:cTn id="11" dur="1" fill="hold">
                                          <p:stCondLst>
                                            <p:cond delay="0"/>
                                          </p:stCondLst>
                                        </p:cTn>
                                        <p:tgtEl>
                                          <p:spTgt spid="409"/>
                                        </p:tgtEl>
                                        <p:attrNameLst>
                                          <p:attrName>style.visibility</p:attrName>
                                        </p:attrNameLst>
                                      </p:cBhvr>
                                      <p:to>
                                        <p:strVal val="visible"/>
                                      </p:to>
                                    </p:set>
                                    <p:animEffect transition="in" filter="wheel(1)">
                                      <p:cBhvr>
                                        <p:cTn id="12" dur="2000"/>
                                        <p:tgtEl>
                                          <p:spTgt spid="409"/>
                                        </p:tgtEl>
                                      </p:cBhvr>
                                    </p:animEffect>
                                  </p:childTnLst>
                                </p:cTn>
                              </p:par>
                              <p:par>
                                <p:cTn id="13" presetID="8" presetClass="emph" presetSubtype="0" fill="hold" grpId="3" nodeType="withEffect">
                                  <p:stCondLst>
                                    <p:cond delay="0"/>
                                  </p:stCondLst>
                                  <p:childTnLst>
                                    <p:animRot by="21600000">
                                      <p:cBhvr>
                                        <p:cTn id="14" dur="2000" fill="hold"/>
                                        <p:tgtEl>
                                          <p:spTgt spid="409"/>
                                        </p:tgtEl>
                                        <p:attrNameLst>
                                          <p:attrName>r</p:attrName>
                                        </p:attrNameLst>
                                      </p:cBhvr>
                                    </p:animRot>
                                  </p:childTnLst>
                                </p:cTn>
                              </p:par>
                            </p:childTnLst>
                          </p:cTn>
                        </p:par>
                        <p:par>
                          <p:cTn id="15" fill="hold">
                            <p:stCondLst>
                              <p:cond delay="28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2" animBg="1" advAuto="0"/>
      <p:bldGraphic spid="409" grpId="3">
        <p:bldAsOne/>
      </p:bldGraphic>
      <p:bldP spid="410" grpId="1" animBg="1" advAuto="0"/>
      <p:bldP spid="4"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Boy-profile-small.jpg"/>
          <p:cNvPicPr>
            <a:picLocks noChangeAspect="1"/>
          </p:cNvPicPr>
          <p:nvPr/>
        </p:nvPicPr>
        <p:blipFill>
          <a:blip r:embed="rId3"/>
          <a:stretch>
            <a:fillRect/>
          </a:stretch>
        </p:blipFill>
        <p:spPr>
          <a:xfrm>
            <a:off x="-6096000" y="-4367160"/>
            <a:ext cx="20374126" cy="13584409"/>
          </a:xfrm>
          <a:prstGeom prst="rect">
            <a:avLst/>
          </a:prstGeom>
          <a:ln w="3175">
            <a:miter lim="400000"/>
          </a:ln>
        </p:spPr>
      </p:pic>
      <p:sp>
        <p:nvSpPr>
          <p:cNvPr id="415" name="Shape 415"/>
          <p:cNvSpPr/>
          <p:nvPr/>
        </p:nvSpPr>
        <p:spPr>
          <a:xfrm>
            <a:off x="5805030" y="2195512"/>
            <a:ext cx="3682972" cy="3228976"/>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spAutoFit/>
          </a:bodyPr>
          <a:lstStyle/>
          <a:p>
            <a:pPr>
              <a:defRPr sz="5200" b="1">
                <a:solidFill>
                  <a:srgbClr val="000000">
                    <a:alpha val="50000"/>
                  </a:srgbClr>
                </a:solidFill>
                <a:latin typeface="Helvetica"/>
                <a:ea typeface="Helvetica"/>
                <a:cs typeface="Helvetica"/>
                <a:sym typeface="Helvetica"/>
              </a:defRPr>
            </a:pPr>
            <a:r>
              <a:t>Can you </a:t>
            </a:r>
            <a:r>
              <a:rPr>
                <a:solidFill>
                  <a:srgbClr val="F15D2F"/>
                </a:solidFill>
              </a:rPr>
              <a:t>smell</a:t>
            </a:r>
            <a:r>
              <a:t> carbon monoxide?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 name="Chart 419"/>
          <p:cNvGraphicFramePr/>
          <p:nvPr/>
        </p:nvGraphicFramePr>
        <p:xfrm>
          <a:off x="2457450" y="1187450"/>
          <a:ext cx="5245100" cy="5245100"/>
        </p:xfrm>
        <a:graphic>
          <a:graphicData uri="http://schemas.openxmlformats.org/drawingml/2006/chart">
            <c:chart xmlns:c="http://schemas.openxmlformats.org/drawingml/2006/chart" xmlns:r="http://schemas.openxmlformats.org/officeDocument/2006/relationships" r:id="rId3"/>
          </a:graphicData>
        </a:graphic>
      </p:graphicFrame>
      <p:sp>
        <p:nvSpPr>
          <p:cNvPr id="420" name="Shape 420"/>
          <p:cNvSpPr/>
          <p:nvPr/>
        </p:nvSpPr>
        <p:spPr>
          <a:xfrm>
            <a:off x="3827462" y="2830512"/>
            <a:ext cx="2759076" cy="22129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14000" b="1">
                <a:solidFill>
                  <a:srgbClr val="000000">
                    <a:alpha val="50000"/>
                  </a:srgbClr>
                </a:solidFill>
                <a:latin typeface="Helvetica"/>
                <a:ea typeface="Helvetica"/>
                <a:cs typeface="Helvetica"/>
                <a:sym typeface="Helvetica"/>
              </a:defRPr>
            </a:lvl1pPr>
          </a:lstStyle>
          <a:p>
            <a:r>
              <a:t>NO</a:t>
            </a:r>
          </a:p>
        </p:txBody>
      </p:sp>
      <p:sp>
        <p:nvSpPr>
          <p:cNvPr id="421" name="Shape 421"/>
          <p:cNvSpPr/>
          <p:nvPr/>
        </p:nvSpPr>
        <p:spPr>
          <a:xfrm>
            <a:off x="8500689" y="430208"/>
            <a:ext cx="1235822" cy="765184"/>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4500" b="1">
                <a:solidFill>
                  <a:srgbClr val="000000">
                    <a:alpha val="50000"/>
                  </a:srgbClr>
                </a:solidFill>
                <a:latin typeface="Helvetica"/>
                <a:ea typeface="Helvetica"/>
                <a:cs typeface="Helvetica"/>
                <a:sym typeface="Helvetica"/>
              </a:defRPr>
            </a:pPr>
            <a:r>
              <a:t>10</a:t>
            </a:r>
            <a:r>
              <a:rPr b="0">
                <a:latin typeface="+mn-lt"/>
                <a:ea typeface="+mn-ea"/>
                <a:cs typeface="+mn-cs"/>
                <a:sym typeface="Helvetica Light"/>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300"/>
                                  </p:stCondLst>
                                  <p:iterate>
                                    <p:tmAbs val="0"/>
                                  </p:iterate>
                                  <p:childTnLst>
                                    <p:set>
                                      <p:cBhvr>
                                        <p:cTn id="6" fill="hold"/>
                                        <p:tgtEl>
                                          <p:spTgt spid="419"/>
                                        </p:tgtEl>
                                        <p:attrNameLst>
                                          <p:attrName>style.visibility</p:attrName>
                                        </p:attrNameLst>
                                      </p:cBhvr>
                                      <p:to>
                                        <p:strVal val="visible"/>
                                      </p:to>
                                    </p:set>
                                    <p:anim calcmode="lin" valueType="num">
                                      <p:cBhvr>
                                        <p:cTn id="7" dur="1500" fill="hold"/>
                                        <p:tgtEl>
                                          <p:spTgt spid="419"/>
                                        </p:tgtEl>
                                        <p:attrNameLst>
                                          <p:attrName>ppt_w</p:attrName>
                                        </p:attrNameLst>
                                      </p:cBhvr>
                                      <p:tavLst>
                                        <p:tav tm="0">
                                          <p:val>
                                            <p:fltVal val="0"/>
                                          </p:val>
                                        </p:tav>
                                        <p:tav tm="100000">
                                          <p:val>
                                            <p:strVal val="#ppt_w"/>
                                          </p:val>
                                        </p:tav>
                                      </p:tavLst>
                                    </p:anim>
                                    <p:anim calcmode="lin" valueType="num">
                                      <p:cBhvr>
                                        <p:cTn id="8" dur="1500" fill="hold"/>
                                        <p:tgtEl>
                                          <p:spTgt spid="419"/>
                                        </p:tgtEl>
                                        <p:attrNameLst>
                                          <p:attrName>ppt_h</p:attrName>
                                        </p:attrNameLst>
                                      </p:cBhvr>
                                      <p:tavLst>
                                        <p:tav tm="0">
                                          <p:val>
                                            <p:fltVal val="0"/>
                                          </p:val>
                                        </p:tav>
                                        <p:tav tm="100000">
                                          <p:val>
                                            <p:strVal val="#ppt_h"/>
                                          </p:val>
                                        </p:tav>
                                      </p:tavLst>
                                    </p:anim>
                                    <p:anim calcmode="lin" valueType="num">
                                      <p:cBhvr>
                                        <p:cTn id="9" dur="1500" fill="hold"/>
                                        <p:tgtEl>
                                          <p:spTgt spid="419"/>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41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800"/>
                            </p:stCondLst>
                            <p:childTnLst>
                              <p:par>
                                <p:cTn id="12" presetID="1" presetClass="entr" presetSubtype="0" fill="hold" grpId="2" nodeType="afterEffect">
                                  <p:stCondLst>
                                    <p:cond delay="0"/>
                                  </p:stCondLst>
                                  <p:iterate>
                                    <p:tmAbs val="0"/>
                                  </p:iterate>
                                  <p:childTnLst>
                                    <p:set>
                                      <p:cBhvr>
                                        <p:cTn id="13" fill="hold"/>
                                        <p:tgtEl>
                                          <p:spTgt spid="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1" animBg="1" advAuto="0"/>
      <p:bldP spid="421" grpId="2"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Girl-portrait-small.jpg"/>
          <p:cNvPicPr>
            <a:picLocks noChangeAspect="1"/>
          </p:cNvPicPr>
          <p:nvPr/>
        </p:nvPicPr>
        <p:blipFill>
          <a:blip r:embed="rId3"/>
          <a:srcRect b="55926"/>
          <a:stretch>
            <a:fillRect/>
          </a:stretch>
        </p:blipFill>
        <p:spPr>
          <a:xfrm>
            <a:off x="-1138367" y="-4505872"/>
            <a:ext cx="12436734" cy="8220864"/>
          </a:xfrm>
          <a:prstGeom prst="rect">
            <a:avLst/>
          </a:prstGeom>
          <a:ln w="3175">
            <a:miter lim="400000"/>
          </a:ln>
        </p:spPr>
      </p:pic>
      <p:sp>
        <p:nvSpPr>
          <p:cNvPr id="426" name="Shape 426"/>
          <p:cNvSpPr/>
          <p:nvPr/>
        </p:nvSpPr>
        <p:spPr>
          <a:xfrm>
            <a:off x="1645577" y="4075112"/>
            <a:ext cx="6868846" cy="3127376"/>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spAutoFit/>
          </a:bodyPr>
          <a:lstStyle/>
          <a:p>
            <a:pPr>
              <a:defRPr sz="4000" b="1">
                <a:solidFill>
                  <a:srgbClr val="000000">
                    <a:alpha val="50000"/>
                  </a:srgbClr>
                </a:solidFill>
                <a:latin typeface="Helvetica"/>
                <a:ea typeface="Helvetica"/>
                <a:cs typeface="Helvetica"/>
                <a:sym typeface="Helvetica"/>
              </a:defRPr>
            </a:pPr>
            <a:r>
              <a:rPr>
                <a:solidFill>
                  <a:srgbClr val="007CC2"/>
                </a:solidFill>
              </a:rPr>
              <a:t>True</a:t>
            </a:r>
            <a:r>
              <a:t> or </a:t>
            </a:r>
            <a:r>
              <a:rPr>
                <a:solidFill>
                  <a:srgbClr val="F15D2F"/>
                </a:solidFill>
              </a:rPr>
              <a:t>False</a:t>
            </a:r>
            <a:r>
              <a:t>:</a:t>
            </a:r>
          </a:p>
          <a:p>
            <a:pPr>
              <a:defRPr sz="4000" b="1">
                <a:solidFill>
                  <a:srgbClr val="000000">
                    <a:alpha val="50000"/>
                  </a:srgbClr>
                </a:solidFill>
                <a:latin typeface="Helvetica"/>
                <a:ea typeface="Helvetica"/>
                <a:cs typeface="Helvetica"/>
                <a:sym typeface="Helvetica"/>
              </a:defRPr>
            </a:pPr>
            <a:r>
              <a:t>If you see flammable items or clutter around your furnace, an adult should move them away.</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 name="Chart 430"/>
          <p:cNvGraphicFramePr/>
          <p:nvPr/>
        </p:nvGraphicFramePr>
        <p:xfrm>
          <a:off x="2457450" y="1187450"/>
          <a:ext cx="5245100" cy="5245100"/>
        </p:xfrm>
        <a:graphic>
          <a:graphicData uri="http://schemas.openxmlformats.org/drawingml/2006/chart">
            <c:chart xmlns:c="http://schemas.openxmlformats.org/drawingml/2006/chart" xmlns:r="http://schemas.openxmlformats.org/officeDocument/2006/relationships" r:id="rId3"/>
          </a:graphicData>
        </a:graphic>
      </p:graphicFrame>
      <p:sp>
        <p:nvSpPr>
          <p:cNvPr id="431" name="Shape 431"/>
          <p:cNvSpPr/>
          <p:nvPr/>
        </p:nvSpPr>
        <p:spPr>
          <a:xfrm>
            <a:off x="2740955" y="2830512"/>
            <a:ext cx="4932090" cy="22129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14000" b="1">
                <a:solidFill>
                  <a:srgbClr val="000000">
                    <a:alpha val="50000"/>
                  </a:srgbClr>
                </a:solidFill>
                <a:latin typeface="Helvetica"/>
                <a:ea typeface="Helvetica"/>
                <a:cs typeface="Helvetica"/>
                <a:sym typeface="Helvetica"/>
              </a:defRPr>
            </a:lvl1pPr>
          </a:lstStyle>
          <a:p>
            <a:r>
              <a:t>TRUE</a:t>
            </a:r>
          </a:p>
        </p:txBody>
      </p:sp>
      <p:sp>
        <p:nvSpPr>
          <p:cNvPr id="432" name="Shape 432"/>
          <p:cNvSpPr/>
          <p:nvPr/>
        </p:nvSpPr>
        <p:spPr>
          <a:xfrm>
            <a:off x="8500689" y="430208"/>
            <a:ext cx="1235822" cy="765184"/>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4500" b="1">
                <a:solidFill>
                  <a:srgbClr val="000000">
                    <a:alpha val="50000"/>
                  </a:srgbClr>
                </a:solidFill>
                <a:latin typeface="Helvetica"/>
                <a:ea typeface="Helvetica"/>
                <a:cs typeface="Helvetica"/>
                <a:sym typeface="Helvetica"/>
              </a:defRPr>
            </a:pPr>
            <a:r>
              <a:t>20</a:t>
            </a:r>
            <a:r>
              <a:rPr b="0">
                <a:latin typeface="+mn-lt"/>
                <a:ea typeface="+mn-ea"/>
                <a:cs typeface="+mn-cs"/>
                <a:sym typeface="Helvetica Light"/>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300"/>
                                  </p:stCondLst>
                                  <p:iterate>
                                    <p:tmAbs val="0"/>
                                  </p:iterate>
                                  <p:childTnLst>
                                    <p:set>
                                      <p:cBhvr>
                                        <p:cTn id="6" fill="hold"/>
                                        <p:tgtEl>
                                          <p:spTgt spid="430"/>
                                        </p:tgtEl>
                                        <p:attrNameLst>
                                          <p:attrName>style.visibility</p:attrName>
                                        </p:attrNameLst>
                                      </p:cBhvr>
                                      <p:to>
                                        <p:strVal val="visible"/>
                                      </p:to>
                                    </p:set>
                                    <p:anim calcmode="lin" valueType="num">
                                      <p:cBhvr>
                                        <p:cTn id="7" dur="1500" fill="hold"/>
                                        <p:tgtEl>
                                          <p:spTgt spid="430"/>
                                        </p:tgtEl>
                                        <p:attrNameLst>
                                          <p:attrName>ppt_w</p:attrName>
                                        </p:attrNameLst>
                                      </p:cBhvr>
                                      <p:tavLst>
                                        <p:tav tm="0">
                                          <p:val>
                                            <p:fltVal val="0"/>
                                          </p:val>
                                        </p:tav>
                                        <p:tav tm="100000">
                                          <p:val>
                                            <p:strVal val="#ppt_w"/>
                                          </p:val>
                                        </p:tav>
                                      </p:tavLst>
                                    </p:anim>
                                    <p:anim calcmode="lin" valueType="num">
                                      <p:cBhvr>
                                        <p:cTn id="8" dur="1500" fill="hold"/>
                                        <p:tgtEl>
                                          <p:spTgt spid="430"/>
                                        </p:tgtEl>
                                        <p:attrNameLst>
                                          <p:attrName>ppt_h</p:attrName>
                                        </p:attrNameLst>
                                      </p:cBhvr>
                                      <p:tavLst>
                                        <p:tav tm="0">
                                          <p:val>
                                            <p:fltVal val="0"/>
                                          </p:val>
                                        </p:tav>
                                        <p:tav tm="100000">
                                          <p:val>
                                            <p:strVal val="#ppt_h"/>
                                          </p:val>
                                        </p:tav>
                                      </p:tavLst>
                                    </p:anim>
                                    <p:anim calcmode="lin" valueType="num">
                                      <p:cBhvr>
                                        <p:cTn id="9" dur="1500" fill="hold"/>
                                        <p:tgtEl>
                                          <p:spTgt spid="430"/>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43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800"/>
                            </p:stCondLst>
                            <p:childTnLst>
                              <p:par>
                                <p:cTn id="12" presetID="1" presetClass="entr" presetSubtype="0" fill="hold" grpId="2" nodeType="afterEffect">
                                  <p:stCondLst>
                                    <p:cond delay="0"/>
                                  </p:stCondLst>
                                  <p:iterate>
                                    <p:tmAbs val="0"/>
                                  </p:iterate>
                                  <p:childTnLst>
                                    <p:set>
                                      <p:cBhvr>
                                        <p:cTn id="13" fill="hold"/>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 grpId="1" animBg="1" advAuto="0"/>
      <p:bldP spid="432"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828">
              <a:srgbClr val="ABE4F3"/>
            </a:gs>
            <a:gs pos="41356">
              <a:srgbClr val="FEFFFF"/>
            </a:gs>
          </a:gsLst>
          <a:lin ang="16200000" scaled="0"/>
        </a:gradFill>
        <a:effectLst/>
      </p:bgPr>
    </p:bg>
    <p:spTree>
      <p:nvGrpSpPr>
        <p:cNvPr id="1" name=""/>
        <p:cNvGrpSpPr/>
        <p:nvPr/>
      </p:nvGrpSpPr>
      <p:grpSpPr>
        <a:xfrm>
          <a:off x="0" y="0"/>
          <a:ext cx="0" cy="0"/>
          <a:chOff x="0" y="0"/>
          <a:chExt cx="0" cy="0"/>
        </a:xfrm>
      </p:grpSpPr>
      <p:sp>
        <p:nvSpPr>
          <p:cNvPr id="140" name="Shape 140"/>
          <p:cNvSpPr>
            <a:spLocks noGrp="1"/>
          </p:cNvSpPr>
          <p:nvPr>
            <p:ph type="body" idx="14"/>
          </p:nvPr>
        </p:nvSpPr>
        <p:spPr>
          <a:xfrm>
            <a:off x="1060477" y="996086"/>
            <a:ext cx="8175626" cy="752476"/>
          </a:xfrm>
          <a:prstGeom prst="rect">
            <a:avLst/>
          </a:prstGeom>
        </p:spPr>
        <p:txBody>
          <a:bodyPr/>
          <a:lstStyle>
            <a:lvl1pPr>
              <a:defRPr sz="4400">
                <a:solidFill>
                  <a:srgbClr val="F15D2F"/>
                </a:solidFill>
              </a:defRPr>
            </a:lvl1pPr>
          </a:lstStyle>
          <a:p>
            <a:r>
              <a:rPr lang="en-US" dirty="0"/>
              <a:t>Presentation Topics</a:t>
            </a:r>
            <a:endParaRPr dirty="0"/>
          </a:p>
        </p:txBody>
      </p:sp>
      <p:sp>
        <p:nvSpPr>
          <p:cNvPr id="141" name="Shape 141"/>
          <p:cNvSpPr/>
          <p:nvPr/>
        </p:nvSpPr>
        <p:spPr>
          <a:xfrm>
            <a:off x="2032821" y="4037449"/>
            <a:ext cx="2978889" cy="1666334"/>
          </a:xfrm>
          <a:prstGeom prst="rect">
            <a:avLst/>
          </a:prstGeom>
          <a:solidFill>
            <a:srgbClr val="007CC2"/>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p>
            <a:pPr>
              <a:defRPr sz="1800" b="1">
                <a:solidFill>
                  <a:srgbClr val="FFFFFF"/>
                </a:solidFill>
                <a:latin typeface="Helvetica"/>
                <a:ea typeface="Helvetica"/>
                <a:cs typeface="Helvetica"/>
                <a:sym typeface="Helvetica"/>
              </a:defRPr>
            </a:pPr>
            <a:r>
              <a:t>Learn about </a:t>
            </a:r>
            <a:br>
              <a:rPr/>
            </a:br>
            <a:r>
              <a:t>natural gas safety - </a:t>
            </a:r>
            <a:br>
              <a:rPr/>
            </a:br>
            <a:r>
              <a:t>inside and outside.</a:t>
            </a:r>
          </a:p>
        </p:txBody>
      </p:sp>
      <p:sp>
        <p:nvSpPr>
          <p:cNvPr id="143" name="Shape 143"/>
          <p:cNvSpPr/>
          <p:nvPr/>
        </p:nvSpPr>
        <p:spPr>
          <a:xfrm>
            <a:off x="2032821" y="2211824"/>
            <a:ext cx="2978889" cy="1666334"/>
          </a:xfrm>
          <a:prstGeom prst="rect">
            <a:avLst/>
          </a:prstGeom>
          <a:solidFill>
            <a:srgbClr val="007CC2"/>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p>
            <a:pPr lvl="1" indent="0">
              <a:defRPr sz="1800" b="1">
                <a:solidFill>
                  <a:srgbClr val="FFFFFF"/>
                </a:solidFill>
                <a:latin typeface="Helvetica"/>
                <a:ea typeface="Helvetica"/>
                <a:cs typeface="Helvetica"/>
                <a:sym typeface="Helvetica"/>
              </a:defRPr>
            </a:pPr>
            <a:r>
              <a:t>Learn about energy.</a:t>
            </a:r>
          </a:p>
        </p:txBody>
      </p:sp>
      <p:sp>
        <p:nvSpPr>
          <p:cNvPr id="144" name="Shape 144"/>
          <p:cNvSpPr/>
          <p:nvPr/>
        </p:nvSpPr>
        <p:spPr>
          <a:xfrm>
            <a:off x="5148290" y="2211824"/>
            <a:ext cx="2978889" cy="1666334"/>
          </a:xfrm>
          <a:prstGeom prst="rect">
            <a:avLst/>
          </a:prstGeom>
          <a:solidFill>
            <a:srgbClr val="007CC2"/>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p>
            <a:pPr>
              <a:defRPr sz="1800" b="1">
                <a:solidFill>
                  <a:srgbClr val="FFFFFF"/>
                </a:solidFill>
                <a:latin typeface="Helvetica"/>
                <a:ea typeface="Helvetica"/>
                <a:cs typeface="Helvetica"/>
                <a:sym typeface="Helvetica"/>
              </a:defRPr>
            </a:pPr>
            <a:r>
              <a:t>Learn about properties </a:t>
            </a:r>
            <a:br>
              <a:rPr/>
            </a:br>
            <a:r>
              <a:t>of natural gas.</a:t>
            </a:r>
          </a:p>
        </p:txBody>
      </p:sp>
      <p:sp>
        <p:nvSpPr>
          <p:cNvPr id="145" name="Shape 145"/>
          <p:cNvSpPr/>
          <p:nvPr/>
        </p:nvSpPr>
        <p:spPr>
          <a:xfrm>
            <a:off x="5148290" y="4052206"/>
            <a:ext cx="2978888" cy="1666334"/>
          </a:xfrm>
          <a:prstGeom prst="rect">
            <a:avLst/>
          </a:prstGeom>
          <a:solidFill>
            <a:srgbClr val="007CC2"/>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1800" b="1">
                <a:solidFill>
                  <a:srgbClr val="FFFFFF"/>
                </a:solidFill>
                <a:latin typeface="Helvetica"/>
                <a:ea typeface="Helvetica"/>
                <a:cs typeface="Helvetica"/>
                <a:sym typeface="Helvetica"/>
              </a:defRPr>
            </a:lvl1pPr>
          </a:lstStyle>
          <a:p>
            <a:r>
              <a:t>Play </a:t>
            </a:r>
            <a:r>
              <a:rPr lang="en-US"/>
              <a:t>the</a:t>
            </a:r>
            <a:r>
              <a:t> review game </a:t>
            </a:r>
            <a:r>
              <a:rPr lang="mr-IN" dirty="0"/>
              <a:t>–</a:t>
            </a:r>
            <a:r>
              <a:rPr lang="en-US" dirty="0"/>
              <a:t> </a:t>
            </a:r>
            <a:r>
              <a:rPr lang="en-US" i="1" dirty="0"/>
              <a:t>Safety Sense</a:t>
            </a:r>
            <a:r>
              <a:rPr i="1" dirty="0"/>
              <a: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3179" r="51133"/>
          <a:stretch/>
        </p:blipFill>
        <p:spPr>
          <a:xfrm>
            <a:off x="228600" y="3244486"/>
            <a:ext cx="2725710" cy="3567794"/>
          </a:xfrm>
          <a:prstGeom prst="rect">
            <a:avLst/>
          </a:prstGeom>
        </p:spPr>
      </p:pic>
      <p:sp>
        <p:nvSpPr>
          <p:cNvPr id="9" name="TextBox 8">
            <a:extLst>
              <a:ext uri="{FF2B5EF4-FFF2-40B4-BE49-F238E27FC236}">
                <a16:creationId xmlns:a16="http://schemas.microsoft.com/office/drawing/2014/main" id="{4C044F7F-41DB-0C4E-821D-89820590D91A}"/>
              </a:ext>
            </a:extLst>
          </p:cNvPr>
          <p:cNvSpPr txBox="1"/>
          <p:nvPr/>
        </p:nvSpPr>
        <p:spPr>
          <a:xfrm>
            <a:off x="237087" y="5270088"/>
            <a:ext cx="1397489" cy="24942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687" tIns="39687" rIns="39687" bIns="3968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mn-lt"/>
                <a:ea typeface="+mn-ea"/>
                <a:cs typeface="+mn-cs"/>
                <a:sym typeface="Helvetica Light"/>
              </a:rPr>
              <a:t>TM</a:t>
            </a:r>
            <a:endParaRPr kumimoji="0" lang="en-US" sz="2800" b="0" i="0" u="none" strike="noStrike" cap="none" spc="0" normalizeH="0" baseline="0" dirty="0">
              <a:ln>
                <a:noFill/>
              </a:ln>
              <a:solidFill>
                <a:srgbClr val="000000"/>
              </a:solidFill>
              <a:effectLst/>
              <a:uFillTx/>
              <a:latin typeface="+mn-lt"/>
              <a:ea typeface="+mn-ea"/>
              <a:cs typeface="+mn-cs"/>
              <a:sym typeface="Helvetica Light"/>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2" nodeType="afterEffect">
                                  <p:stCondLst>
                                    <p:cond delay="0"/>
                                  </p:stCondLst>
                                  <p:iterate>
                                    <p:tmAbs val="0"/>
                                  </p:iterate>
                                  <p:childTnLst>
                                    <p:set>
                                      <p:cBhvr>
                                        <p:cTn id="6" fill="hold"/>
                                        <p:tgtEl>
                                          <p:spTgt spid="143"/>
                                        </p:tgtEl>
                                        <p:attrNameLst>
                                          <p:attrName>style.visibility</p:attrName>
                                        </p:attrNameLst>
                                      </p:cBhvr>
                                      <p:to>
                                        <p:strVal val="visible"/>
                                      </p:to>
                                    </p:set>
                                    <p:anim calcmode="lin" valueType="num">
                                      <p:cBhvr>
                                        <p:cTn id="7" dur="300" fill="hold"/>
                                        <p:tgtEl>
                                          <p:spTgt spid="143"/>
                                        </p:tgtEl>
                                        <p:attrNameLst>
                                          <p:attrName>ppt_x</p:attrName>
                                        </p:attrNameLst>
                                      </p:cBhvr>
                                      <p:tavLst>
                                        <p:tav tm="0">
                                          <p:val>
                                            <p:strVal val="#ppt_x"/>
                                          </p:val>
                                        </p:tav>
                                        <p:tav tm="100000">
                                          <p:val>
                                            <p:strVal val="#ppt_x"/>
                                          </p:val>
                                        </p:tav>
                                      </p:tavLst>
                                    </p:anim>
                                    <p:anim calcmode="lin" valueType="num">
                                      <p:cBhvr>
                                        <p:cTn id="8" dur="300" fill="hold"/>
                                        <p:tgtEl>
                                          <p:spTgt spid="143"/>
                                        </p:tgtEl>
                                        <p:attrNameLst>
                                          <p:attrName>ppt_y</p:attrName>
                                        </p:attrNameLst>
                                      </p:cBhvr>
                                      <p:tavLst>
                                        <p:tav tm="0">
                                          <p:val>
                                            <p:strVal val="1+#ppt_h/2"/>
                                          </p:val>
                                        </p:tav>
                                        <p:tav tm="100000">
                                          <p:val>
                                            <p:strVal val="#ppt_y"/>
                                          </p:val>
                                        </p:tav>
                                      </p:tavLst>
                                    </p:anim>
                                  </p:childTnLst>
                                </p:cTn>
                              </p:par>
                            </p:childTnLst>
                          </p:cTn>
                        </p:par>
                        <p:par>
                          <p:cTn id="9" fill="hold">
                            <p:stCondLst>
                              <p:cond delay="300"/>
                            </p:stCondLst>
                            <p:childTnLst>
                              <p:par>
                                <p:cTn id="10" presetID="2" presetClass="entr" presetSubtype="4" fill="hold" grpId="3" nodeType="afterEffect">
                                  <p:stCondLst>
                                    <p:cond delay="500"/>
                                  </p:stCondLst>
                                  <p:iterate>
                                    <p:tmAbs val="0"/>
                                  </p:iterate>
                                  <p:childTnLst>
                                    <p:set>
                                      <p:cBhvr>
                                        <p:cTn id="11" fill="hold"/>
                                        <p:tgtEl>
                                          <p:spTgt spid="144"/>
                                        </p:tgtEl>
                                        <p:attrNameLst>
                                          <p:attrName>style.visibility</p:attrName>
                                        </p:attrNameLst>
                                      </p:cBhvr>
                                      <p:to>
                                        <p:strVal val="visible"/>
                                      </p:to>
                                    </p:set>
                                    <p:anim calcmode="lin" valueType="num">
                                      <p:cBhvr>
                                        <p:cTn id="12" dur="300" fill="hold"/>
                                        <p:tgtEl>
                                          <p:spTgt spid="144"/>
                                        </p:tgtEl>
                                        <p:attrNameLst>
                                          <p:attrName>ppt_x</p:attrName>
                                        </p:attrNameLst>
                                      </p:cBhvr>
                                      <p:tavLst>
                                        <p:tav tm="0">
                                          <p:val>
                                            <p:strVal val="#ppt_x"/>
                                          </p:val>
                                        </p:tav>
                                        <p:tav tm="100000">
                                          <p:val>
                                            <p:strVal val="#ppt_x"/>
                                          </p:val>
                                        </p:tav>
                                      </p:tavLst>
                                    </p:anim>
                                    <p:anim calcmode="lin" valueType="num">
                                      <p:cBhvr>
                                        <p:cTn id="13" dur="300" fill="hold"/>
                                        <p:tgtEl>
                                          <p:spTgt spid="144"/>
                                        </p:tgtEl>
                                        <p:attrNameLst>
                                          <p:attrName>ppt_y</p:attrName>
                                        </p:attrNameLst>
                                      </p:cBhvr>
                                      <p:tavLst>
                                        <p:tav tm="0">
                                          <p:val>
                                            <p:strVal val="1+#ppt_h/2"/>
                                          </p:val>
                                        </p:tav>
                                        <p:tav tm="100000">
                                          <p:val>
                                            <p:strVal val="#ppt_y"/>
                                          </p:val>
                                        </p:tav>
                                      </p:tavLst>
                                    </p:anim>
                                  </p:childTnLst>
                                </p:cTn>
                              </p:par>
                            </p:childTnLst>
                          </p:cTn>
                        </p:par>
                        <p:par>
                          <p:cTn id="14" fill="hold">
                            <p:stCondLst>
                              <p:cond delay="1100"/>
                            </p:stCondLst>
                            <p:childTnLst>
                              <p:par>
                                <p:cTn id="15" presetID="2" presetClass="entr" presetSubtype="4" fill="hold" grpId="4" nodeType="afterEffect">
                                  <p:stCondLst>
                                    <p:cond delay="500"/>
                                  </p:stCondLst>
                                  <p:iterate>
                                    <p:tmAbs val="0"/>
                                  </p:iterate>
                                  <p:childTnLst>
                                    <p:set>
                                      <p:cBhvr>
                                        <p:cTn id="16" fill="hold"/>
                                        <p:tgtEl>
                                          <p:spTgt spid="141"/>
                                        </p:tgtEl>
                                        <p:attrNameLst>
                                          <p:attrName>style.visibility</p:attrName>
                                        </p:attrNameLst>
                                      </p:cBhvr>
                                      <p:to>
                                        <p:strVal val="visible"/>
                                      </p:to>
                                    </p:set>
                                    <p:anim calcmode="lin" valueType="num">
                                      <p:cBhvr>
                                        <p:cTn id="17" dur="300" fill="hold"/>
                                        <p:tgtEl>
                                          <p:spTgt spid="141"/>
                                        </p:tgtEl>
                                        <p:attrNameLst>
                                          <p:attrName>ppt_x</p:attrName>
                                        </p:attrNameLst>
                                      </p:cBhvr>
                                      <p:tavLst>
                                        <p:tav tm="0">
                                          <p:val>
                                            <p:strVal val="#ppt_x"/>
                                          </p:val>
                                        </p:tav>
                                        <p:tav tm="100000">
                                          <p:val>
                                            <p:strVal val="#ppt_x"/>
                                          </p:val>
                                        </p:tav>
                                      </p:tavLst>
                                    </p:anim>
                                    <p:anim calcmode="lin" valueType="num">
                                      <p:cBhvr>
                                        <p:cTn id="18" dur="300" fill="hold"/>
                                        <p:tgtEl>
                                          <p:spTgt spid="141"/>
                                        </p:tgtEl>
                                        <p:attrNameLst>
                                          <p:attrName>ppt_y</p:attrName>
                                        </p:attrNameLst>
                                      </p:cBhvr>
                                      <p:tavLst>
                                        <p:tav tm="0">
                                          <p:val>
                                            <p:strVal val="1+#ppt_h/2"/>
                                          </p:val>
                                        </p:tav>
                                        <p:tav tm="100000">
                                          <p:val>
                                            <p:strVal val="#ppt_y"/>
                                          </p:val>
                                        </p:tav>
                                      </p:tavLst>
                                    </p:anim>
                                  </p:childTnLst>
                                </p:cTn>
                              </p:par>
                            </p:childTnLst>
                          </p:cTn>
                        </p:par>
                        <p:par>
                          <p:cTn id="19" fill="hold">
                            <p:stCondLst>
                              <p:cond delay="1900"/>
                            </p:stCondLst>
                            <p:childTnLst>
                              <p:par>
                                <p:cTn id="20" presetID="2" presetClass="entr" presetSubtype="4" fill="hold" grpId="6" nodeType="afterEffect">
                                  <p:stCondLst>
                                    <p:cond delay="500"/>
                                  </p:stCondLst>
                                  <p:iterate>
                                    <p:tmAbs val="0"/>
                                  </p:iterate>
                                  <p:childTnLst>
                                    <p:set>
                                      <p:cBhvr>
                                        <p:cTn id="21" fill="hold"/>
                                        <p:tgtEl>
                                          <p:spTgt spid="145"/>
                                        </p:tgtEl>
                                        <p:attrNameLst>
                                          <p:attrName>style.visibility</p:attrName>
                                        </p:attrNameLst>
                                      </p:cBhvr>
                                      <p:to>
                                        <p:strVal val="visible"/>
                                      </p:to>
                                    </p:set>
                                    <p:anim calcmode="lin" valueType="num">
                                      <p:cBhvr>
                                        <p:cTn id="22" dur="300" fill="hold"/>
                                        <p:tgtEl>
                                          <p:spTgt spid="145"/>
                                        </p:tgtEl>
                                        <p:attrNameLst>
                                          <p:attrName>ppt_x</p:attrName>
                                        </p:attrNameLst>
                                      </p:cBhvr>
                                      <p:tavLst>
                                        <p:tav tm="0">
                                          <p:val>
                                            <p:strVal val="#ppt_x"/>
                                          </p:val>
                                        </p:tav>
                                        <p:tav tm="100000">
                                          <p:val>
                                            <p:strVal val="#ppt_x"/>
                                          </p:val>
                                        </p:tav>
                                      </p:tavLst>
                                    </p:anim>
                                    <p:anim calcmode="lin" valueType="num">
                                      <p:cBhvr>
                                        <p:cTn id="23" dur="300" fill="hold"/>
                                        <p:tgtEl>
                                          <p:spTgt spid="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4" animBg="1" advAuto="0"/>
      <p:bldP spid="143" grpId="2" animBg="1" advAuto="0"/>
      <p:bldP spid="144" grpId="3" animBg="1" advAuto="0"/>
      <p:bldP spid="145" grpId="6"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Girl-portrait-2.jpg"/>
          <p:cNvPicPr>
            <a:picLocks noChangeAspect="1"/>
          </p:cNvPicPr>
          <p:nvPr/>
        </p:nvPicPr>
        <p:blipFill>
          <a:blip r:embed="rId3"/>
          <a:srcRect r="48954" b="18165"/>
          <a:stretch>
            <a:fillRect/>
          </a:stretch>
        </p:blipFill>
        <p:spPr>
          <a:xfrm>
            <a:off x="-1910954" y="-36513"/>
            <a:ext cx="7189079" cy="7693138"/>
          </a:xfrm>
          <a:prstGeom prst="rect">
            <a:avLst/>
          </a:prstGeom>
          <a:ln w="3175">
            <a:miter lim="400000"/>
          </a:ln>
        </p:spPr>
      </p:pic>
      <p:sp>
        <p:nvSpPr>
          <p:cNvPr id="437" name="Shape 437"/>
          <p:cNvSpPr/>
          <p:nvPr/>
        </p:nvSpPr>
        <p:spPr>
          <a:xfrm>
            <a:off x="5930231" y="1433512"/>
            <a:ext cx="3595240" cy="4752976"/>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spAutoFit/>
          </a:bodyPr>
          <a:lstStyle/>
          <a:p>
            <a:pPr>
              <a:defRPr sz="3800" b="1">
                <a:solidFill>
                  <a:srgbClr val="000000">
                    <a:alpha val="50000"/>
                  </a:srgbClr>
                </a:solidFill>
                <a:latin typeface="Helvetica"/>
                <a:ea typeface="Helvetica"/>
                <a:cs typeface="Helvetica"/>
                <a:sym typeface="Helvetica"/>
              </a:defRPr>
            </a:pPr>
            <a:r>
              <a:rPr>
                <a:solidFill>
                  <a:srgbClr val="007CC2"/>
                </a:solidFill>
              </a:rPr>
              <a:t>TRUE</a:t>
            </a:r>
            <a:r>
              <a:t> or </a:t>
            </a:r>
            <a:r>
              <a:rPr>
                <a:solidFill>
                  <a:srgbClr val="F15D2F"/>
                </a:solidFill>
              </a:rPr>
              <a:t>FALSE</a:t>
            </a:r>
            <a:r>
              <a:t>:</a:t>
            </a:r>
          </a:p>
          <a:p>
            <a:pPr>
              <a:defRPr sz="3800" b="1">
                <a:solidFill>
                  <a:srgbClr val="000000">
                    <a:alpha val="50000"/>
                  </a:srgbClr>
                </a:solidFill>
                <a:latin typeface="Helvetica"/>
                <a:ea typeface="Helvetica"/>
                <a:cs typeface="Helvetica"/>
                <a:sym typeface="Helvetica"/>
              </a:defRPr>
            </a:pPr>
            <a:r>
              <a:t>If you see a natural gas meter or pipeline, you can touch and play around it.</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1" name="Chart 441"/>
          <p:cNvGraphicFramePr/>
          <p:nvPr/>
        </p:nvGraphicFramePr>
        <p:xfrm>
          <a:off x="2457450" y="1187450"/>
          <a:ext cx="5245100" cy="5245100"/>
        </p:xfrm>
        <a:graphic>
          <a:graphicData uri="http://schemas.openxmlformats.org/drawingml/2006/chart">
            <c:chart xmlns:c="http://schemas.openxmlformats.org/drawingml/2006/chart" xmlns:r="http://schemas.openxmlformats.org/officeDocument/2006/relationships" r:id="rId3"/>
          </a:graphicData>
        </a:graphic>
      </p:graphicFrame>
      <p:sp>
        <p:nvSpPr>
          <p:cNvPr id="442" name="Shape 442"/>
          <p:cNvSpPr/>
          <p:nvPr/>
        </p:nvSpPr>
        <p:spPr>
          <a:xfrm>
            <a:off x="2168587" y="2703512"/>
            <a:ext cx="5822827" cy="22129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14000" b="1">
                <a:solidFill>
                  <a:srgbClr val="000000">
                    <a:alpha val="50000"/>
                  </a:srgbClr>
                </a:solidFill>
                <a:latin typeface="Helvetica"/>
                <a:ea typeface="Helvetica"/>
                <a:cs typeface="Helvetica"/>
                <a:sym typeface="Helvetica"/>
              </a:defRPr>
            </a:lvl1pPr>
          </a:lstStyle>
          <a:p>
            <a:r>
              <a:t>FALSE</a:t>
            </a:r>
          </a:p>
        </p:txBody>
      </p:sp>
      <p:sp>
        <p:nvSpPr>
          <p:cNvPr id="443" name="Shape 443"/>
          <p:cNvSpPr/>
          <p:nvPr/>
        </p:nvSpPr>
        <p:spPr>
          <a:xfrm>
            <a:off x="8500689" y="430208"/>
            <a:ext cx="1235822" cy="765184"/>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4500" b="1">
                <a:solidFill>
                  <a:srgbClr val="000000">
                    <a:alpha val="50000"/>
                  </a:srgbClr>
                </a:solidFill>
                <a:latin typeface="Helvetica"/>
                <a:ea typeface="Helvetica"/>
                <a:cs typeface="Helvetica"/>
                <a:sym typeface="Helvetica"/>
              </a:defRPr>
            </a:pPr>
            <a:r>
              <a:t>30</a:t>
            </a:r>
            <a:r>
              <a:rPr b="0">
                <a:latin typeface="+mn-lt"/>
                <a:ea typeface="+mn-ea"/>
                <a:cs typeface="+mn-cs"/>
                <a:sym typeface="Helvetica Light"/>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300"/>
                                  </p:stCondLst>
                                  <p:iterate>
                                    <p:tmAbs val="0"/>
                                  </p:iterate>
                                  <p:childTnLst>
                                    <p:set>
                                      <p:cBhvr>
                                        <p:cTn id="6" fill="hold"/>
                                        <p:tgtEl>
                                          <p:spTgt spid="441"/>
                                        </p:tgtEl>
                                        <p:attrNameLst>
                                          <p:attrName>style.visibility</p:attrName>
                                        </p:attrNameLst>
                                      </p:cBhvr>
                                      <p:to>
                                        <p:strVal val="visible"/>
                                      </p:to>
                                    </p:set>
                                    <p:anim calcmode="lin" valueType="num">
                                      <p:cBhvr>
                                        <p:cTn id="7" dur="1500" fill="hold"/>
                                        <p:tgtEl>
                                          <p:spTgt spid="441"/>
                                        </p:tgtEl>
                                        <p:attrNameLst>
                                          <p:attrName>ppt_w</p:attrName>
                                        </p:attrNameLst>
                                      </p:cBhvr>
                                      <p:tavLst>
                                        <p:tav tm="0">
                                          <p:val>
                                            <p:fltVal val="0"/>
                                          </p:val>
                                        </p:tav>
                                        <p:tav tm="100000">
                                          <p:val>
                                            <p:strVal val="#ppt_w"/>
                                          </p:val>
                                        </p:tav>
                                      </p:tavLst>
                                    </p:anim>
                                    <p:anim calcmode="lin" valueType="num">
                                      <p:cBhvr>
                                        <p:cTn id="8" dur="1500" fill="hold"/>
                                        <p:tgtEl>
                                          <p:spTgt spid="441"/>
                                        </p:tgtEl>
                                        <p:attrNameLst>
                                          <p:attrName>ppt_h</p:attrName>
                                        </p:attrNameLst>
                                      </p:cBhvr>
                                      <p:tavLst>
                                        <p:tav tm="0">
                                          <p:val>
                                            <p:fltVal val="0"/>
                                          </p:val>
                                        </p:tav>
                                        <p:tav tm="100000">
                                          <p:val>
                                            <p:strVal val="#ppt_h"/>
                                          </p:val>
                                        </p:tav>
                                      </p:tavLst>
                                    </p:anim>
                                    <p:anim calcmode="lin" valueType="num">
                                      <p:cBhvr>
                                        <p:cTn id="9" dur="1500" fill="hold"/>
                                        <p:tgtEl>
                                          <p:spTgt spid="441"/>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44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800"/>
                            </p:stCondLst>
                            <p:childTnLst>
                              <p:par>
                                <p:cTn id="12" presetID="1" presetClass="entr" presetSubtype="0" fill="hold" grpId="2" nodeType="afterEffect">
                                  <p:stCondLst>
                                    <p:cond delay="0"/>
                                  </p:stCondLst>
                                  <p:iterate>
                                    <p:tmAbs val="0"/>
                                  </p:iterate>
                                  <p:childTnLst>
                                    <p:set>
                                      <p:cBhvr>
                                        <p:cTn id="13" fill="hold"/>
                                        <p:tgtEl>
                                          <p:spTgt spid="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1" animBg="1" advAuto="0"/>
      <p:bldP spid="443"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p:nvPr/>
        </p:nvSpPr>
        <p:spPr>
          <a:xfrm>
            <a:off x="1016099" y="2569598"/>
            <a:ext cx="7660006" cy="2480806"/>
          </a:xfrm>
          <a:prstGeom prst="rect">
            <a:avLst/>
          </a:prstGeom>
          <a:ln w="3175">
            <a:miter lim="400000"/>
          </a:ln>
          <a:extLst>
            <a:ext uri="{C572A759-6A51-4108-AA02-DFA0A04FC94B}">
              <ma14:wrappingTextBoxFlag xmlns="" xmlns:ma14="http://schemas.microsoft.com/office/mac/drawingml/2011/main" val="1"/>
            </a:ext>
          </a:extLst>
        </p:spPr>
        <p:txBody>
          <a:bodyPr wrap="square" lIns="39687" tIns="39687" rIns="39687" bIns="39687" anchor="ctr">
            <a:spAutoFit/>
          </a:bodyPr>
          <a:lstStyle/>
          <a:p>
            <a:pPr>
              <a:defRPr sz="5200" b="1">
                <a:solidFill>
                  <a:srgbClr val="000000">
                    <a:alpha val="50000"/>
                  </a:srgbClr>
                </a:solidFill>
                <a:latin typeface="Helvetica"/>
                <a:ea typeface="Helvetica"/>
                <a:cs typeface="Helvetica"/>
                <a:sym typeface="Helvetica"/>
              </a:defRPr>
            </a:pPr>
            <a:r>
              <a:rPr lang="en-US" dirty="0"/>
              <a:t>Should everyone have a </a:t>
            </a:r>
            <a:r>
              <a:rPr lang="en-US" dirty="0">
                <a:solidFill>
                  <a:srgbClr val="F15D2F"/>
                </a:solidFill>
              </a:rPr>
              <a:t>carbon monoxide</a:t>
            </a:r>
            <a:r>
              <a:rPr dirty="0">
                <a:solidFill>
                  <a:srgbClr val="F15D2F"/>
                </a:solidFill>
              </a:rPr>
              <a:t> </a:t>
            </a:r>
            <a:r>
              <a:rPr lang="en-US" dirty="0">
                <a:solidFill>
                  <a:srgbClr val="F15D2F"/>
                </a:solidFill>
              </a:rPr>
              <a:t>detector </a:t>
            </a:r>
            <a:r>
              <a:rPr lang="en-US" dirty="0"/>
              <a:t>in their home?</a:t>
            </a:r>
            <a:endParaRPr dirty="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2" name="Chart 452"/>
          <p:cNvGraphicFramePr/>
          <p:nvPr/>
        </p:nvGraphicFramePr>
        <p:xfrm>
          <a:off x="2457450" y="1187450"/>
          <a:ext cx="5245100" cy="5245100"/>
        </p:xfrm>
        <a:graphic>
          <a:graphicData uri="http://schemas.openxmlformats.org/drawingml/2006/chart">
            <c:chart xmlns:c="http://schemas.openxmlformats.org/drawingml/2006/chart" xmlns:r="http://schemas.openxmlformats.org/officeDocument/2006/relationships" r:id="rId3"/>
          </a:graphicData>
        </a:graphic>
      </p:graphicFrame>
      <p:sp>
        <p:nvSpPr>
          <p:cNvPr id="453" name="Shape 453"/>
          <p:cNvSpPr/>
          <p:nvPr/>
        </p:nvSpPr>
        <p:spPr>
          <a:xfrm>
            <a:off x="8500689" y="430208"/>
            <a:ext cx="1235822" cy="765184"/>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4500" b="1">
                <a:solidFill>
                  <a:srgbClr val="000000">
                    <a:alpha val="50000"/>
                  </a:srgbClr>
                </a:solidFill>
                <a:latin typeface="Helvetica"/>
                <a:ea typeface="Helvetica"/>
                <a:cs typeface="Helvetica"/>
                <a:sym typeface="Helvetica"/>
              </a:defRPr>
            </a:pPr>
            <a:r>
              <a:t>40</a:t>
            </a:r>
            <a:r>
              <a:rPr b="0">
                <a:latin typeface="+mn-lt"/>
                <a:ea typeface="+mn-ea"/>
                <a:cs typeface="+mn-cs"/>
                <a:sym typeface="Helvetica Light"/>
              </a:rPr>
              <a:t>%</a:t>
            </a:r>
          </a:p>
        </p:txBody>
      </p:sp>
      <p:sp>
        <p:nvSpPr>
          <p:cNvPr id="6" name="Shape 420"/>
          <p:cNvSpPr/>
          <p:nvPr/>
        </p:nvSpPr>
        <p:spPr>
          <a:xfrm>
            <a:off x="1398525" y="3106578"/>
            <a:ext cx="3672479" cy="2234585"/>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14000" b="1">
                <a:solidFill>
                  <a:srgbClr val="000000">
                    <a:alpha val="50000"/>
                  </a:srgbClr>
                </a:solidFill>
                <a:latin typeface="Helvetica"/>
                <a:ea typeface="Helvetica"/>
                <a:cs typeface="Helvetica"/>
                <a:sym typeface="Helvetica"/>
              </a:defRPr>
            </a:lvl1pPr>
          </a:lstStyle>
          <a:p>
            <a:r>
              <a:rPr lang="en-US" dirty="0"/>
              <a:t>YES</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300"/>
                                  </p:stCondLst>
                                  <p:iterate>
                                    <p:tmAbs val="0"/>
                                  </p:iterate>
                                  <p:childTnLst>
                                    <p:set>
                                      <p:cBhvr>
                                        <p:cTn id="6" fill="hold"/>
                                        <p:tgtEl>
                                          <p:spTgt spid="452"/>
                                        </p:tgtEl>
                                        <p:attrNameLst>
                                          <p:attrName>style.visibility</p:attrName>
                                        </p:attrNameLst>
                                      </p:cBhvr>
                                      <p:to>
                                        <p:strVal val="visible"/>
                                      </p:to>
                                    </p:set>
                                    <p:anim calcmode="lin" valueType="num">
                                      <p:cBhvr>
                                        <p:cTn id="7" dur="1500" fill="hold"/>
                                        <p:tgtEl>
                                          <p:spTgt spid="452"/>
                                        </p:tgtEl>
                                        <p:attrNameLst>
                                          <p:attrName>ppt_w</p:attrName>
                                        </p:attrNameLst>
                                      </p:cBhvr>
                                      <p:tavLst>
                                        <p:tav tm="0">
                                          <p:val>
                                            <p:fltVal val="0"/>
                                          </p:val>
                                        </p:tav>
                                        <p:tav tm="100000">
                                          <p:val>
                                            <p:strVal val="#ppt_w"/>
                                          </p:val>
                                        </p:tav>
                                      </p:tavLst>
                                    </p:anim>
                                    <p:anim calcmode="lin" valueType="num">
                                      <p:cBhvr>
                                        <p:cTn id="8" dur="1500" fill="hold"/>
                                        <p:tgtEl>
                                          <p:spTgt spid="452"/>
                                        </p:tgtEl>
                                        <p:attrNameLst>
                                          <p:attrName>ppt_h</p:attrName>
                                        </p:attrNameLst>
                                      </p:cBhvr>
                                      <p:tavLst>
                                        <p:tav tm="0">
                                          <p:val>
                                            <p:fltVal val="0"/>
                                          </p:val>
                                        </p:tav>
                                        <p:tav tm="100000">
                                          <p:val>
                                            <p:strVal val="#ppt_h"/>
                                          </p:val>
                                        </p:tav>
                                      </p:tavLst>
                                    </p:anim>
                                    <p:anim calcmode="lin" valueType="num">
                                      <p:cBhvr>
                                        <p:cTn id="9" dur="1500" fill="hold"/>
                                        <p:tgtEl>
                                          <p:spTgt spid="452"/>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45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800"/>
                            </p:stCondLst>
                            <p:childTnLst>
                              <p:par>
                                <p:cTn id="12" presetID="1" presetClass="entr" presetSubtype="0" fill="hold" grpId="2" nodeType="afterEffect">
                                  <p:stCondLst>
                                    <p:cond delay="0"/>
                                  </p:stCondLst>
                                  <p:iterate>
                                    <p:tmAbs val="0"/>
                                  </p:iterate>
                                  <p:childTnLst>
                                    <p:set>
                                      <p:cBhvr>
                                        <p:cTn id="13" fill="hold"/>
                                        <p:tgtEl>
                                          <p:spTgt spid="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 grpId="1" animBg="1" advAuto="0"/>
      <p:bldP spid="453" grpId="2"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 name="Stacked tech 2-small.jpg"/>
          <p:cNvPicPr>
            <a:picLocks noChangeAspect="1"/>
          </p:cNvPicPr>
          <p:nvPr/>
        </p:nvPicPr>
        <p:blipFill>
          <a:blip r:embed="rId3"/>
          <a:srcRect l="13658" r="31905" b="34360"/>
          <a:stretch>
            <a:fillRect/>
          </a:stretch>
        </p:blipFill>
        <p:spPr>
          <a:xfrm>
            <a:off x="-119856" y="-636131"/>
            <a:ext cx="10399713" cy="8361045"/>
          </a:xfrm>
          <a:prstGeom prst="rect">
            <a:avLst/>
          </a:prstGeom>
          <a:ln w="3175">
            <a:miter lim="400000"/>
          </a:ln>
        </p:spPr>
      </p:pic>
      <p:sp>
        <p:nvSpPr>
          <p:cNvPr id="458" name="Shape 458"/>
          <p:cNvSpPr/>
          <p:nvPr/>
        </p:nvSpPr>
        <p:spPr>
          <a:xfrm>
            <a:off x="-158750" y="3529806"/>
            <a:ext cx="10477500" cy="4168577"/>
          </a:xfrm>
          <a:prstGeom prst="rect">
            <a:avLst/>
          </a:prstGeom>
          <a:solidFill>
            <a:srgbClr val="000000">
              <a:alpha val="50000"/>
            </a:srgbClr>
          </a:solidFill>
          <a:ln w="3175">
            <a:miter lim="400000"/>
          </a:ln>
          <a:effectLst>
            <a:outerShdw blurRad="25400" dist="12700" dir="5400000" rotWithShape="0">
              <a:srgbClr val="000000">
                <a:alpha val="50000"/>
              </a:srgbClr>
            </a:outerShdw>
          </a:effectLst>
        </p:spPr>
        <p:txBody>
          <a:bodyPr lIns="39687" tIns="39687" rIns="39687" bIns="39687" anchor="ctr"/>
          <a:lstStyle/>
          <a:p>
            <a:pPr>
              <a:defRPr sz="1800">
                <a:solidFill>
                  <a:srgbClr val="FFFFFF"/>
                </a:solidFill>
              </a:defRPr>
            </a:pPr>
            <a:endParaRPr/>
          </a:p>
        </p:txBody>
      </p:sp>
      <p:sp>
        <p:nvSpPr>
          <p:cNvPr id="459" name="Shape 459"/>
          <p:cNvSpPr/>
          <p:nvPr/>
        </p:nvSpPr>
        <p:spPr>
          <a:xfrm>
            <a:off x="1210981" y="4228207"/>
            <a:ext cx="7738038" cy="2771776"/>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spAutoFit/>
          </a:bodyPr>
          <a:lstStyle>
            <a:lvl1pPr>
              <a:defRPr sz="4400" b="1">
                <a:solidFill>
                  <a:srgbClr val="FFFFFF"/>
                </a:solidFill>
                <a:latin typeface="Helvetica"/>
                <a:ea typeface="Helvetica"/>
                <a:cs typeface="Helvetica"/>
                <a:sym typeface="Helvetica"/>
              </a:defRPr>
            </a:lvl1pPr>
          </a:lstStyle>
          <a:p>
            <a:r>
              <a:t>On your phone, what numbers would you touch if you were going to dig in your yard?</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3" name="Chart 463"/>
          <p:cNvGraphicFramePr/>
          <p:nvPr/>
        </p:nvGraphicFramePr>
        <p:xfrm>
          <a:off x="2457450" y="1187450"/>
          <a:ext cx="5245100" cy="5245100"/>
        </p:xfrm>
        <a:graphic>
          <a:graphicData uri="http://schemas.openxmlformats.org/drawingml/2006/chart">
            <c:chart xmlns:c="http://schemas.openxmlformats.org/drawingml/2006/chart" xmlns:r="http://schemas.openxmlformats.org/officeDocument/2006/relationships" r:id="rId3"/>
          </a:graphicData>
        </a:graphic>
      </p:graphicFrame>
      <p:sp>
        <p:nvSpPr>
          <p:cNvPr id="464" name="Shape 464"/>
          <p:cNvSpPr/>
          <p:nvPr/>
        </p:nvSpPr>
        <p:spPr>
          <a:xfrm>
            <a:off x="3599321" y="2703512"/>
            <a:ext cx="2961358" cy="22129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14000" b="1">
                <a:solidFill>
                  <a:srgbClr val="000000">
                    <a:alpha val="50000"/>
                  </a:srgbClr>
                </a:solidFill>
                <a:latin typeface="Helvetica"/>
                <a:ea typeface="Helvetica"/>
                <a:cs typeface="Helvetica"/>
                <a:sym typeface="Helvetica"/>
              </a:defRPr>
            </a:lvl1pPr>
          </a:lstStyle>
          <a:p>
            <a:r>
              <a:t>811</a:t>
            </a:r>
          </a:p>
        </p:txBody>
      </p:sp>
      <p:sp>
        <p:nvSpPr>
          <p:cNvPr id="465" name="Shape 465"/>
          <p:cNvSpPr/>
          <p:nvPr/>
        </p:nvSpPr>
        <p:spPr>
          <a:xfrm>
            <a:off x="8500689" y="430208"/>
            <a:ext cx="1235822" cy="765184"/>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4500" b="1">
                <a:solidFill>
                  <a:srgbClr val="000000">
                    <a:alpha val="50000"/>
                  </a:srgbClr>
                </a:solidFill>
                <a:latin typeface="Helvetica"/>
                <a:ea typeface="Helvetica"/>
                <a:cs typeface="Helvetica"/>
                <a:sym typeface="Helvetica"/>
              </a:defRPr>
            </a:pPr>
            <a:r>
              <a:t>50</a:t>
            </a:r>
            <a:r>
              <a:rPr b="0">
                <a:latin typeface="+mn-lt"/>
                <a:ea typeface="+mn-ea"/>
                <a:cs typeface="+mn-cs"/>
                <a:sym typeface="Helvetica Light"/>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300"/>
                                  </p:stCondLst>
                                  <p:iterate>
                                    <p:tmAbs val="0"/>
                                  </p:iterate>
                                  <p:childTnLst>
                                    <p:set>
                                      <p:cBhvr>
                                        <p:cTn id="6" fill="hold"/>
                                        <p:tgtEl>
                                          <p:spTgt spid="463"/>
                                        </p:tgtEl>
                                        <p:attrNameLst>
                                          <p:attrName>style.visibility</p:attrName>
                                        </p:attrNameLst>
                                      </p:cBhvr>
                                      <p:to>
                                        <p:strVal val="visible"/>
                                      </p:to>
                                    </p:set>
                                    <p:anim calcmode="lin" valueType="num">
                                      <p:cBhvr>
                                        <p:cTn id="7" dur="1500" fill="hold"/>
                                        <p:tgtEl>
                                          <p:spTgt spid="463"/>
                                        </p:tgtEl>
                                        <p:attrNameLst>
                                          <p:attrName>ppt_w</p:attrName>
                                        </p:attrNameLst>
                                      </p:cBhvr>
                                      <p:tavLst>
                                        <p:tav tm="0">
                                          <p:val>
                                            <p:fltVal val="0"/>
                                          </p:val>
                                        </p:tav>
                                        <p:tav tm="100000">
                                          <p:val>
                                            <p:strVal val="#ppt_w"/>
                                          </p:val>
                                        </p:tav>
                                      </p:tavLst>
                                    </p:anim>
                                    <p:anim calcmode="lin" valueType="num">
                                      <p:cBhvr>
                                        <p:cTn id="8" dur="1500" fill="hold"/>
                                        <p:tgtEl>
                                          <p:spTgt spid="463"/>
                                        </p:tgtEl>
                                        <p:attrNameLst>
                                          <p:attrName>ppt_h</p:attrName>
                                        </p:attrNameLst>
                                      </p:cBhvr>
                                      <p:tavLst>
                                        <p:tav tm="0">
                                          <p:val>
                                            <p:fltVal val="0"/>
                                          </p:val>
                                        </p:tav>
                                        <p:tav tm="100000">
                                          <p:val>
                                            <p:strVal val="#ppt_h"/>
                                          </p:val>
                                        </p:tav>
                                      </p:tavLst>
                                    </p:anim>
                                    <p:anim calcmode="lin" valueType="num">
                                      <p:cBhvr>
                                        <p:cTn id="9" dur="1500" fill="hold"/>
                                        <p:tgtEl>
                                          <p:spTgt spid="463"/>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46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800"/>
                            </p:stCondLst>
                            <p:childTnLst>
                              <p:par>
                                <p:cTn id="12" presetID="1" presetClass="entr" presetSubtype="0" fill="hold" grpId="2" nodeType="afterEffect">
                                  <p:stCondLst>
                                    <p:cond delay="0"/>
                                  </p:stCondLst>
                                  <p:iterate>
                                    <p:tmAbs val="0"/>
                                  </p:iterate>
                                  <p:childTnLst>
                                    <p:set>
                                      <p:cBhvr>
                                        <p:cTn id="13" fill="hold"/>
                                        <p:tgtEl>
                                          <p:spTgt spid="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1" animBg="1" advAuto="0"/>
      <p:bldP spid="465" grpId="2"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p:nvPr/>
        </p:nvSpPr>
        <p:spPr>
          <a:xfrm>
            <a:off x="1558236" y="2817812"/>
            <a:ext cx="7043528" cy="1984376"/>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spAutoFit/>
          </a:bodyPr>
          <a:lstStyle/>
          <a:p>
            <a:pPr>
              <a:defRPr sz="4200" b="1">
                <a:solidFill>
                  <a:srgbClr val="000000">
                    <a:alpha val="50000"/>
                  </a:srgbClr>
                </a:solidFill>
                <a:latin typeface="Helvetica"/>
                <a:ea typeface="Helvetica"/>
                <a:cs typeface="Helvetica"/>
                <a:sym typeface="Helvetica"/>
              </a:defRPr>
            </a:pPr>
            <a:r>
              <a:rPr>
                <a:solidFill>
                  <a:srgbClr val="F15D2F"/>
                </a:solidFill>
              </a:rPr>
              <a:t>Never</a:t>
            </a:r>
            <a:r>
              <a:t> store papers, boxes or bikes on top of or around your ___________.</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Heater-small.jpg"/>
          <p:cNvPicPr>
            <a:picLocks noChangeAspect="1"/>
          </p:cNvPicPr>
          <p:nvPr/>
        </p:nvPicPr>
        <p:blipFill>
          <a:blip r:embed="rId3"/>
          <a:srcRect t="41126" b="34807"/>
          <a:stretch>
            <a:fillRect/>
          </a:stretch>
        </p:blipFill>
        <p:spPr>
          <a:xfrm>
            <a:off x="-136554" y="3878750"/>
            <a:ext cx="10433108" cy="3765911"/>
          </a:xfrm>
          <a:prstGeom prst="rect">
            <a:avLst/>
          </a:prstGeom>
          <a:ln w="3175">
            <a:miter lim="400000"/>
          </a:ln>
        </p:spPr>
      </p:pic>
      <p:graphicFrame>
        <p:nvGraphicFramePr>
          <p:cNvPr id="474" name="Chart 474"/>
          <p:cNvGraphicFramePr/>
          <p:nvPr/>
        </p:nvGraphicFramePr>
        <p:xfrm>
          <a:off x="2457450" y="1187450"/>
          <a:ext cx="5245100" cy="5245100"/>
        </p:xfrm>
        <a:graphic>
          <a:graphicData uri="http://schemas.openxmlformats.org/drawingml/2006/chart">
            <c:chart xmlns:c="http://schemas.openxmlformats.org/drawingml/2006/chart" xmlns:r="http://schemas.openxmlformats.org/officeDocument/2006/relationships" r:id="rId4"/>
          </a:graphicData>
        </a:graphic>
      </p:graphicFrame>
      <p:sp>
        <p:nvSpPr>
          <p:cNvPr id="475" name="Shape 475"/>
          <p:cNvSpPr/>
          <p:nvPr/>
        </p:nvSpPr>
        <p:spPr>
          <a:xfrm>
            <a:off x="687933" y="1184719"/>
            <a:ext cx="8784134" cy="22129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14000" b="1">
                <a:solidFill>
                  <a:srgbClr val="000000">
                    <a:alpha val="50000"/>
                  </a:srgbClr>
                </a:solidFill>
                <a:latin typeface="Helvetica"/>
                <a:ea typeface="Helvetica"/>
                <a:cs typeface="Helvetica"/>
                <a:sym typeface="Helvetica"/>
              </a:defRPr>
            </a:lvl1pPr>
          </a:lstStyle>
          <a:p>
            <a:r>
              <a:t>FURNACE</a:t>
            </a:r>
          </a:p>
        </p:txBody>
      </p:sp>
      <p:sp>
        <p:nvSpPr>
          <p:cNvPr id="476" name="Shape 476"/>
          <p:cNvSpPr/>
          <p:nvPr/>
        </p:nvSpPr>
        <p:spPr>
          <a:xfrm>
            <a:off x="8500689" y="430208"/>
            <a:ext cx="1235822" cy="765184"/>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4500" b="1">
                <a:solidFill>
                  <a:srgbClr val="000000">
                    <a:alpha val="50000"/>
                  </a:srgbClr>
                </a:solidFill>
                <a:latin typeface="Helvetica"/>
                <a:ea typeface="Helvetica"/>
                <a:cs typeface="Helvetica"/>
                <a:sym typeface="Helvetica"/>
              </a:defRPr>
            </a:pPr>
            <a:r>
              <a:t>60</a:t>
            </a:r>
            <a:r>
              <a:rPr b="0">
                <a:latin typeface="+mn-lt"/>
                <a:ea typeface="+mn-ea"/>
                <a:cs typeface="+mn-cs"/>
                <a:sym typeface="Helvetica Light"/>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300"/>
                                  </p:stCondLst>
                                  <p:iterate>
                                    <p:tmAbs val="0"/>
                                  </p:iterate>
                                  <p:childTnLst>
                                    <p:set>
                                      <p:cBhvr>
                                        <p:cTn id="6" fill="hold"/>
                                        <p:tgtEl>
                                          <p:spTgt spid="474"/>
                                        </p:tgtEl>
                                        <p:attrNameLst>
                                          <p:attrName>style.visibility</p:attrName>
                                        </p:attrNameLst>
                                      </p:cBhvr>
                                      <p:to>
                                        <p:strVal val="visible"/>
                                      </p:to>
                                    </p:set>
                                    <p:anim calcmode="lin" valueType="num">
                                      <p:cBhvr>
                                        <p:cTn id="7" dur="1500" fill="hold"/>
                                        <p:tgtEl>
                                          <p:spTgt spid="474"/>
                                        </p:tgtEl>
                                        <p:attrNameLst>
                                          <p:attrName>ppt_w</p:attrName>
                                        </p:attrNameLst>
                                      </p:cBhvr>
                                      <p:tavLst>
                                        <p:tav tm="0">
                                          <p:val>
                                            <p:fltVal val="0"/>
                                          </p:val>
                                        </p:tav>
                                        <p:tav tm="100000">
                                          <p:val>
                                            <p:strVal val="#ppt_w"/>
                                          </p:val>
                                        </p:tav>
                                      </p:tavLst>
                                    </p:anim>
                                    <p:anim calcmode="lin" valueType="num">
                                      <p:cBhvr>
                                        <p:cTn id="8" dur="1500" fill="hold"/>
                                        <p:tgtEl>
                                          <p:spTgt spid="474"/>
                                        </p:tgtEl>
                                        <p:attrNameLst>
                                          <p:attrName>ppt_h</p:attrName>
                                        </p:attrNameLst>
                                      </p:cBhvr>
                                      <p:tavLst>
                                        <p:tav tm="0">
                                          <p:val>
                                            <p:fltVal val="0"/>
                                          </p:val>
                                        </p:tav>
                                        <p:tav tm="100000">
                                          <p:val>
                                            <p:strVal val="#ppt_h"/>
                                          </p:val>
                                        </p:tav>
                                      </p:tavLst>
                                    </p:anim>
                                    <p:anim calcmode="lin" valueType="num">
                                      <p:cBhvr>
                                        <p:cTn id="9" dur="1500" fill="hold"/>
                                        <p:tgtEl>
                                          <p:spTgt spid="474"/>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4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800"/>
                            </p:stCondLst>
                            <p:childTnLst>
                              <p:par>
                                <p:cTn id="12" presetID="1" presetClass="entr" presetSubtype="0" fill="hold" grpId="2" nodeType="afterEffect">
                                  <p:stCondLst>
                                    <p:cond delay="0"/>
                                  </p:stCondLst>
                                  <p:iterate>
                                    <p:tmAbs val="0"/>
                                  </p:iterate>
                                  <p:childTnLst>
                                    <p:set>
                                      <p:cBhvr>
                                        <p:cTn id="13" fill="hold"/>
                                        <p:tgtEl>
                                          <p:spTgt spid="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 grpId="1" animBg="1" advAuto="0"/>
      <p:bldP spid="476" grpId="2"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Boy-profile-small.jpg"/>
          <p:cNvPicPr>
            <a:picLocks noChangeAspect="1"/>
          </p:cNvPicPr>
          <p:nvPr/>
        </p:nvPicPr>
        <p:blipFill>
          <a:blip r:embed="rId3"/>
          <a:stretch>
            <a:fillRect/>
          </a:stretch>
        </p:blipFill>
        <p:spPr>
          <a:xfrm>
            <a:off x="-6096000" y="-4367160"/>
            <a:ext cx="20374126" cy="13584409"/>
          </a:xfrm>
          <a:prstGeom prst="rect">
            <a:avLst/>
          </a:prstGeom>
          <a:ln w="3175">
            <a:miter lim="400000"/>
          </a:ln>
        </p:spPr>
      </p:pic>
      <p:sp>
        <p:nvSpPr>
          <p:cNvPr id="481" name="Shape 481"/>
          <p:cNvSpPr/>
          <p:nvPr/>
        </p:nvSpPr>
        <p:spPr>
          <a:xfrm>
            <a:off x="5805030" y="227012"/>
            <a:ext cx="3682972" cy="7165976"/>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spAutoFit/>
          </a:bodyPr>
          <a:lstStyle/>
          <a:p>
            <a:pPr>
              <a:defRPr sz="5200" b="1">
                <a:solidFill>
                  <a:srgbClr val="000000">
                    <a:alpha val="50000"/>
                  </a:srgbClr>
                </a:solidFill>
                <a:latin typeface="Helvetica"/>
                <a:ea typeface="Helvetica"/>
                <a:cs typeface="Helvetica"/>
                <a:sym typeface="Helvetica"/>
              </a:defRPr>
            </a:pPr>
            <a:r>
              <a:t>You can smell this </a:t>
            </a:r>
            <a:r>
              <a:rPr>
                <a:solidFill>
                  <a:srgbClr val="F15D2F"/>
                </a:solidFill>
              </a:rPr>
              <a:t>chemical</a:t>
            </a:r>
            <a:r>
              <a:t> that is added to natural gas to give it a rotten egg odor.</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5" name="Chart 485"/>
          <p:cNvGraphicFramePr/>
          <p:nvPr/>
        </p:nvGraphicFramePr>
        <p:xfrm>
          <a:off x="2457450" y="1187450"/>
          <a:ext cx="5245100" cy="5245100"/>
        </p:xfrm>
        <a:graphic>
          <a:graphicData uri="http://schemas.openxmlformats.org/drawingml/2006/chart">
            <c:chart xmlns:c="http://schemas.openxmlformats.org/drawingml/2006/chart" xmlns:r="http://schemas.openxmlformats.org/officeDocument/2006/relationships" r:id="rId3"/>
          </a:graphicData>
        </a:graphic>
      </p:graphicFrame>
      <p:sp>
        <p:nvSpPr>
          <p:cNvPr id="486" name="Shape 486"/>
          <p:cNvSpPr/>
          <p:nvPr/>
        </p:nvSpPr>
        <p:spPr>
          <a:xfrm>
            <a:off x="1023974" y="3008312"/>
            <a:ext cx="8112052" cy="16033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10000" b="1">
                <a:solidFill>
                  <a:srgbClr val="000000">
                    <a:alpha val="50000"/>
                  </a:srgbClr>
                </a:solidFill>
                <a:latin typeface="Helvetica"/>
                <a:ea typeface="Helvetica"/>
                <a:cs typeface="Helvetica"/>
                <a:sym typeface="Helvetica"/>
              </a:defRPr>
            </a:lvl1pPr>
          </a:lstStyle>
          <a:p>
            <a:r>
              <a:t>MERCAPTAN</a:t>
            </a:r>
          </a:p>
        </p:txBody>
      </p:sp>
      <p:sp>
        <p:nvSpPr>
          <p:cNvPr id="487" name="Shape 487"/>
          <p:cNvSpPr/>
          <p:nvPr/>
        </p:nvSpPr>
        <p:spPr>
          <a:xfrm>
            <a:off x="8500689" y="430208"/>
            <a:ext cx="1235822" cy="765184"/>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4500" b="1">
                <a:solidFill>
                  <a:srgbClr val="000000">
                    <a:alpha val="50000"/>
                  </a:srgbClr>
                </a:solidFill>
                <a:latin typeface="Helvetica"/>
                <a:ea typeface="Helvetica"/>
                <a:cs typeface="Helvetica"/>
                <a:sym typeface="Helvetica"/>
              </a:defRPr>
            </a:pPr>
            <a:r>
              <a:t>70</a:t>
            </a:r>
            <a:r>
              <a:rPr b="0">
                <a:latin typeface="+mn-lt"/>
                <a:ea typeface="+mn-ea"/>
                <a:cs typeface="+mn-cs"/>
                <a:sym typeface="Helvetica Light"/>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3873" y="5620664"/>
            <a:ext cx="1379688" cy="1399492"/>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300"/>
                                  </p:stCondLst>
                                  <p:iterate>
                                    <p:tmAbs val="0"/>
                                  </p:iterate>
                                  <p:childTnLst>
                                    <p:set>
                                      <p:cBhvr>
                                        <p:cTn id="6" fill="hold"/>
                                        <p:tgtEl>
                                          <p:spTgt spid="485"/>
                                        </p:tgtEl>
                                        <p:attrNameLst>
                                          <p:attrName>style.visibility</p:attrName>
                                        </p:attrNameLst>
                                      </p:cBhvr>
                                      <p:to>
                                        <p:strVal val="visible"/>
                                      </p:to>
                                    </p:set>
                                    <p:anim calcmode="lin" valueType="num">
                                      <p:cBhvr>
                                        <p:cTn id="7" dur="1500" fill="hold"/>
                                        <p:tgtEl>
                                          <p:spTgt spid="485"/>
                                        </p:tgtEl>
                                        <p:attrNameLst>
                                          <p:attrName>ppt_w</p:attrName>
                                        </p:attrNameLst>
                                      </p:cBhvr>
                                      <p:tavLst>
                                        <p:tav tm="0">
                                          <p:val>
                                            <p:fltVal val="0"/>
                                          </p:val>
                                        </p:tav>
                                        <p:tav tm="100000">
                                          <p:val>
                                            <p:strVal val="#ppt_w"/>
                                          </p:val>
                                        </p:tav>
                                      </p:tavLst>
                                    </p:anim>
                                    <p:anim calcmode="lin" valueType="num">
                                      <p:cBhvr>
                                        <p:cTn id="8" dur="1500" fill="hold"/>
                                        <p:tgtEl>
                                          <p:spTgt spid="485"/>
                                        </p:tgtEl>
                                        <p:attrNameLst>
                                          <p:attrName>ppt_h</p:attrName>
                                        </p:attrNameLst>
                                      </p:cBhvr>
                                      <p:tavLst>
                                        <p:tav tm="0">
                                          <p:val>
                                            <p:fltVal val="0"/>
                                          </p:val>
                                        </p:tav>
                                        <p:tav tm="100000">
                                          <p:val>
                                            <p:strVal val="#ppt_h"/>
                                          </p:val>
                                        </p:tav>
                                      </p:tavLst>
                                    </p:anim>
                                    <p:anim calcmode="lin" valueType="num">
                                      <p:cBhvr>
                                        <p:cTn id="9" dur="1500" fill="hold"/>
                                        <p:tgtEl>
                                          <p:spTgt spid="485"/>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48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800"/>
                            </p:stCondLst>
                            <p:childTnLst>
                              <p:par>
                                <p:cTn id="12" presetID="1" presetClass="entr" presetSubtype="0" fill="hold" grpId="2" nodeType="afterEffect">
                                  <p:stCondLst>
                                    <p:cond delay="0"/>
                                  </p:stCondLst>
                                  <p:iterate>
                                    <p:tmAbs val="0"/>
                                  </p:iterate>
                                  <p:childTnLst>
                                    <p:set>
                                      <p:cBhvr>
                                        <p:cTn id="13" fill="hold"/>
                                        <p:tgtEl>
                                          <p:spTgt spid="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1" animBg="1" advAuto="0"/>
      <p:bldP spid="487"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Group 158"/>
          <p:cNvGrpSpPr/>
          <p:nvPr/>
        </p:nvGrpSpPr>
        <p:grpSpPr>
          <a:xfrm>
            <a:off x="-856914" y="-47818"/>
            <a:ext cx="11728757" cy="7812265"/>
            <a:chOff x="0" y="0"/>
            <a:chExt cx="11728756" cy="7812263"/>
          </a:xfrm>
        </p:grpSpPr>
        <p:pic>
          <p:nvPicPr>
            <p:cNvPr id="156" name="kids-on-bikes.jpg"/>
            <p:cNvPicPr>
              <a:picLocks noChangeAspect="1"/>
            </p:cNvPicPr>
            <p:nvPr/>
          </p:nvPicPr>
          <p:blipFill>
            <a:blip r:embed="rId3"/>
            <a:stretch>
              <a:fillRect/>
            </a:stretch>
          </p:blipFill>
          <p:spPr>
            <a:xfrm>
              <a:off x="0" y="0"/>
              <a:ext cx="11728757" cy="7812264"/>
            </a:xfrm>
            <a:prstGeom prst="rect">
              <a:avLst/>
            </a:prstGeom>
            <a:ln w="3175" cap="flat">
              <a:noFill/>
              <a:miter lim="400000"/>
            </a:ln>
            <a:effectLst/>
          </p:spPr>
        </p:pic>
        <p:sp>
          <p:nvSpPr>
            <p:cNvPr id="157" name="Shape 157"/>
            <p:cNvSpPr/>
            <p:nvPr/>
          </p:nvSpPr>
          <p:spPr>
            <a:xfrm>
              <a:off x="806113" y="30883"/>
              <a:ext cx="10261601" cy="7780868"/>
            </a:xfrm>
            <a:prstGeom prst="rect">
              <a:avLst/>
            </a:prstGeom>
            <a:solidFill>
              <a:srgbClr val="012168">
                <a:alpha val="20000"/>
              </a:srgbClr>
            </a:solidFill>
            <a:ln w="3175"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647700">
                <a:buClr>
                  <a:srgbClr val="000000"/>
                </a:buClr>
                <a:defRPr sz="44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p>
          </p:txBody>
        </p:sp>
      </p:grpSp>
      <p:sp>
        <p:nvSpPr>
          <p:cNvPr id="159" name="Shape 159"/>
          <p:cNvSpPr/>
          <p:nvPr/>
        </p:nvSpPr>
        <p:spPr>
          <a:xfrm>
            <a:off x="1609899" y="586930"/>
            <a:ext cx="6940202" cy="6542769"/>
          </a:xfrm>
          <a:prstGeom prst="rect">
            <a:avLst/>
          </a:prstGeom>
          <a:ln w="3175">
            <a:miter lim="400000"/>
          </a:ln>
          <a:extLst>
            <a:ext uri="{C572A759-6A51-4108-AA02-DFA0A04FC94B}">
              <ma14:wrappingTextBoxFlag xmlns="" xmlns:ma14="http://schemas.microsoft.com/office/mac/drawingml/2011/main" val="1"/>
            </a:ext>
          </a:extLst>
        </p:spPr>
        <p:txBody>
          <a:bodyPr lIns="50800" tIns="50800" rIns="50800" bIns="50800" anchor="ctr"/>
          <a:lstStyle>
            <a:lvl1pPr marL="241300" indent="-241300" defTabSz="406400">
              <a:spcBef>
                <a:spcPts val="500"/>
              </a:spcBef>
              <a:buClr>
                <a:srgbClr val="000000"/>
              </a:buClr>
              <a:defRPr sz="7000" b="1">
                <a:solidFill>
                  <a:srgbClr val="FFFFFF"/>
                </a:solidFill>
                <a:uFill>
                  <a:solidFill>
                    <a:srgbClr val="000000"/>
                  </a:solidFill>
                </a:uFill>
                <a:latin typeface="Helvetica"/>
                <a:ea typeface="Helvetica"/>
                <a:cs typeface="Helvetica"/>
                <a:sym typeface="Helvetica"/>
              </a:defRPr>
            </a:lvl1pPr>
          </a:lstStyle>
          <a:p>
            <a:pPr>
              <a:defRPr b="0">
                <a:latin typeface="+mn-lt"/>
                <a:ea typeface="+mn-ea"/>
                <a:cs typeface="+mn-cs"/>
                <a:sym typeface="Helvetica Light"/>
              </a:defRPr>
            </a:pPr>
            <a:r>
              <a:rPr b="1">
                <a:latin typeface="Helvetica"/>
                <a:ea typeface="Helvetica"/>
                <a:cs typeface="Helvetica"/>
                <a:sym typeface="Helvetica"/>
              </a:rPr>
              <a:t>ENERGY</a:t>
            </a:r>
          </a:p>
        </p:txBody>
      </p:sp>
      <p:sp>
        <p:nvSpPr>
          <p:cNvPr id="160" name="Shape 160"/>
          <p:cNvSpPr/>
          <p:nvPr/>
        </p:nvSpPr>
        <p:spPr>
          <a:xfrm>
            <a:off x="-856914" y="5658678"/>
            <a:ext cx="11728758" cy="2136140"/>
          </a:xfrm>
          <a:prstGeom prst="rect">
            <a:avLst/>
          </a:prstGeom>
          <a:solidFill>
            <a:srgbClr val="FFFFFF"/>
          </a:solidFill>
          <a:ln w="3175">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50800" tIns="50800" rIns="50800" bIns="50800" anchor="ctr"/>
          <a:lstStyle/>
          <a:p>
            <a:pPr marL="241300" indent="-241300" defTabSz="406400">
              <a:spcBef>
                <a:spcPts val="500"/>
              </a:spcBef>
              <a:buClr>
                <a:srgbClr val="000000"/>
              </a:buClr>
              <a:defRPr sz="4800">
                <a:solidFill>
                  <a:srgbClr val="000000">
                    <a:alpha val="50000"/>
                  </a:srgbClr>
                </a:solidFill>
                <a:uFill>
                  <a:solidFill>
                    <a:srgbClr val="000000"/>
                  </a:solidFill>
                </a:uFill>
              </a:defRPr>
            </a:pPr>
            <a:r>
              <a:t>is the ability to do </a:t>
            </a:r>
            <a:r>
              <a:rPr b="1">
                <a:latin typeface="Helvetica"/>
                <a:ea typeface="Helvetica"/>
                <a:cs typeface="Helvetica"/>
                <a:sym typeface="Helvetica"/>
              </a:rPr>
              <a:t>WORK</a:t>
            </a:r>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decel="50000" fill="hold" nodeType="clickEffect">
                                  <p:stCondLst>
                                    <p:cond delay="0"/>
                                  </p:stCondLst>
                                  <p:childTnLst>
                                    <p:animMotion origin="layout" path="M 0.000000 0.000000 L -0.005022 -0.237956" pathEditMode="relative">
                                      <p:cBhvr>
                                        <p:cTn id="6" dur="300" fill="hold"/>
                                        <p:tgtEl>
                                          <p:spTgt spid="158"/>
                                        </p:tgtEl>
                                        <p:attrNameLst>
                                          <p:attrName>ppt_x</p:attrName>
                                          <p:attrName>ppt_y</p:attrName>
                                        </p:attrNameLst>
                                      </p:cBhvr>
                                    </p:animMotion>
                                  </p:childTnLst>
                                </p:cTn>
                              </p:par>
                            </p:childTnLst>
                          </p:cTn>
                        </p:par>
                        <p:par>
                          <p:cTn id="7" fill="hold">
                            <p:stCondLst>
                              <p:cond delay="300"/>
                            </p:stCondLst>
                            <p:childTnLst>
                              <p:par>
                                <p:cTn id="8" presetID="2" presetClass="entr" presetSubtype="4" fill="hold" grpId="2" nodeType="afterEffect">
                                  <p:stCondLst>
                                    <p:cond delay="0"/>
                                  </p:stCondLst>
                                  <p:iterate>
                                    <p:tmAbs val="0"/>
                                  </p:iterate>
                                  <p:childTnLst>
                                    <p:set>
                                      <p:cBhvr>
                                        <p:cTn id="9" fill="hold"/>
                                        <p:tgtEl>
                                          <p:spTgt spid="160"/>
                                        </p:tgtEl>
                                        <p:attrNameLst>
                                          <p:attrName>style.visibility</p:attrName>
                                        </p:attrNameLst>
                                      </p:cBhvr>
                                      <p:to>
                                        <p:strVal val="visible"/>
                                      </p:to>
                                    </p:set>
                                    <p:anim calcmode="lin" valueType="num">
                                      <p:cBhvr>
                                        <p:cTn id="10" dur="300" fill="hold"/>
                                        <p:tgtEl>
                                          <p:spTgt spid="160"/>
                                        </p:tgtEl>
                                        <p:attrNameLst>
                                          <p:attrName>ppt_x</p:attrName>
                                        </p:attrNameLst>
                                      </p:cBhvr>
                                      <p:tavLst>
                                        <p:tav tm="0">
                                          <p:val>
                                            <p:strVal val="#ppt_x"/>
                                          </p:val>
                                        </p:tav>
                                        <p:tav tm="100000">
                                          <p:val>
                                            <p:strVal val="#ppt_x"/>
                                          </p:val>
                                        </p:tav>
                                      </p:tavLst>
                                    </p:anim>
                                    <p:anim calcmode="lin" valueType="num">
                                      <p:cBhvr>
                                        <p:cTn id="11" dur="300" fill="hold"/>
                                        <p:tgtEl>
                                          <p:spTgt spid="1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p:nvPr/>
        </p:nvSpPr>
        <p:spPr>
          <a:xfrm>
            <a:off x="1302085" y="2589212"/>
            <a:ext cx="7555831" cy="2441576"/>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spAutoFit/>
          </a:bodyPr>
          <a:lstStyle/>
          <a:p>
            <a:pPr>
              <a:defRPr sz="5200" b="1">
                <a:solidFill>
                  <a:srgbClr val="000000">
                    <a:alpha val="50000"/>
                  </a:srgbClr>
                </a:solidFill>
                <a:latin typeface="Helvetica"/>
                <a:ea typeface="Helvetica"/>
                <a:cs typeface="Helvetica"/>
                <a:sym typeface="Helvetica"/>
              </a:defRPr>
            </a:pPr>
            <a:r>
              <a:t>Name </a:t>
            </a:r>
            <a:r>
              <a:rPr>
                <a:solidFill>
                  <a:srgbClr val="F15D2F"/>
                </a:solidFill>
              </a:rPr>
              <a:t>three senses</a:t>
            </a:r>
            <a:r>
              <a:t> that can help you detect a natural gas leak.</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 name="Boy-profile-small.jpg"/>
          <p:cNvPicPr>
            <a:picLocks noChangeAspect="1"/>
          </p:cNvPicPr>
          <p:nvPr/>
        </p:nvPicPr>
        <p:blipFill>
          <a:blip r:embed="rId3"/>
          <a:srcRect l="1620" t="37395" r="48512" b="43906"/>
          <a:stretch>
            <a:fillRect/>
          </a:stretch>
        </p:blipFill>
        <p:spPr>
          <a:xfrm>
            <a:off x="0" y="2540000"/>
            <a:ext cx="10160000" cy="2540000"/>
          </a:xfrm>
          <a:prstGeom prst="rect">
            <a:avLst/>
          </a:prstGeom>
          <a:ln w="3175">
            <a:miter lim="400000"/>
          </a:ln>
        </p:spPr>
      </p:pic>
      <p:pic>
        <p:nvPicPr>
          <p:cNvPr id="497" name="Girl-portrait-gray-small.jpg"/>
          <p:cNvPicPr>
            <a:picLocks noChangeAspect="1"/>
          </p:cNvPicPr>
          <p:nvPr/>
        </p:nvPicPr>
        <p:blipFill>
          <a:blip r:embed="rId4"/>
          <a:srcRect t="27330" b="56000"/>
          <a:stretch>
            <a:fillRect/>
          </a:stretch>
        </p:blipFill>
        <p:spPr>
          <a:xfrm>
            <a:off x="0" y="0"/>
            <a:ext cx="10160000" cy="2540000"/>
          </a:xfrm>
          <a:prstGeom prst="rect">
            <a:avLst/>
          </a:prstGeom>
          <a:ln w="3175">
            <a:miter lim="400000"/>
          </a:ln>
        </p:spPr>
      </p:pic>
      <p:pic>
        <p:nvPicPr>
          <p:cNvPr id="498" name="Girl-portrait-2-Gray.jpg"/>
          <p:cNvPicPr>
            <a:picLocks noChangeAspect="1"/>
          </p:cNvPicPr>
          <p:nvPr/>
        </p:nvPicPr>
        <p:blipFill>
          <a:blip r:embed="rId5"/>
          <a:srcRect l="16075" t="37294" r="16075" b="37294"/>
          <a:stretch>
            <a:fillRect/>
          </a:stretch>
        </p:blipFill>
        <p:spPr>
          <a:xfrm>
            <a:off x="0" y="5080000"/>
            <a:ext cx="10160000" cy="2540000"/>
          </a:xfrm>
          <a:prstGeom prst="rect">
            <a:avLst/>
          </a:prstGeom>
          <a:ln w="3175">
            <a:miter lim="400000"/>
          </a:ln>
        </p:spPr>
      </p:pic>
      <p:graphicFrame>
        <p:nvGraphicFramePr>
          <p:cNvPr id="499" name="Chart 499"/>
          <p:cNvGraphicFramePr/>
          <p:nvPr/>
        </p:nvGraphicFramePr>
        <p:xfrm>
          <a:off x="2457450" y="1187450"/>
          <a:ext cx="5245100" cy="5245100"/>
        </p:xfrm>
        <a:graphic>
          <a:graphicData uri="http://schemas.openxmlformats.org/drawingml/2006/chart">
            <c:chart xmlns:c="http://schemas.openxmlformats.org/drawingml/2006/chart" xmlns:r="http://schemas.openxmlformats.org/officeDocument/2006/relationships" r:id="rId6"/>
          </a:graphicData>
        </a:graphic>
      </p:graphicFrame>
      <p:sp>
        <p:nvSpPr>
          <p:cNvPr id="500" name="Shape 500"/>
          <p:cNvSpPr/>
          <p:nvPr/>
        </p:nvSpPr>
        <p:spPr>
          <a:xfrm>
            <a:off x="8500689" y="430208"/>
            <a:ext cx="1235822" cy="765184"/>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4500" b="1">
                <a:solidFill>
                  <a:srgbClr val="F15D2F"/>
                </a:solidFill>
                <a:latin typeface="Helvetica"/>
                <a:ea typeface="Helvetica"/>
                <a:cs typeface="Helvetica"/>
                <a:sym typeface="Helvetica"/>
              </a:defRPr>
            </a:pPr>
            <a:r>
              <a:t>80</a:t>
            </a:r>
            <a:r>
              <a:rPr b="0">
                <a:latin typeface="+mn-lt"/>
                <a:ea typeface="+mn-ea"/>
                <a:cs typeface="+mn-cs"/>
                <a:sym typeface="Helvetica Light"/>
              </a:rPr>
              <a:t>%</a:t>
            </a:r>
          </a:p>
        </p:txBody>
      </p:sp>
      <p:sp>
        <p:nvSpPr>
          <p:cNvPr id="501" name="Shape 501"/>
          <p:cNvSpPr/>
          <p:nvPr/>
        </p:nvSpPr>
        <p:spPr>
          <a:xfrm>
            <a:off x="596726" y="582612"/>
            <a:ext cx="2012827" cy="13747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8500" b="1">
                <a:solidFill>
                  <a:srgbClr val="F15D2F"/>
                </a:solidFill>
                <a:latin typeface="Helvetica"/>
                <a:ea typeface="Helvetica"/>
                <a:cs typeface="Helvetica"/>
                <a:sym typeface="Helvetica"/>
              </a:defRPr>
            </a:lvl1pPr>
          </a:lstStyle>
          <a:p>
            <a:r>
              <a:t>See</a:t>
            </a:r>
          </a:p>
        </p:txBody>
      </p:sp>
      <p:sp>
        <p:nvSpPr>
          <p:cNvPr id="502" name="Shape 502"/>
          <p:cNvSpPr/>
          <p:nvPr/>
        </p:nvSpPr>
        <p:spPr>
          <a:xfrm>
            <a:off x="596726" y="3122612"/>
            <a:ext cx="2492488" cy="13747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8500" b="1">
                <a:solidFill>
                  <a:srgbClr val="F15D2F"/>
                </a:solidFill>
                <a:latin typeface="Helvetica"/>
                <a:ea typeface="Helvetica"/>
                <a:cs typeface="Helvetica"/>
                <a:sym typeface="Helvetica"/>
              </a:defRPr>
            </a:lvl1pPr>
          </a:lstStyle>
          <a:p>
            <a:r>
              <a:t>Hear</a:t>
            </a:r>
          </a:p>
        </p:txBody>
      </p:sp>
      <p:sp>
        <p:nvSpPr>
          <p:cNvPr id="503" name="Shape 503"/>
          <p:cNvSpPr/>
          <p:nvPr/>
        </p:nvSpPr>
        <p:spPr>
          <a:xfrm>
            <a:off x="596726" y="5662612"/>
            <a:ext cx="2972148" cy="13747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8500" b="1">
                <a:solidFill>
                  <a:srgbClr val="F15D2F"/>
                </a:solidFill>
                <a:latin typeface="Helvetica"/>
                <a:ea typeface="Helvetica"/>
                <a:cs typeface="Helvetica"/>
                <a:sym typeface="Helvetica"/>
              </a:defRPr>
            </a:lvl1pPr>
          </a:lstStyle>
          <a:p>
            <a:r>
              <a:t>Smell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300"/>
                                  </p:stCondLst>
                                  <p:iterate>
                                    <p:tmAbs val="0"/>
                                  </p:iterate>
                                  <p:childTnLst>
                                    <p:set>
                                      <p:cBhvr>
                                        <p:cTn id="6" fill="hold"/>
                                        <p:tgtEl>
                                          <p:spTgt spid="499"/>
                                        </p:tgtEl>
                                        <p:attrNameLst>
                                          <p:attrName>style.visibility</p:attrName>
                                        </p:attrNameLst>
                                      </p:cBhvr>
                                      <p:to>
                                        <p:strVal val="visible"/>
                                      </p:to>
                                    </p:set>
                                    <p:anim calcmode="lin" valueType="num">
                                      <p:cBhvr>
                                        <p:cTn id="7" dur="1500" fill="hold"/>
                                        <p:tgtEl>
                                          <p:spTgt spid="499"/>
                                        </p:tgtEl>
                                        <p:attrNameLst>
                                          <p:attrName>ppt_w</p:attrName>
                                        </p:attrNameLst>
                                      </p:cBhvr>
                                      <p:tavLst>
                                        <p:tav tm="0">
                                          <p:val>
                                            <p:fltVal val="0"/>
                                          </p:val>
                                        </p:tav>
                                        <p:tav tm="100000">
                                          <p:val>
                                            <p:strVal val="#ppt_w"/>
                                          </p:val>
                                        </p:tav>
                                      </p:tavLst>
                                    </p:anim>
                                    <p:anim calcmode="lin" valueType="num">
                                      <p:cBhvr>
                                        <p:cTn id="8" dur="1500" fill="hold"/>
                                        <p:tgtEl>
                                          <p:spTgt spid="499"/>
                                        </p:tgtEl>
                                        <p:attrNameLst>
                                          <p:attrName>ppt_h</p:attrName>
                                        </p:attrNameLst>
                                      </p:cBhvr>
                                      <p:tavLst>
                                        <p:tav tm="0">
                                          <p:val>
                                            <p:fltVal val="0"/>
                                          </p:val>
                                        </p:tav>
                                        <p:tav tm="100000">
                                          <p:val>
                                            <p:strVal val="#ppt_h"/>
                                          </p:val>
                                        </p:tav>
                                      </p:tavLst>
                                    </p:anim>
                                    <p:anim calcmode="lin" valueType="num">
                                      <p:cBhvr>
                                        <p:cTn id="9" dur="1500" fill="hold"/>
                                        <p:tgtEl>
                                          <p:spTgt spid="499"/>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49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800"/>
                            </p:stCondLst>
                            <p:childTnLst>
                              <p:par>
                                <p:cTn id="12" presetID="1" presetClass="entr" presetSubtype="0" fill="hold" grpId="2" nodeType="afterEffect">
                                  <p:stCondLst>
                                    <p:cond delay="0"/>
                                  </p:stCondLst>
                                  <p:iterate>
                                    <p:tmAbs val="0"/>
                                  </p:iterate>
                                  <p:childTnLst>
                                    <p:set>
                                      <p:cBhvr>
                                        <p:cTn id="13" fill="hold"/>
                                        <p:tgtEl>
                                          <p:spTgt spid="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 grpId="1" animBg="1" advAuto="0"/>
      <p:bldP spid="500" grpId="2"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p:nvPr/>
        </p:nvSpPr>
        <p:spPr>
          <a:xfrm>
            <a:off x="3089087" y="1408112"/>
            <a:ext cx="6318626" cy="4803776"/>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spAutoFit/>
          </a:bodyPr>
          <a:lstStyle/>
          <a:p>
            <a:pPr>
              <a:defRPr sz="5200" b="1">
                <a:solidFill>
                  <a:srgbClr val="000000">
                    <a:alpha val="50000"/>
                  </a:srgbClr>
                </a:solidFill>
                <a:latin typeface="Helvetica"/>
                <a:ea typeface="Helvetica"/>
                <a:cs typeface="Helvetica"/>
                <a:sym typeface="Helvetica"/>
              </a:defRPr>
            </a:pPr>
            <a:r>
              <a:rPr>
                <a:solidFill>
                  <a:srgbClr val="F15D2F"/>
                </a:solidFill>
              </a:rPr>
              <a:t>Do not</a:t>
            </a:r>
            <a:r>
              <a:t> move or pull out marker flags you see because they show underground ___________.</a:t>
            </a:r>
          </a:p>
        </p:txBody>
      </p:sp>
      <p:pic>
        <p:nvPicPr>
          <p:cNvPr id="508" name="DSCN1553.jpg"/>
          <p:cNvPicPr>
            <a:picLocks/>
          </p:cNvPicPr>
          <p:nvPr/>
        </p:nvPicPr>
        <p:blipFill>
          <a:blip r:embed="rId3"/>
          <a:srcRect l="45043" t="1481" r="32276" b="3156"/>
          <a:stretch>
            <a:fillRect/>
          </a:stretch>
        </p:blipFill>
        <p:spPr>
          <a:xfrm>
            <a:off x="-1754" y="5337"/>
            <a:ext cx="2413001" cy="7609326"/>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 name="Chart 512"/>
          <p:cNvGraphicFramePr/>
          <p:nvPr/>
        </p:nvGraphicFramePr>
        <p:xfrm>
          <a:off x="2457450" y="1187450"/>
          <a:ext cx="5245100" cy="5245100"/>
        </p:xfrm>
        <a:graphic>
          <a:graphicData uri="http://schemas.openxmlformats.org/drawingml/2006/chart">
            <c:chart xmlns:c="http://schemas.openxmlformats.org/drawingml/2006/chart" xmlns:r="http://schemas.openxmlformats.org/officeDocument/2006/relationships" r:id="rId3"/>
          </a:graphicData>
        </a:graphic>
      </p:graphicFrame>
      <p:sp>
        <p:nvSpPr>
          <p:cNvPr id="513" name="Shape 513"/>
          <p:cNvSpPr/>
          <p:nvPr/>
        </p:nvSpPr>
        <p:spPr>
          <a:xfrm>
            <a:off x="8500689" y="430208"/>
            <a:ext cx="1235822" cy="765184"/>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4500" b="1">
                <a:solidFill>
                  <a:srgbClr val="000000">
                    <a:alpha val="50000"/>
                  </a:srgbClr>
                </a:solidFill>
                <a:latin typeface="Helvetica"/>
                <a:ea typeface="Helvetica"/>
                <a:cs typeface="Helvetica"/>
                <a:sym typeface="Helvetica"/>
              </a:defRPr>
            </a:pPr>
            <a:r>
              <a:t>90</a:t>
            </a:r>
            <a:r>
              <a:rPr b="0">
                <a:latin typeface="+mn-lt"/>
                <a:ea typeface="+mn-ea"/>
                <a:cs typeface="+mn-cs"/>
                <a:sym typeface="Helvetica Light"/>
              </a:rPr>
              <a:t>%</a:t>
            </a:r>
          </a:p>
        </p:txBody>
      </p:sp>
      <p:sp>
        <p:nvSpPr>
          <p:cNvPr id="514" name="Shape 514"/>
          <p:cNvSpPr/>
          <p:nvPr/>
        </p:nvSpPr>
        <p:spPr>
          <a:xfrm>
            <a:off x="1716955" y="3008312"/>
            <a:ext cx="6726090" cy="16033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10000" b="1">
                <a:solidFill>
                  <a:srgbClr val="000000">
                    <a:alpha val="50000"/>
                  </a:srgbClr>
                </a:solidFill>
                <a:latin typeface="Helvetica"/>
                <a:ea typeface="Helvetica"/>
                <a:cs typeface="Helvetica"/>
                <a:sym typeface="Helvetica"/>
              </a:defRPr>
            </a:lvl1pPr>
          </a:lstStyle>
          <a:p>
            <a:r>
              <a:t>PIPELINES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300"/>
                                  </p:stCondLst>
                                  <p:iterate>
                                    <p:tmAbs val="0"/>
                                  </p:iterate>
                                  <p:childTnLst>
                                    <p:set>
                                      <p:cBhvr>
                                        <p:cTn id="6" fill="hold"/>
                                        <p:tgtEl>
                                          <p:spTgt spid="512"/>
                                        </p:tgtEl>
                                        <p:attrNameLst>
                                          <p:attrName>style.visibility</p:attrName>
                                        </p:attrNameLst>
                                      </p:cBhvr>
                                      <p:to>
                                        <p:strVal val="visible"/>
                                      </p:to>
                                    </p:set>
                                    <p:anim calcmode="lin" valueType="num">
                                      <p:cBhvr>
                                        <p:cTn id="7" dur="1500" fill="hold"/>
                                        <p:tgtEl>
                                          <p:spTgt spid="512"/>
                                        </p:tgtEl>
                                        <p:attrNameLst>
                                          <p:attrName>ppt_w</p:attrName>
                                        </p:attrNameLst>
                                      </p:cBhvr>
                                      <p:tavLst>
                                        <p:tav tm="0">
                                          <p:val>
                                            <p:fltVal val="0"/>
                                          </p:val>
                                        </p:tav>
                                        <p:tav tm="100000">
                                          <p:val>
                                            <p:strVal val="#ppt_w"/>
                                          </p:val>
                                        </p:tav>
                                      </p:tavLst>
                                    </p:anim>
                                    <p:anim calcmode="lin" valueType="num">
                                      <p:cBhvr>
                                        <p:cTn id="8" dur="1500" fill="hold"/>
                                        <p:tgtEl>
                                          <p:spTgt spid="512"/>
                                        </p:tgtEl>
                                        <p:attrNameLst>
                                          <p:attrName>ppt_h</p:attrName>
                                        </p:attrNameLst>
                                      </p:cBhvr>
                                      <p:tavLst>
                                        <p:tav tm="0">
                                          <p:val>
                                            <p:fltVal val="0"/>
                                          </p:val>
                                        </p:tav>
                                        <p:tav tm="100000">
                                          <p:val>
                                            <p:strVal val="#ppt_h"/>
                                          </p:val>
                                        </p:tav>
                                      </p:tavLst>
                                    </p:anim>
                                    <p:anim calcmode="lin" valueType="num">
                                      <p:cBhvr>
                                        <p:cTn id="9" dur="1500" fill="hold"/>
                                        <p:tgtEl>
                                          <p:spTgt spid="512"/>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5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800"/>
                            </p:stCondLst>
                            <p:childTnLst>
                              <p:par>
                                <p:cTn id="12" presetID="1" presetClass="entr" presetSubtype="0" fill="hold" grpId="2" nodeType="afterEffect">
                                  <p:stCondLst>
                                    <p:cond delay="0"/>
                                  </p:stCondLst>
                                  <p:iterate>
                                    <p:tmAbs val="0"/>
                                  </p:iterate>
                                  <p:childTnLst>
                                    <p:set>
                                      <p:cBhvr>
                                        <p:cTn id="13" fill="hold"/>
                                        <p:tgtEl>
                                          <p:spTgt spid="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1" animBg="1" advAuto="0"/>
      <p:bldP spid="513" grpId="2"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 name="Girl-portrait-2.jpg"/>
          <p:cNvPicPr>
            <a:picLocks noChangeAspect="1"/>
          </p:cNvPicPr>
          <p:nvPr/>
        </p:nvPicPr>
        <p:blipFill>
          <a:blip r:embed="rId3"/>
          <a:srcRect t="37857" r="13951" b="40757"/>
          <a:stretch>
            <a:fillRect/>
          </a:stretch>
        </p:blipFill>
        <p:spPr>
          <a:xfrm>
            <a:off x="-1758554" y="2106215"/>
            <a:ext cx="12118664" cy="2010385"/>
          </a:xfrm>
          <a:prstGeom prst="rect">
            <a:avLst/>
          </a:prstGeom>
          <a:ln w="3175">
            <a:miter lim="400000"/>
          </a:ln>
        </p:spPr>
      </p:pic>
      <p:sp>
        <p:nvSpPr>
          <p:cNvPr id="519" name="Shape 519"/>
          <p:cNvSpPr/>
          <p:nvPr/>
        </p:nvSpPr>
        <p:spPr>
          <a:xfrm>
            <a:off x="1083071" y="735012"/>
            <a:ext cx="7993858" cy="6889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4000" b="1">
                <a:solidFill>
                  <a:srgbClr val="000000">
                    <a:alpha val="50000"/>
                  </a:srgbClr>
                </a:solidFill>
                <a:latin typeface="Helvetica"/>
                <a:ea typeface="Helvetica"/>
                <a:cs typeface="Helvetica"/>
                <a:sym typeface="Helvetica"/>
              </a:defRPr>
            </a:pPr>
            <a:r>
              <a:t>What </a:t>
            </a:r>
            <a:r>
              <a:rPr>
                <a:solidFill>
                  <a:srgbClr val="F15D2F"/>
                </a:solidFill>
              </a:rPr>
              <a:t>three</a:t>
            </a:r>
            <a:r>
              <a:t> things should you do</a:t>
            </a:r>
          </a:p>
        </p:txBody>
      </p:sp>
      <p:sp>
        <p:nvSpPr>
          <p:cNvPr id="520" name="Shape 520"/>
          <p:cNvSpPr/>
          <p:nvPr/>
        </p:nvSpPr>
        <p:spPr>
          <a:xfrm>
            <a:off x="1815752" y="4621212"/>
            <a:ext cx="6528496" cy="2517776"/>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spAutoFit/>
          </a:bodyPr>
          <a:lstStyle>
            <a:lvl1pPr>
              <a:defRPr sz="4000" b="1">
                <a:solidFill>
                  <a:srgbClr val="000000">
                    <a:alpha val="50000"/>
                  </a:srgbClr>
                </a:solidFill>
                <a:latin typeface="Helvetica"/>
                <a:ea typeface="Helvetica"/>
                <a:cs typeface="Helvetica"/>
                <a:sym typeface="Helvetica"/>
              </a:defRPr>
            </a:lvl1pPr>
          </a:lstStyle>
          <a:p>
            <a:r>
              <a:t>if you smell the rotten egg smell of mercaptan in or around your home or school?</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4" name="Chart 524"/>
          <p:cNvGraphicFramePr/>
          <p:nvPr/>
        </p:nvGraphicFramePr>
        <p:xfrm>
          <a:off x="2457450" y="1187450"/>
          <a:ext cx="5245100" cy="5245100"/>
        </p:xfrm>
        <a:graphic>
          <a:graphicData uri="http://schemas.openxmlformats.org/drawingml/2006/chart">
            <c:chart xmlns:c="http://schemas.openxmlformats.org/drawingml/2006/chart" xmlns:r="http://schemas.openxmlformats.org/officeDocument/2006/relationships" r:id="rId3"/>
          </a:graphicData>
        </a:graphic>
      </p:graphicFrame>
      <p:sp>
        <p:nvSpPr>
          <p:cNvPr id="525" name="Shape 525"/>
          <p:cNvSpPr/>
          <p:nvPr/>
        </p:nvSpPr>
        <p:spPr>
          <a:xfrm>
            <a:off x="8341769" y="430208"/>
            <a:ext cx="1553662" cy="765184"/>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4500" b="1">
                <a:solidFill>
                  <a:srgbClr val="000000">
                    <a:alpha val="50000"/>
                  </a:srgbClr>
                </a:solidFill>
                <a:latin typeface="Helvetica"/>
                <a:ea typeface="Helvetica"/>
                <a:cs typeface="Helvetica"/>
                <a:sym typeface="Helvetica"/>
              </a:defRPr>
            </a:pPr>
            <a:r>
              <a:t>100</a:t>
            </a:r>
            <a:r>
              <a:rPr b="0">
                <a:latin typeface="+mn-lt"/>
                <a:ea typeface="+mn-ea"/>
                <a:cs typeface="+mn-cs"/>
                <a:sym typeface="Helvetica Light"/>
              </a:rPr>
              <a:t>%</a:t>
            </a:r>
          </a:p>
        </p:txBody>
      </p:sp>
      <p:sp>
        <p:nvSpPr>
          <p:cNvPr id="526" name="Shape 526"/>
          <p:cNvSpPr/>
          <p:nvPr/>
        </p:nvSpPr>
        <p:spPr>
          <a:xfrm>
            <a:off x="1152028" y="2627312"/>
            <a:ext cx="7855943" cy="23653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5000" b="1">
                <a:solidFill>
                  <a:srgbClr val="000000">
                    <a:alpha val="50000"/>
                  </a:srgbClr>
                </a:solidFill>
                <a:latin typeface="Helvetica"/>
                <a:ea typeface="Helvetica"/>
                <a:cs typeface="Helvetica"/>
                <a:sym typeface="Helvetica"/>
              </a:defRPr>
            </a:pPr>
            <a:r>
              <a:t>Get out or leave the area.</a:t>
            </a:r>
          </a:p>
          <a:p>
            <a:pPr>
              <a:defRPr sz="5000" b="1">
                <a:solidFill>
                  <a:srgbClr val="000000">
                    <a:alpha val="50000"/>
                  </a:srgbClr>
                </a:solidFill>
                <a:latin typeface="Helvetica"/>
                <a:ea typeface="Helvetica"/>
                <a:cs typeface="Helvetica"/>
                <a:sym typeface="Helvetica"/>
              </a:defRPr>
            </a:pPr>
            <a:r>
              <a:t>Tell an adult.</a:t>
            </a:r>
          </a:p>
          <a:p>
            <a:pPr>
              <a:defRPr sz="5000" b="1">
                <a:solidFill>
                  <a:srgbClr val="000000">
                    <a:alpha val="50000"/>
                  </a:srgbClr>
                </a:solidFill>
                <a:latin typeface="Helvetica"/>
                <a:ea typeface="Helvetica"/>
                <a:cs typeface="Helvetica"/>
                <a:sym typeface="Helvetica"/>
              </a:defRPr>
            </a:pPr>
            <a:r>
              <a:t>Call 911.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300"/>
                                  </p:stCondLst>
                                  <p:iterate>
                                    <p:tmAbs val="0"/>
                                  </p:iterate>
                                  <p:childTnLst>
                                    <p:set>
                                      <p:cBhvr>
                                        <p:cTn id="6" fill="hold"/>
                                        <p:tgtEl>
                                          <p:spTgt spid="524"/>
                                        </p:tgtEl>
                                        <p:attrNameLst>
                                          <p:attrName>style.visibility</p:attrName>
                                        </p:attrNameLst>
                                      </p:cBhvr>
                                      <p:to>
                                        <p:strVal val="visible"/>
                                      </p:to>
                                    </p:set>
                                    <p:anim calcmode="lin" valueType="num">
                                      <p:cBhvr>
                                        <p:cTn id="7" dur="1500" fill="hold"/>
                                        <p:tgtEl>
                                          <p:spTgt spid="524"/>
                                        </p:tgtEl>
                                        <p:attrNameLst>
                                          <p:attrName>ppt_w</p:attrName>
                                        </p:attrNameLst>
                                      </p:cBhvr>
                                      <p:tavLst>
                                        <p:tav tm="0">
                                          <p:val>
                                            <p:fltVal val="0"/>
                                          </p:val>
                                        </p:tav>
                                        <p:tav tm="100000">
                                          <p:val>
                                            <p:strVal val="#ppt_w"/>
                                          </p:val>
                                        </p:tav>
                                      </p:tavLst>
                                    </p:anim>
                                    <p:anim calcmode="lin" valueType="num">
                                      <p:cBhvr>
                                        <p:cTn id="8" dur="1500" fill="hold"/>
                                        <p:tgtEl>
                                          <p:spTgt spid="524"/>
                                        </p:tgtEl>
                                        <p:attrNameLst>
                                          <p:attrName>ppt_h</p:attrName>
                                        </p:attrNameLst>
                                      </p:cBhvr>
                                      <p:tavLst>
                                        <p:tav tm="0">
                                          <p:val>
                                            <p:fltVal val="0"/>
                                          </p:val>
                                        </p:tav>
                                        <p:tav tm="100000">
                                          <p:val>
                                            <p:strVal val="#ppt_h"/>
                                          </p:val>
                                        </p:tav>
                                      </p:tavLst>
                                    </p:anim>
                                    <p:anim calcmode="lin" valueType="num">
                                      <p:cBhvr>
                                        <p:cTn id="9" dur="1500" fill="hold"/>
                                        <p:tgtEl>
                                          <p:spTgt spid="524"/>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52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800"/>
                            </p:stCondLst>
                            <p:childTnLst>
                              <p:par>
                                <p:cTn id="12" presetID="1" presetClass="entr" presetSubtype="0" fill="hold" grpId="2" nodeType="afterEffect">
                                  <p:stCondLst>
                                    <p:cond delay="0"/>
                                  </p:stCondLst>
                                  <p:iterate>
                                    <p:tmAbs val="0"/>
                                  </p:iterate>
                                  <p:childTnLst>
                                    <p:set>
                                      <p:cBhvr>
                                        <p:cTn id="13" fill="hold"/>
                                        <p:tgtEl>
                                          <p:spTgt spid="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 grpId="1" animBg="1" advAuto="0"/>
      <p:bldP spid="525" grpId="2"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0" name="Chart 530"/>
          <p:cNvGraphicFramePr/>
          <p:nvPr/>
        </p:nvGraphicFramePr>
        <p:xfrm>
          <a:off x="2457450" y="1187450"/>
          <a:ext cx="5245100" cy="5245100"/>
        </p:xfrm>
        <a:graphic>
          <a:graphicData uri="http://schemas.openxmlformats.org/drawingml/2006/chart">
            <c:chart xmlns:c="http://schemas.openxmlformats.org/drawingml/2006/chart" xmlns:r="http://schemas.openxmlformats.org/officeDocument/2006/relationships" r:id="rId3"/>
          </a:graphicData>
        </a:graphic>
      </p:graphicFrame>
      <p:sp>
        <p:nvSpPr>
          <p:cNvPr id="531" name="Shape 531"/>
          <p:cNvSpPr/>
          <p:nvPr/>
        </p:nvSpPr>
        <p:spPr>
          <a:xfrm>
            <a:off x="1032179" y="2490787"/>
            <a:ext cx="8095643" cy="9048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5400" b="1">
                <a:solidFill>
                  <a:srgbClr val="000000">
                    <a:alpha val="50000"/>
                  </a:srgbClr>
                </a:solidFill>
                <a:latin typeface="Helvetica"/>
                <a:ea typeface="Helvetica"/>
                <a:cs typeface="Helvetica"/>
                <a:sym typeface="Helvetica"/>
              </a:defRPr>
            </a:lvl1pPr>
          </a:lstStyle>
          <a:p>
            <a:r>
              <a:t>Safety Sense Completed</a:t>
            </a:r>
          </a:p>
        </p:txBody>
      </p:sp>
      <p:sp>
        <p:nvSpPr>
          <p:cNvPr id="532" name="Shape 532"/>
          <p:cNvSpPr/>
          <p:nvPr/>
        </p:nvSpPr>
        <p:spPr>
          <a:xfrm>
            <a:off x="1326610" y="3246437"/>
            <a:ext cx="7506780" cy="18827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11800" b="1">
                <a:solidFill>
                  <a:srgbClr val="000000">
                    <a:alpha val="50000"/>
                  </a:srgbClr>
                </a:solidFill>
                <a:latin typeface="Helvetica"/>
                <a:ea typeface="Helvetica"/>
                <a:cs typeface="Helvetica"/>
                <a:sym typeface="Helvetica"/>
              </a:defRPr>
            </a:lvl1pPr>
          </a:lstStyle>
          <a:p>
            <a:r>
              <a:t>100% Safe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300"/>
                                  </p:stCondLst>
                                  <p:iterate>
                                    <p:tmAbs val="0"/>
                                  </p:iterate>
                                  <p:childTnLst>
                                    <p:set>
                                      <p:cBhvr>
                                        <p:cTn id="6" fill="hold"/>
                                        <p:tgtEl>
                                          <p:spTgt spid="530"/>
                                        </p:tgtEl>
                                        <p:attrNameLst>
                                          <p:attrName>style.visibility</p:attrName>
                                        </p:attrNameLst>
                                      </p:cBhvr>
                                      <p:to>
                                        <p:strVal val="visible"/>
                                      </p:to>
                                    </p:set>
                                    <p:anim calcmode="lin" valueType="num">
                                      <p:cBhvr>
                                        <p:cTn id="7" dur="1500" fill="hold"/>
                                        <p:tgtEl>
                                          <p:spTgt spid="530"/>
                                        </p:tgtEl>
                                        <p:attrNameLst>
                                          <p:attrName>ppt_w</p:attrName>
                                        </p:attrNameLst>
                                      </p:cBhvr>
                                      <p:tavLst>
                                        <p:tav tm="0">
                                          <p:val>
                                            <p:fltVal val="0"/>
                                          </p:val>
                                        </p:tav>
                                        <p:tav tm="100000">
                                          <p:val>
                                            <p:strVal val="#ppt_w"/>
                                          </p:val>
                                        </p:tav>
                                      </p:tavLst>
                                    </p:anim>
                                    <p:anim calcmode="lin" valueType="num">
                                      <p:cBhvr>
                                        <p:cTn id="8" dur="1500" fill="hold"/>
                                        <p:tgtEl>
                                          <p:spTgt spid="530"/>
                                        </p:tgtEl>
                                        <p:attrNameLst>
                                          <p:attrName>ppt_h</p:attrName>
                                        </p:attrNameLst>
                                      </p:cBhvr>
                                      <p:tavLst>
                                        <p:tav tm="0">
                                          <p:val>
                                            <p:fltVal val="0"/>
                                          </p:val>
                                        </p:tav>
                                        <p:tav tm="100000">
                                          <p:val>
                                            <p:strVal val="#ppt_h"/>
                                          </p:val>
                                        </p:tav>
                                      </p:tavLst>
                                    </p:anim>
                                    <p:anim calcmode="lin" valueType="num">
                                      <p:cBhvr>
                                        <p:cTn id="9" dur="1500" fill="hold"/>
                                        <p:tgtEl>
                                          <p:spTgt spid="530"/>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5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Shape 582"/>
          <p:cNvSpPr/>
          <p:nvPr/>
        </p:nvSpPr>
        <p:spPr>
          <a:xfrm>
            <a:off x="2547258" y="553504"/>
            <a:ext cx="5065488" cy="757258"/>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4400" b="1">
                <a:solidFill>
                  <a:srgbClr val="FFB600"/>
                </a:solidFill>
                <a:latin typeface="Helvetica"/>
                <a:ea typeface="Helvetica"/>
                <a:cs typeface="Helvetica"/>
                <a:sym typeface="Helvetica"/>
              </a:defRPr>
            </a:lvl1pPr>
          </a:lstStyle>
          <a:p>
            <a:r>
              <a:rPr lang="en-US" dirty="0"/>
              <a:t>Digital</a:t>
            </a:r>
            <a:r>
              <a:rPr lang="en-US" b="0" dirty="0"/>
              <a:t> </a:t>
            </a:r>
            <a:r>
              <a:rPr lang="en-US" dirty="0"/>
              <a:t>Connection</a:t>
            </a:r>
            <a:endParaRPr dirty="0"/>
          </a:p>
        </p:txBody>
      </p:sp>
      <p:pic>
        <p:nvPicPr>
          <p:cNvPr id="583" nam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931" y="1654512"/>
            <a:ext cx="6832137" cy="5785867"/>
          </a:xfrm>
          <a:prstGeom prst="rect">
            <a:avLst/>
          </a:prstGeom>
          <a:ln w="3175">
            <a:miter lim="400000"/>
          </a:ln>
        </p:spPr>
      </p:pic>
      <p:pic>
        <p:nvPicPr>
          <p:cNvPr id="3" name="Picture 2"/>
          <p:cNvPicPr>
            <a:picLocks noChangeAspect="1"/>
          </p:cNvPicPr>
          <p:nvPr/>
        </p:nvPicPr>
        <p:blipFill>
          <a:blip r:embed="rId4"/>
          <a:stretch>
            <a:fillRect/>
          </a:stretch>
        </p:blipFill>
        <p:spPr>
          <a:xfrm>
            <a:off x="736600" y="1784350"/>
            <a:ext cx="8686800" cy="40513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p:nvPr/>
        </p:nvSpPr>
        <p:spPr>
          <a:xfrm>
            <a:off x="3514112" y="1786731"/>
            <a:ext cx="4690754" cy="9048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5400" b="1">
                <a:solidFill>
                  <a:srgbClr val="000000">
                    <a:alpha val="50000"/>
                  </a:srgbClr>
                </a:solidFill>
                <a:latin typeface="Helvetica"/>
                <a:ea typeface="Helvetica"/>
                <a:cs typeface="Helvetica"/>
                <a:sym typeface="Helvetica"/>
              </a:defRPr>
            </a:lvl1pPr>
          </a:lstStyle>
          <a:p>
            <a:r>
              <a:rPr dirty="0"/>
              <a:t>You can be an</a:t>
            </a:r>
          </a:p>
        </p:txBody>
      </p:sp>
      <p:sp>
        <p:nvSpPr>
          <p:cNvPr id="594" name="Shape 594"/>
          <p:cNvSpPr/>
          <p:nvPr/>
        </p:nvSpPr>
        <p:spPr>
          <a:xfrm>
            <a:off x="2942131" y="3051174"/>
            <a:ext cx="6494438" cy="10445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6300" b="1">
                <a:solidFill>
                  <a:srgbClr val="57C8E7"/>
                </a:solidFill>
                <a:latin typeface="Helvetica"/>
                <a:ea typeface="Helvetica"/>
                <a:cs typeface="Helvetica"/>
                <a:sym typeface="Helvetica"/>
              </a:defRPr>
            </a:lvl1pPr>
          </a:lstStyle>
          <a:p>
            <a:r>
              <a:rPr dirty="0"/>
              <a:t>Energy Safe Kid!</a:t>
            </a:r>
          </a:p>
        </p:txBody>
      </p:sp>
      <p:sp>
        <p:nvSpPr>
          <p:cNvPr id="595" name="Shape 595"/>
          <p:cNvSpPr/>
          <p:nvPr/>
        </p:nvSpPr>
        <p:spPr>
          <a:xfrm>
            <a:off x="2468962" y="6296142"/>
            <a:ext cx="3010841" cy="5111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r>
              <a:rPr dirty="0"/>
              <a:t>Brought to you by: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350" y="4845539"/>
            <a:ext cx="3074571" cy="2396493"/>
          </a:xfrm>
          <a:prstGeom prst="rect">
            <a:avLst/>
          </a:prstGeom>
        </p:spPr>
      </p:pic>
      <p:pic>
        <p:nvPicPr>
          <p:cNvPr id="6" name="Picture 5">
            <a:extLst>
              <a:ext uri="{FF2B5EF4-FFF2-40B4-BE49-F238E27FC236}">
                <a16:creationId xmlns:a16="http://schemas.microsoft.com/office/drawing/2014/main" id="{6E80072C-29CA-504F-81B0-CB3DEC796549}"/>
              </a:ext>
            </a:extLst>
          </p:cNvPr>
          <p:cNvPicPr>
            <a:picLocks noChangeAspect="1"/>
          </p:cNvPicPr>
          <p:nvPr/>
        </p:nvPicPr>
        <p:blipFill rotWithShape="1">
          <a:blip r:embed="rId4">
            <a:extLst>
              <a:ext uri="{28A0092B-C50C-407E-A947-70E740481C1C}">
                <a14:useLocalDpi xmlns:a14="http://schemas.microsoft.com/office/drawing/2010/main" val="0"/>
              </a:ext>
            </a:extLst>
          </a:blip>
          <a:srcRect l="14754" t="3600" r="43331" b="49504"/>
          <a:stretch/>
        </p:blipFill>
        <p:spPr>
          <a:xfrm>
            <a:off x="187469" y="26363"/>
            <a:ext cx="3185318" cy="4868698"/>
          </a:xfrm>
          <a:prstGeom prst="rect">
            <a:avLst/>
          </a:prstGeom>
        </p:spPr>
      </p:pic>
      <p:sp>
        <p:nvSpPr>
          <p:cNvPr id="8" name="TextBox 7">
            <a:extLst>
              <a:ext uri="{FF2B5EF4-FFF2-40B4-BE49-F238E27FC236}">
                <a16:creationId xmlns:a16="http://schemas.microsoft.com/office/drawing/2014/main" id="{15CF2F86-8EB5-0D4C-B936-B2B3F5942576}"/>
              </a:ext>
            </a:extLst>
          </p:cNvPr>
          <p:cNvSpPr txBox="1"/>
          <p:nvPr/>
        </p:nvSpPr>
        <p:spPr>
          <a:xfrm>
            <a:off x="382639" y="4468859"/>
            <a:ext cx="1397489" cy="24942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687" tIns="39687" rIns="39687" bIns="3968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mn-lt"/>
                <a:ea typeface="+mn-ea"/>
                <a:cs typeface="+mn-cs"/>
                <a:sym typeface="Helvetica Light"/>
              </a:rPr>
              <a:t>TM</a:t>
            </a:r>
            <a:endParaRPr kumimoji="0" lang="en-US" sz="2800" b="0" i="0" u="none" strike="noStrike" cap="none" spc="0" normalizeH="0" baseline="0" dirty="0">
              <a:ln>
                <a:noFill/>
              </a:ln>
              <a:solidFill>
                <a:srgbClr val="000000"/>
              </a:solidFill>
              <a:effectLst/>
              <a:uFillTx/>
              <a:latin typeface="+mn-lt"/>
              <a:ea typeface="+mn-ea"/>
              <a:cs typeface="+mn-cs"/>
              <a:sym typeface="Helvetica Light"/>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2" nodeType="afterEffect">
                                  <p:stCondLst>
                                    <p:cond delay="0"/>
                                  </p:stCondLst>
                                  <p:iterate>
                                    <p:tmAbs val="0"/>
                                  </p:iterate>
                                  <p:childTnLst>
                                    <p:set>
                                      <p:cBhvr>
                                        <p:cTn id="6" fill="hold"/>
                                        <p:tgtEl>
                                          <p:spTgt spid="594"/>
                                        </p:tgtEl>
                                        <p:attrNameLst>
                                          <p:attrName>style.visibility</p:attrName>
                                        </p:attrNameLst>
                                      </p:cBhvr>
                                      <p:to>
                                        <p:strVal val="visible"/>
                                      </p:to>
                                    </p:set>
                                    <p:anim calcmode="lin" valueType="num">
                                      <p:cBhvr>
                                        <p:cTn id="7" dur="500" fill="hold"/>
                                        <p:tgtEl>
                                          <p:spTgt spid="594"/>
                                        </p:tgtEl>
                                        <p:attrNameLst>
                                          <p:attrName>ppt_w</p:attrName>
                                        </p:attrNameLst>
                                      </p:cBhvr>
                                      <p:tavLst>
                                        <p:tav tm="0">
                                          <p:val>
                                            <p:strVal val="4*#ppt_w"/>
                                          </p:val>
                                        </p:tav>
                                        <p:tav tm="100000">
                                          <p:val>
                                            <p:strVal val="#ppt_w"/>
                                          </p:val>
                                        </p:tav>
                                      </p:tavLst>
                                    </p:anim>
                                    <p:anim calcmode="lin" valueType="num">
                                      <p:cBhvr>
                                        <p:cTn id="8" dur="500" fill="hold"/>
                                        <p:tgtEl>
                                          <p:spTgt spid="59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 presetClass="entr" presetSubtype="0" fill="hold" grpId="5" nodeType="afterEffect">
                                  <p:stCondLst>
                                    <p:cond delay="200"/>
                                  </p:stCondLst>
                                  <p:iterate type="lt">
                                    <p:tmAbs val="100"/>
                                  </p:iterate>
                                  <p:childTnLst>
                                    <p:set>
                                      <p:cBhvr>
                                        <p:cTn id="11" fill="hold"/>
                                        <p:tgtEl>
                                          <p:spTgt spid="595"/>
                                        </p:tgtEl>
                                        <p:attrNameLst>
                                          <p:attrName>style.visibility</p:attrName>
                                        </p:attrNameLst>
                                      </p:cBhvr>
                                      <p:to>
                                        <p:strVal val="visible"/>
                                      </p:to>
                                    </p:set>
                                  </p:childTnLst>
                                </p:cTn>
                              </p:par>
                            </p:childTnLst>
                          </p:cTn>
                        </p:par>
                        <p:par>
                          <p:cTn id="12" fill="hold">
                            <p:stCondLst>
                              <p:cond delay="2100"/>
                            </p:stCondLst>
                            <p:childTnLst>
                              <p:par>
                                <p:cTn id="13" presetID="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 grpId="2" animBg="1" advAuto="0"/>
      <p:bldP spid="595" grpId="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body" idx="14"/>
          </p:nvPr>
        </p:nvSpPr>
        <p:spPr>
          <a:xfrm>
            <a:off x="1110308" y="1464603"/>
            <a:ext cx="8175626" cy="942976"/>
          </a:xfrm>
          <a:prstGeom prst="rect">
            <a:avLst/>
          </a:prstGeom>
        </p:spPr>
        <p:txBody>
          <a:bodyPr/>
          <a:lstStyle>
            <a:lvl1pPr>
              <a:defRPr sz="5700">
                <a:solidFill>
                  <a:srgbClr val="F15D2F"/>
                </a:solidFill>
              </a:defRPr>
            </a:lvl1pPr>
          </a:lstStyle>
          <a:p>
            <a:r>
              <a:t>Energy Sources</a:t>
            </a:r>
          </a:p>
        </p:txBody>
      </p:sp>
      <p:sp>
        <p:nvSpPr>
          <p:cNvPr id="165" name="Shape 165"/>
          <p:cNvSpPr/>
          <p:nvPr/>
        </p:nvSpPr>
        <p:spPr>
          <a:xfrm>
            <a:off x="2335840" y="505306"/>
            <a:ext cx="5512528" cy="957312"/>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spAutoFit/>
          </a:bodyPr>
          <a:lstStyle>
            <a:lvl1pPr>
              <a:defRPr sz="5700" b="1">
                <a:solidFill>
                  <a:srgbClr val="FFB600"/>
                </a:solidFill>
                <a:latin typeface="Helvetica"/>
                <a:ea typeface="Helvetica"/>
                <a:cs typeface="Helvetica"/>
                <a:sym typeface="Helvetica"/>
              </a:defRPr>
            </a:lvl1pPr>
          </a:lstStyle>
          <a:p>
            <a:r>
              <a:t>Nonrenewable</a:t>
            </a:r>
          </a:p>
        </p:txBody>
      </p:sp>
      <p:pic>
        <p:nvPicPr>
          <p:cNvPr id="166" name="Coal-Dark-small.jpg"/>
          <p:cNvPicPr>
            <a:picLocks noChangeAspect="1"/>
          </p:cNvPicPr>
          <p:nvPr/>
        </p:nvPicPr>
        <p:blipFill>
          <a:blip r:embed="rId3"/>
          <a:srcRect l="32497" t="8389" r="27825" b="2437"/>
          <a:stretch>
            <a:fillRect/>
          </a:stretch>
        </p:blipFill>
        <p:spPr>
          <a:xfrm>
            <a:off x="0" y="3106920"/>
            <a:ext cx="3388846" cy="5078177"/>
          </a:xfrm>
          <a:prstGeom prst="rect">
            <a:avLst/>
          </a:prstGeom>
          <a:ln w="3175">
            <a:miter lim="400000"/>
          </a:ln>
        </p:spPr>
      </p:pic>
      <p:pic>
        <p:nvPicPr>
          <p:cNvPr id="167" name="Gas flame-small.jpg"/>
          <p:cNvPicPr>
            <a:picLocks noChangeAspect="1"/>
          </p:cNvPicPr>
          <p:nvPr/>
        </p:nvPicPr>
        <p:blipFill>
          <a:blip r:embed="rId4"/>
          <a:srcRect l="7931" t="3520" r="50722" b="3520"/>
          <a:stretch>
            <a:fillRect/>
          </a:stretch>
        </p:blipFill>
        <p:spPr>
          <a:xfrm>
            <a:off x="3385577" y="3105096"/>
            <a:ext cx="3388846" cy="5080001"/>
          </a:xfrm>
          <a:prstGeom prst="rect">
            <a:avLst/>
          </a:prstGeom>
          <a:ln w="3175">
            <a:miter lim="400000"/>
          </a:ln>
        </p:spPr>
      </p:pic>
      <p:pic>
        <p:nvPicPr>
          <p:cNvPr id="168" name="Oil derrick-blue green-small.jpg"/>
          <p:cNvPicPr>
            <a:picLocks noChangeAspect="1"/>
          </p:cNvPicPr>
          <p:nvPr/>
        </p:nvPicPr>
        <p:blipFill>
          <a:blip r:embed="rId5"/>
          <a:srcRect l="22520" t="4760" r="35230" b="137"/>
          <a:stretch>
            <a:fillRect/>
          </a:stretch>
        </p:blipFill>
        <p:spPr>
          <a:xfrm>
            <a:off x="6771154" y="3108276"/>
            <a:ext cx="3388846" cy="5076821"/>
          </a:xfrm>
          <a:prstGeom prst="rect">
            <a:avLst/>
          </a:prstGeom>
          <a:ln w="3175">
            <a:miter lim="400000"/>
          </a:ln>
        </p:spPr>
      </p:pic>
      <p:sp>
        <p:nvSpPr>
          <p:cNvPr id="169" name="Shape 169"/>
          <p:cNvSpPr/>
          <p:nvPr/>
        </p:nvSpPr>
        <p:spPr>
          <a:xfrm>
            <a:off x="12103" y="3105096"/>
            <a:ext cx="3388847" cy="5078016"/>
          </a:xfrm>
          <a:prstGeom prst="rect">
            <a:avLst/>
          </a:prstGeom>
          <a:solidFill>
            <a:srgbClr val="57C8E7">
              <a:alpha val="5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5400" b="1">
                <a:solidFill>
                  <a:srgbClr val="FFFFFF"/>
                </a:solidFill>
                <a:latin typeface="Helvetica"/>
                <a:ea typeface="Helvetica"/>
                <a:cs typeface="Helvetica"/>
                <a:sym typeface="Helvetica"/>
              </a:defRPr>
            </a:lvl1pPr>
          </a:lstStyle>
          <a:p>
            <a:r>
              <a:t>Coal</a:t>
            </a:r>
          </a:p>
        </p:txBody>
      </p:sp>
      <p:sp>
        <p:nvSpPr>
          <p:cNvPr id="170" name="Shape 170"/>
          <p:cNvSpPr/>
          <p:nvPr/>
        </p:nvSpPr>
        <p:spPr>
          <a:xfrm>
            <a:off x="3397681" y="3105096"/>
            <a:ext cx="3388846" cy="5078016"/>
          </a:xfrm>
          <a:prstGeom prst="rect">
            <a:avLst/>
          </a:prstGeom>
          <a:solidFill>
            <a:srgbClr val="57C8E7">
              <a:alpha val="5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5400" b="1">
                <a:solidFill>
                  <a:srgbClr val="FFFFFF"/>
                </a:solidFill>
                <a:latin typeface="Helvetica"/>
                <a:ea typeface="Helvetica"/>
                <a:cs typeface="Helvetica"/>
                <a:sym typeface="Helvetica"/>
              </a:defRPr>
            </a:lvl1pPr>
          </a:lstStyle>
          <a:p>
            <a:r>
              <a:t>Natural Gas</a:t>
            </a:r>
          </a:p>
        </p:txBody>
      </p:sp>
      <p:sp>
        <p:nvSpPr>
          <p:cNvPr id="171" name="Shape 171"/>
          <p:cNvSpPr/>
          <p:nvPr/>
        </p:nvSpPr>
        <p:spPr>
          <a:xfrm>
            <a:off x="6795362" y="3105096"/>
            <a:ext cx="3388846" cy="5078016"/>
          </a:xfrm>
          <a:prstGeom prst="rect">
            <a:avLst/>
          </a:prstGeom>
          <a:solidFill>
            <a:srgbClr val="57C8E7">
              <a:alpha val="5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5400" b="1">
                <a:solidFill>
                  <a:srgbClr val="FFFFFF"/>
                </a:solidFill>
                <a:latin typeface="Helvetica"/>
                <a:ea typeface="Helvetica"/>
                <a:cs typeface="Helvetica"/>
                <a:sym typeface="Helvetica"/>
              </a:defRPr>
            </a:lvl1pPr>
          </a:lstStyle>
          <a:p>
            <a:r>
              <a:t>Oil</a:t>
            </a:r>
          </a:p>
        </p:txBody>
      </p:sp>
    </p:spTree>
    <p:extLst>
      <p:ext uri="{BB962C8B-B14F-4D97-AF65-F5344CB8AC3E}">
        <p14:creationId xmlns:p14="http://schemas.microsoft.com/office/powerpoint/2010/main" val="3370628500"/>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additive="base">
                                        <p:cTn id="7" dur="500" fill="hold"/>
                                        <p:tgtEl>
                                          <p:spTgt spid="166"/>
                                        </p:tgtEl>
                                        <p:attrNameLst>
                                          <p:attrName>ppt_x</p:attrName>
                                        </p:attrNameLst>
                                      </p:cBhvr>
                                      <p:tavLst>
                                        <p:tav tm="0">
                                          <p:val>
                                            <p:strVal val="#ppt_x"/>
                                          </p:val>
                                        </p:tav>
                                        <p:tav tm="100000">
                                          <p:val>
                                            <p:strVal val="#ppt_x"/>
                                          </p:val>
                                        </p:tav>
                                      </p:tavLst>
                                    </p:anim>
                                    <p:anim calcmode="lin" valueType="num">
                                      <p:cBhvr additive="base">
                                        <p:cTn id="8" dur="500" fill="hold"/>
                                        <p:tgtEl>
                                          <p:spTgt spid="16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7"/>
                                        </p:tgtEl>
                                        <p:attrNameLst>
                                          <p:attrName>style.visibility</p:attrName>
                                        </p:attrNameLst>
                                      </p:cBhvr>
                                      <p:to>
                                        <p:strVal val="visible"/>
                                      </p:to>
                                    </p:set>
                                    <p:anim calcmode="lin" valueType="num">
                                      <p:cBhvr additive="base">
                                        <p:cTn id="11" dur="500" fill="hold"/>
                                        <p:tgtEl>
                                          <p:spTgt spid="167"/>
                                        </p:tgtEl>
                                        <p:attrNameLst>
                                          <p:attrName>ppt_x</p:attrName>
                                        </p:attrNameLst>
                                      </p:cBhvr>
                                      <p:tavLst>
                                        <p:tav tm="0">
                                          <p:val>
                                            <p:strVal val="#ppt_x"/>
                                          </p:val>
                                        </p:tav>
                                        <p:tav tm="100000">
                                          <p:val>
                                            <p:strVal val="#ppt_x"/>
                                          </p:val>
                                        </p:tav>
                                      </p:tavLst>
                                    </p:anim>
                                    <p:anim calcmode="lin" valueType="num">
                                      <p:cBhvr additive="base">
                                        <p:cTn id="12" dur="500" fill="hold"/>
                                        <p:tgtEl>
                                          <p:spTgt spid="16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500" fill="hold"/>
                                        <p:tgtEl>
                                          <p:spTgt spid="168"/>
                                        </p:tgtEl>
                                        <p:attrNameLst>
                                          <p:attrName>ppt_x</p:attrName>
                                        </p:attrNameLst>
                                      </p:cBhvr>
                                      <p:tavLst>
                                        <p:tav tm="0">
                                          <p:val>
                                            <p:strVal val="#ppt_x"/>
                                          </p:val>
                                        </p:tav>
                                        <p:tav tm="100000">
                                          <p:val>
                                            <p:strVal val="#ppt_x"/>
                                          </p:val>
                                        </p:tav>
                                      </p:tavLst>
                                    </p:anim>
                                    <p:anim calcmode="lin" valueType="num">
                                      <p:cBhvr additive="base">
                                        <p:cTn id="16" dur="500" fill="hold"/>
                                        <p:tgtEl>
                                          <p:spTgt spid="16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9"/>
                                        </p:tgtEl>
                                        <p:attrNameLst>
                                          <p:attrName>style.visibility</p:attrName>
                                        </p:attrNameLst>
                                      </p:cBhvr>
                                      <p:to>
                                        <p:strVal val="visible"/>
                                      </p:to>
                                    </p:set>
                                    <p:anim calcmode="lin" valueType="num">
                                      <p:cBhvr additive="base">
                                        <p:cTn id="21" dur="500" fill="hold"/>
                                        <p:tgtEl>
                                          <p:spTgt spid="169"/>
                                        </p:tgtEl>
                                        <p:attrNameLst>
                                          <p:attrName>ppt_x</p:attrName>
                                        </p:attrNameLst>
                                      </p:cBhvr>
                                      <p:tavLst>
                                        <p:tav tm="0">
                                          <p:val>
                                            <p:strVal val="#ppt_x"/>
                                          </p:val>
                                        </p:tav>
                                        <p:tav tm="100000">
                                          <p:val>
                                            <p:strVal val="#ppt_x"/>
                                          </p:val>
                                        </p:tav>
                                      </p:tavLst>
                                    </p:anim>
                                    <p:anim calcmode="lin" valueType="num">
                                      <p:cBhvr additive="base">
                                        <p:cTn id="22" dur="500" fill="hold"/>
                                        <p:tgtEl>
                                          <p:spTgt spid="16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70"/>
                                        </p:tgtEl>
                                        <p:attrNameLst>
                                          <p:attrName>style.visibility</p:attrName>
                                        </p:attrNameLst>
                                      </p:cBhvr>
                                      <p:to>
                                        <p:strVal val="visible"/>
                                      </p:to>
                                    </p:set>
                                    <p:anim calcmode="lin" valueType="num">
                                      <p:cBhvr additive="base">
                                        <p:cTn id="26" dur="500" fill="hold"/>
                                        <p:tgtEl>
                                          <p:spTgt spid="170"/>
                                        </p:tgtEl>
                                        <p:attrNameLst>
                                          <p:attrName>ppt_x</p:attrName>
                                        </p:attrNameLst>
                                      </p:cBhvr>
                                      <p:tavLst>
                                        <p:tav tm="0">
                                          <p:val>
                                            <p:strVal val="#ppt_x"/>
                                          </p:val>
                                        </p:tav>
                                        <p:tav tm="100000">
                                          <p:val>
                                            <p:strVal val="#ppt_x"/>
                                          </p:val>
                                        </p:tav>
                                      </p:tavLst>
                                    </p:anim>
                                    <p:anim calcmode="lin" valueType="num">
                                      <p:cBhvr additive="base">
                                        <p:cTn id="27" dur="500" fill="hold"/>
                                        <p:tgtEl>
                                          <p:spTgt spid="170"/>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fill="hold" grpId="0" nodeType="after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additive="base">
                                        <p:cTn id="31" dur="500" fill="hold"/>
                                        <p:tgtEl>
                                          <p:spTgt spid="171"/>
                                        </p:tgtEl>
                                        <p:attrNameLst>
                                          <p:attrName>ppt_x</p:attrName>
                                        </p:attrNameLst>
                                      </p:cBhvr>
                                      <p:tavLst>
                                        <p:tav tm="0">
                                          <p:val>
                                            <p:strVal val="#ppt_x"/>
                                          </p:val>
                                        </p:tav>
                                        <p:tav tm="100000">
                                          <p:val>
                                            <p:strVal val="#ppt_x"/>
                                          </p:val>
                                        </p:tav>
                                      </p:tavLst>
                                    </p:anim>
                                    <p:anim calcmode="lin" valueType="num">
                                      <p:cBhvr additive="base">
                                        <p:cTn id="32" dur="500" fill="hold"/>
                                        <p:tgtEl>
                                          <p:spTgt spid="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170" grpId="0" animBg="1"/>
      <p:bldP spid="17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p:nvPr/>
        </p:nvSpPr>
        <p:spPr>
          <a:xfrm>
            <a:off x="3143091" y="5085183"/>
            <a:ext cx="3873818" cy="9429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5700" b="1">
                <a:solidFill>
                  <a:srgbClr val="57C8E7"/>
                </a:solidFill>
                <a:latin typeface="Helvetica"/>
                <a:ea typeface="Helvetica"/>
                <a:cs typeface="Helvetica"/>
                <a:sym typeface="Helvetica"/>
              </a:defRPr>
            </a:lvl1pPr>
          </a:lstStyle>
          <a:p>
            <a:r>
              <a:t>Renewable</a:t>
            </a:r>
          </a:p>
        </p:txBody>
      </p:sp>
      <p:pic>
        <p:nvPicPr>
          <p:cNvPr id="176" name="Wind Turbines-Green Field.jpg"/>
          <p:cNvPicPr>
            <a:picLocks noChangeAspect="1"/>
          </p:cNvPicPr>
          <p:nvPr/>
        </p:nvPicPr>
        <p:blipFill>
          <a:blip r:embed="rId3"/>
          <a:srcRect l="27755" r="27755"/>
          <a:stretch>
            <a:fillRect/>
          </a:stretch>
        </p:blipFill>
        <p:spPr>
          <a:xfrm>
            <a:off x="-36" y="-181"/>
            <a:ext cx="3388846" cy="5078177"/>
          </a:xfrm>
          <a:prstGeom prst="rect">
            <a:avLst/>
          </a:prstGeom>
          <a:ln w="3175">
            <a:miter lim="400000"/>
          </a:ln>
        </p:spPr>
      </p:pic>
      <p:pic>
        <p:nvPicPr>
          <p:cNvPr id="177" name="Sun solar panels-small.jpg"/>
          <p:cNvPicPr>
            <a:picLocks noChangeAspect="1"/>
          </p:cNvPicPr>
          <p:nvPr/>
        </p:nvPicPr>
        <p:blipFill>
          <a:blip r:embed="rId4"/>
          <a:srcRect l="5562" r="51848"/>
          <a:stretch>
            <a:fillRect/>
          </a:stretch>
        </p:blipFill>
        <p:spPr>
          <a:xfrm>
            <a:off x="3388846" y="-2166"/>
            <a:ext cx="3388846" cy="5080001"/>
          </a:xfrm>
          <a:prstGeom prst="rect">
            <a:avLst/>
          </a:prstGeom>
          <a:ln w="3175">
            <a:miter lim="400000"/>
          </a:ln>
        </p:spPr>
      </p:pic>
      <p:pic>
        <p:nvPicPr>
          <p:cNvPr id="178" name="Hydro4-small.jpg"/>
          <p:cNvPicPr>
            <a:picLocks noChangeAspect="1"/>
          </p:cNvPicPr>
          <p:nvPr/>
        </p:nvPicPr>
        <p:blipFill>
          <a:blip r:embed="rId5"/>
          <a:srcRect l="27657" r="27657"/>
          <a:stretch>
            <a:fillRect/>
          </a:stretch>
        </p:blipFill>
        <p:spPr>
          <a:xfrm>
            <a:off x="6771119" y="1175"/>
            <a:ext cx="3388846" cy="5076821"/>
          </a:xfrm>
          <a:prstGeom prst="rect">
            <a:avLst/>
          </a:prstGeom>
          <a:ln w="3175">
            <a:miter lim="400000"/>
          </a:ln>
        </p:spPr>
      </p:pic>
      <p:sp>
        <p:nvSpPr>
          <p:cNvPr id="179" name="Shape 179"/>
          <p:cNvSpPr/>
          <p:nvPr/>
        </p:nvSpPr>
        <p:spPr>
          <a:xfrm>
            <a:off x="0" y="-181"/>
            <a:ext cx="3388846" cy="5078016"/>
          </a:xfrm>
          <a:prstGeom prst="rect">
            <a:avLst/>
          </a:prstGeom>
          <a:solidFill>
            <a:srgbClr val="FFB600">
              <a:alpha val="5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5400" b="1">
                <a:solidFill>
                  <a:srgbClr val="FFFFFF"/>
                </a:solidFill>
                <a:latin typeface="Helvetica"/>
                <a:ea typeface="Helvetica"/>
                <a:cs typeface="Helvetica"/>
                <a:sym typeface="Helvetica"/>
              </a:defRPr>
            </a:lvl1pPr>
          </a:lstStyle>
          <a:p>
            <a:r>
              <a:t>Wind</a:t>
            </a:r>
          </a:p>
        </p:txBody>
      </p:sp>
      <p:sp>
        <p:nvSpPr>
          <p:cNvPr id="180" name="Shape 180"/>
          <p:cNvSpPr/>
          <p:nvPr/>
        </p:nvSpPr>
        <p:spPr>
          <a:xfrm>
            <a:off x="3388846" y="-2166"/>
            <a:ext cx="3388846" cy="5078016"/>
          </a:xfrm>
          <a:prstGeom prst="rect">
            <a:avLst/>
          </a:prstGeom>
          <a:solidFill>
            <a:srgbClr val="FFB600">
              <a:alpha val="5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p>
            <a:pPr>
              <a:defRPr sz="5400" b="1">
                <a:solidFill>
                  <a:srgbClr val="FFFFFF"/>
                </a:solidFill>
                <a:latin typeface="Helvetica"/>
                <a:ea typeface="Helvetica"/>
                <a:cs typeface="Helvetica"/>
                <a:sym typeface="Helvetica"/>
              </a:defRPr>
            </a:pPr>
            <a:r>
              <a:t>Sun/</a:t>
            </a:r>
            <a:br>
              <a:rPr/>
            </a:br>
            <a:r>
              <a:t>Solar</a:t>
            </a:r>
          </a:p>
        </p:txBody>
      </p:sp>
      <p:sp>
        <p:nvSpPr>
          <p:cNvPr id="181" name="Shape 181"/>
          <p:cNvSpPr/>
          <p:nvPr/>
        </p:nvSpPr>
        <p:spPr>
          <a:xfrm>
            <a:off x="6771119" y="-181"/>
            <a:ext cx="3388846" cy="5078016"/>
          </a:xfrm>
          <a:prstGeom prst="rect">
            <a:avLst/>
          </a:prstGeom>
          <a:solidFill>
            <a:srgbClr val="FFB600">
              <a:alpha val="50000"/>
            </a:srgbClr>
          </a:solidFill>
          <a:ln w="3175">
            <a:miter lim="400000"/>
          </a:ln>
          <a:extLst>
            <a:ext uri="{C572A759-6A51-4108-AA02-DFA0A04FC94B}">
              <ma14:wrappingTextBoxFlag xmlns="" xmlns:ma14="http://schemas.microsoft.com/office/mac/drawingml/2011/main" val="1"/>
            </a:ext>
          </a:extLst>
        </p:spPr>
        <p:txBody>
          <a:bodyPr lIns="39687" tIns="39687" rIns="39687" bIns="39687" anchor="ctr"/>
          <a:lstStyle>
            <a:lvl1pPr>
              <a:defRPr sz="5400" b="1">
                <a:solidFill>
                  <a:srgbClr val="FFFFFF"/>
                </a:solidFill>
                <a:latin typeface="Helvetica"/>
                <a:ea typeface="Helvetica"/>
                <a:cs typeface="Helvetica"/>
                <a:sym typeface="Helvetica"/>
              </a:defRPr>
            </a:lvl1pPr>
          </a:lstStyle>
          <a:p>
            <a:r>
              <a:t>Water/</a:t>
            </a:r>
            <a:r>
              <a:rPr lang="en-US"/>
              <a:t> </a:t>
            </a:r>
            <a:r>
              <a:t>Hydro</a:t>
            </a:r>
          </a:p>
        </p:txBody>
      </p:sp>
      <p:sp>
        <p:nvSpPr>
          <p:cNvPr id="182" name="Shape 182"/>
          <p:cNvSpPr/>
          <p:nvPr/>
        </p:nvSpPr>
        <p:spPr>
          <a:xfrm>
            <a:off x="992187" y="6035346"/>
            <a:ext cx="8175626" cy="942976"/>
          </a:xfrm>
          <a:prstGeom prst="rect">
            <a:avLst/>
          </a:prstGeom>
          <a:ln w="3175">
            <a:miter lim="400000"/>
          </a:ln>
          <a:extLst>
            <a:ext uri="{C572A759-6A51-4108-AA02-DFA0A04FC94B}">
              <ma14:wrappingTextBoxFlag xmlns="" xmlns:ma14="http://schemas.microsoft.com/office/mac/drawingml/2011/main" val="1"/>
            </a:ext>
          </a:extLst>
        </p:spPr>
        <p:txBody>
          <a:bodyPr lIns="39687" tIns="39687" rIns="39687" bIns="39687" anchor="ctr">
            <a:spAutoFit/>
          </a:bodyPr>
          <a:lstStyle>
            <a:lvl1pPr>
              <a:defRPr sz="5700" b="1">
                <a:solidFill>
                  <a:srgbClr val="F15D2F"/>
                </a:solidFill>
                <a:latin typeface="Helvetica"/>
                <a:ea typeface="Helvetica"/>
                <a:cs typeface="Helvetica"/>
                <a:sym typeface="Helvetica"/>
              </a:defRPr>
            </a:lvl1pPr>
          </a:lstStyle>
          <a:p>
            <a:r>
              <a:t>Energy Sources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3" nodeType="afterEffect">
                                  <p:stCondLst>
                                    <p:cond delay="500"/>
                                  </p:stCondLst>
                                  <p:iterate>
                                    <p:tmAbs val="0"/>
                                  </p:iterate>
                                  <p:childTnLst>
                                    <p:set>
                                      <p:cBhvr>
                                        <p:cTn id="6" fill="hold"/>
                                        <p:tgtEl>
                                          <p:spTgt spid="176"/>
                                        </p:tgtEl>
                                        <p:attrNameLst>
                                          <p:attrName>style.visibility</p:attrName>
                                        </p:attrNameLst>
                                      </p:cBhvr>
                                      <p:to>
                                        <p:strVal val="visible"/>
                                      </p:to>
                                    </p:set>
                                    <p:anim calcmode="lin" valueType="num">
                                      <p:cBhvr>
                                        <p:cTn id="7" dur="300" fill="hold"/>
                                        <p:tgtEl>
                                          <p:spTgt spid="176"/>
                                        </p:tgtEl>
                                        <p:attrNameLst>
                                          <p:attrName>ppt_x</p:attrName>
                                        </p:attrNameLst>
                                      </p:cBhvr>
                                      <p:tavLst>
                                        <p:tav tm="0">
                                          <p:val>
                                            <p:strVal val="#ppt_x"/>
                                          </p:val>
                                        </p:tav>
                                        <p:tav tm="100000">
                                          <p:val>
                                            <p:strVal val="#ppt_x"/>
                                          </p:val>
                                        </p:tav>
                                      </p:tavLst>
                                    </p:anim>
                                    <p:anim calcmode="lin" valueType="num">
                                      <p:cBhvr>
                                        <p:cTn id="8" dur="300" fill="hold"/>
                                        <p:tgtEl>
                                          <p:spTgt spid="176"/>
                                        </p:tgtEl>
                                        <p:attrNameLst>
                                          <p:attrName>ppt_y</p:attrName>
                                        </p:attrNameLst>
                                      </p:cBhvr>
                                      <p:tavLst>
                                        <p:tav tm="0">
                                          <p:val>
                                            <p:strVal val="0-#ppt_h/2"/>
                                          </p:val>
                                        </p:tav>
                                        <p:tav tm="100000">
                                          <p:val>
                                            <p:strVal val="#ppt_y"/>
                                          </p:val>
                                        </p:tav>
                                      </p:tavLst>
                                    </p:anim>
                                  </p:childTnLst>
                                </p:cTn>
                              </p:par>
                            </p:childTnLst>
                          </p:cTn>
                        </p:par>
                        <p:par>
                          <p:cTn id="9" fill="hold">
                            <p:stCondLst>
                              <p:cond delay="800"/>
                            </p:stCondLst>
                            <p:childTnLst>
                              <p:par>
                                <p:cTn id="10" presetID="2" presetClass="entr" presetSubtype="1" fill="hold" grpId="4" nodeType="afterEffect">
                                  <p:stCondLst>
                                    <p:cond delay="0"/>
                                  </p:stCondLst>
                                  <p:iterate>
                                    <p:tmAbs val="0"/>
                                  </p:iterate>
                                  <p:childTnLst>
                                    <p:set>
                                      <p:cBhvr>
                                        <p:cTn id="11" fill="hold"/>
                                        <p:tgtEl>
                                          <p:spTgt spid="178"/>
                                        </p:tgtEl>
                                        <p:attrNameLst>
                                          <p:attrName>style.visibility</p:attrName>
                                        </p:attrNameLst>
                                      </p:cBhvr>
                                      <p:to>
                                        <p:strVal val="visible"/>
                                      </p:to>
                                    </p:set>
                                    <p:anim calcmode="lin" valueType="num">
                                      <p:cBhvr>
                                        <p:cTn id="12" dur="300" fill="hold"/>
                                        <p:tgtEl>
                                          <p:spTgt spid="178"/>
                                        </p:tgtEl>
                                        <p:attrNameLst>
                                          <p:attrName>ppt_x</p:attrName>
                                        </p:attrNameLst>
                                      </p:cBhvr>
                                      <p:tavLst>
                                        <p:tav tm="0">
                                          <p:val>
                                            <p:strVal val="#ppt_x"/>
                                          </p:val>
                                        </p:tav>
                                        <p:tav tm="100000">
                                          <p:val>
                                            <p:strVal val="#ppt_x"/>
                                          </p:val>
                                        </p:tav>
                                      </p:tavLst>
                                    </p:anim>
                                    <p:anim calcmode="lin" valueType="num">
                                      <p:cBhvr>
                                        <p:cTn id="13" dur="300" fill="hold"/>
                                        <p:tgtEl>
                                          <p:spTgt spid="178"/>
                                        </p:tgtEl>
                                        <p:attrNameLst>
                                          <p:attrName>ppt_y</p:attrName>
                                        </p:attrNameLst>
                                      </p:cBhvr>
                                      <p:tavLst>
                                        <p:tav tm="0">
                                          <p:val>
                                            <p:strVal val="0-#ppt_h/2"/>
                                          </p:val>
                                        </p:tav>
                                        <p:tav tm="100000">
                                          <p:val>
                                            <p:strVal val="#ppt_y"/>
                                          </p:val>
                                        </p:tav>
                                      </p:tavLst>
                                    </p:anim>
                                  </p:childTnLst>
                                </p:cTn>
                              </p:par>
                            </p:childTnLst>
                          </p:cTn>
                        </p:par>
                        <p:par>
                          <p:cTn id="14" fill="hold">
                            <p:stCondLst>
                              <p:cond delay="1100"/>
                            </p:stCondLst>
                            <p:childTnLst>
                              <p:par>
                                <p:cTn id="15" presetID="2" presetClass="entr" presetSubtype="1" fill="hold" grpId="5" nodeType="afterEffect">
                                  <p:stCondLst>
                                    <p:cond delay="0"/>
                                  </p:stCondLst>
                                  <p:iterate>
                                    <p:tmAbs val="0"/>
                                  </p:iterate>
                                  <p:childTnLst>
                                    <p:set>
                                      <p:cBhvr>
                                        <p:cTn id="16" fill="hold"/>
                                        <p:tgtEl>
                                          <p:spTgt spid="177"/>
                                        </p:tgtEl>
                                        <p:attrNameLst>
                                          <p:attrName>style.visibility</p:attrName>
                                        </p:attrNameLst>
                                      </p:cBhvr>
                                      <p:to>
                                        <p:strVal val="visible"/>
                                      </p:to>
                                    </p:set>
                                    <p:anim calcmode="lin" valueType="num">
                                      <p:cBhvr>
                                        <p:cTn id="17" dur="300" fill="hold"/>
                                        <p:tgtEl>
                                          <p:spTgt spid="177"/>
                                        </p:tgtEl>
                                        <p:attrNameLst>
                                          <p:attrName>ppt_x</p:attrName>
                                        </p:attrNameLst>
                                      </p:cBhvr>
                                      <p:tavLst>
                                        <p:tav tm="0">
                                          <p:val>
                                            <p:strVal val="#ppt_x"/>
                                          </p:val>
                                        </p:tav>
                                        <p:tav tm="100000">
                                          <p:val>
                                            <p:strVal val="#ppt_x"/>
                                          </p:val>
                                        </p:tav>
                                      </p:tavLst>
                                    </p:anim>
                                    <p:anim calcmode="lin" valueType="num">
                                      <p:cBhvr>
                                        <p:cTn id="18" dur="300" fill="hold"/>
                                        <p:tgtEl>
                                          <p:spTgt spid="17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8" nodeType="clickEffect">
                                  <p:stCondLst>
                                    <p:cond delay="0"/>
                                  </p:stCondLst>
                                  <p:iterate>
                                    <p:tmAbs val="0"/>
                                  </p:iterate>
                                  <p:childTnLst>
                                    <p:set>
                                      <p:cBhvr>
                                        <p:cTn id="22" fill="hold"/>
                                        <p:tgtEl>
                                          <p:spTgt spid="1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9" nodeType="clickEffect">
                                  <p:stCondLst>
                                    <p:cond delay="0"/>
                                  </p:stCondLst>
                                  <p:iterate>
                                    <p:tmAbs val="0"/>
                                  </p:iterate>
                                  <p:childTnLst>
                                    <p:set>
                                      <p:cBhvr>
                                        <p:cTn id="26" fill="hold"/>
                                        <p:tgtEl>
                                          <p:spTgt spid="1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0" nodeType="clickEffect">
                                  <p:stCondLst>
                                    <p:cond delay="0"/>
                                  </p:stCondLst>
                                  <p:iterate>
                                    <p:tmAbs val="0"/>
                                  </p:iterate>
                                  <p:childTnLst>
                                    <p:set>
                                      <p:cBhvr>
                                        <p:cTn id="30" fill="hold"/>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3" animBg="1" advAuto="0"/>
      <p:bldP spid="177" grpId="5" animBg="1" advAuto="0"/>
      <p:bldP spid="178" grpId="4" animBg="1" advAuto="0"/>
      <p:bldP spid="179" grpId="8" animBg="1" advAuto="0"/>
      <p:bldP spid="180" grpId="9" animBg="1" advAuto="0"/>
      <p:bldP spid="181" grpId="1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p:nvPr/>
        </p:nvSpPr>
        <p:spPr>
          <a:xfrm>
            <a:off x="1324701" y="468873"/>
            <a:ext cx="7643118" cy="957312"/>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lvl1pPr>
              <a:defRPr sz="5700" b="1">
                <a:solidFill>
                  <a:srgbClr val="FFB600"/>
                </a:solidFill>
                <a:latin typeface="Helvetica"/>
                <a:ea typeface="Helvetica"/>
                <a:cs typeface="Helvetica"/>
                <a:sym typeface="Helvetica"/>
              </a:defRPr>
            </a:lvl1pPr>
          </a:lstStyle>
          <a:p>
            <a:r>
              <a:t>What </a:t>
            </a:r>
            <a:r>
              <a:rPr lang="en-US"/>
              <a:t>I</a:t>
            </a:r>
            <a:r>
              <a:t>s Natural Gas ?</a:t>
            </a:r>
          </a:p>
        </p:txBody>
      </p:sp>
      <p:pic>
        <p:nvPicPr>
          <p:cNvPr id="2" name="NEF_ANIMATION_V4_FINALNOLOG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2600" y="2043112"/>
            <a:ext cx="9194800" cy="5172076"/>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6033DA-55AC-3942-82EF-8DB84308B895}"/>
              </a:ext>
            </a:extLst>
          </p:cNvPr>
          <p:cNvPicPr>
            <a:picLocks noChangeAspect="1"/>
          </p:cNvPicPr>
          <p:nvPr/>
        </p:nvPicPr>
        <p:blipFill>
          <a:blip r:embed="rId3"/>
          <a:stretch>
            <a:fillRect/>
          </a:stretch>
        </p:blipFill>
        <p:spPr>
          <a:xfrm>
            <a:off x="0" y="0"/>
            <a:ext cx="10160000" cy="7620000"/>
          </a:xfrm>
          <a:prstGeom prst="rect">
            <a:avLst/>
          </a:prstGeom>
        </p:spPr>
      </p:pic>
    </p:spTree>
    <p:extLst>
      <p:ext uri="{BB962C8B-B14F-4D97-AF65-F5344CB8AC3E}">
        <p14:creationId xmlns:p14="http://schemas.microsoft.com/office/powerpoint/2010/main" val="297791609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Gas flame 2.jpg"/>
          <p:cNvPicPr>
            <a:picLocks noChangeAspect="1"/>
          </p:cNvPicPr>
          <p:nvPr/>
        </p:nvPicPr>
        <p:blipFill>
          <a:blip r:embed="rId3"/>
          <a:srcRect l="10900" r="199"/>
          <a:stretch>
            <a:fillRect/>
          </a:stretch>
        </p:blipFill>
        <p:spPr>
          <a:xfrm>
            <a:off x="0" y="-1"/>
            <a:ext cx="10160000" cy="7620001"/>
          </a:xfrm>
          <a:prstGeom prst="rect">
            <a:avLst/>
          </a:prstGeom>
          <a:ln w="3175">
            <a:miter lim="400000"/>
          </a:ln>
        </p:spPr>
      </p:pic>
      <p:sp>
        <p:nvSpPr>
          <p:cNvPr id="205" name="Shape 205"/>
          <p:cNvSpPr/>
          <p:nvPr/>
        </p:nvSpPr>
        <p:spPr>
          <a:xfrm>
            <a:off x="2127873" y="914598"/>
            <a:ext cx="5904254" cy="2238376"/>
          </a:xfrm>
          <a:prstGeom prst="rect">
            <a:avLst/>
          </a:prstGeom>
          <a:ln w="3175">
            <a:miter lim="400000"/>
          </a:ln>
          <a:extLst>
            <a:ext uri="{C572A759-6A51-4108-AA02-DFA0A04FC94B}">
              <ma14:wrappingTextBoxFlag xmlns="" xmlns:ma14="http://schemas.microsoft.com/office/mac/drawingml/2011/main"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Pr/>
            </a:br>
            <a:r>
              <a:t>Natural Gas</a:t>
            </a:r>
          </a:p>
        </p:txBody>
      </p:sp>
      <p:sp>
        <p:nvSpPr>
          <p:cNvPr id="206" name="Shape 206"/>
          <p:cNvSpPr/>
          <p:nvPr/>
        </p:nvSpPr>
        <p:spPr>
          <a:xfrm>
            <a:off x="3444809" y="3435019"/>
            <a:ext cx="3270383" cy="3270383"/>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 xmlns:ma14="http://schemas.microsoft.com/office/mac/drawingml/2011/main" val="1"/>
            </a:ext>
          </a:extLst>
        </p:spPr>
        <p:txBody>
          <a:bodyPr lIns="39687" tIns="39687" rIns="39687" bIns="39687" anchor="ctr"/>
          <a:lstStyle/>
          <a:p>
            <a:pPr>
              <a:defRPr sz="4100">
                <a:solidFill>
                  <a:srgbClr val="FFFFFF"/>
                </a:solidFill>
              </a:defRPr>
            </a:pPr>
            <a:r>
              <a:t>Its state of </a:t>
            </a:r>
            <a:br>
              <a:rPr/>
            </a:br>
            <a:r>
              <a:t>matter </a:t>
            </a:r>
            <a:br>
              <a:rPr/>
            </a:br>
            <a:r>
              <a:t>is a gas.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206"/>
                                        </p:tgtEl>
                                        <p:attrNameLst>
                                          <p:attrName>style.visibility</p:attrName>
                                        </p:attrNameLst>
                                      </p:cBhvr>
                                      <p:to>
                                        <p:strVal val="visible"/>
                                      </p:to>
                                    </p:set>
                                    <p:anim calcmode="lin" valueType="num">
                                      <p:cBhvr>
                                        <p:cTn id="7" dur="300" fill="hold"/>
                                        <p:tgtEl>
                                          <p:spTgt spid="206"/>
                                        </p:tgtEl>
                                        <p:attrNameLst>
                                          <p:attrName>ppt_x</p:attrName>
                                        </p:attrNameLst>
                                      </p:cBhvr>
                                      <p:tavLst>
                                        <p:tav tm="0">
                                          <p:val>
                                            <p:strVal val="1+#ppt_w/2"/>
                                          </p:val>
                                        </p:tav>
                                        <p:tav tm="100000">
                                          <p:val>
                                            <p:strVal val="#ppt_x"/>
                                          </p:val>
                                        </p:tav>
                                      </p:tavLst>
                                    </p:anim>
                                    <p:anim calcmode="lin" valueType="num">
                                      <p:cBhvr>
                                        <p:cTn id="8" dur="300" fill="hold"/>
                                        <p:tgtEl>
                                          <p:spTgt spid="20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grpId="2" nodeType="clickEffect">
                                  <p:stCondLst>
                                    <p:cond delay="0"/>
                                  </p:stCondLst>
                                  <p:iterate>
                                    <p:tmAbs val="0"/>
                                  </p:iterate>
                                  <p:childTnLst>
                                    <p:anim calcmode="lin" valueType="num">
                                      <p:cBhvr>
                                        <p:cTn id="12" dur="300" fill="hold"/>
                                        <p:tgtEl>
                                          <p:spTgt spid="206"/>
                                        </p:tgtEl>
                                        <p:attrNameLst>
                                          <p:attrName>ppt_x</p:attrName>
                                        </p:attrNameLst>
                                      </p:cBhvr>
                                      <p:tavLst>
                                        <p:tav tm="0">
                                          <p:val>
                                            <p:strVal val="ppt_x"/>
                                          </p:val>
                                        </p:tav>
                                        <p:tav tm="100000">
                                          <p:val>
                                            <p:strVal val="0-ppt_w/2"/>
                                          </p:val>
                                        </p:tav>
                                      </p:tavLst>
                                    </p:anim>
                                    <p:anim calcmode="lin" valueType="num">
                                      <p:cBhvr>
                                        <p:cTn id="13" dur="300" fill="hold"/>
                                        <p:tgtEl>
                                          <p:spTgt spid="206"/>
                                        </p:tgtEl>
                                        <p:attrNameLst>
                                          <p:attrName>ppt_y</p:attrName>
                                        </p:attrNameLst>
                                      </p:cBhvr>
                                      <p:tavLst>
                                        <p:tav tm="0">
                                          <p:val>
                                            <p:strVal val="ppt_y"/>
                                          </p:val>
                                        </p:tav>
                                        <p:tav tm="100000">
                                          <p:val>
                                            <p:strVal val="ppt_y"/>
                                          </p:val>
                                        </p:tav>
                                      </p:tavLst>
                                    </p:anim>
                                    <p:set>
                                      <p:cBhvr>
                                        <p:cTn id="14" fill="hold">
                                          <p:stCondLst>
                                            <p:cond delay="299"/>
                                          </p:stCondLst>
                                        </p:cTn>
                                        <p:tgtEl>
                                          <p:spTgt spid="2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1" animBg="1" advAuto="0"/>
      <p:bldP spid="206" grpId="2"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1715</TotalTime>
  <Words>3421</Words>
  <Application>Microsoft Macintosh PowerPoint</Application>
  <PresentationFormat>Custom</PresentationFormat>
  <Paragraphs>319</Paragraphs>
  <Slides>48</Slides>
  <Notes>48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Courier New</vt:lpstr>
      <vt:lpstr>Helvetica</vt:lpstr>
      <vt:lpstr>Helvetica Light</vt:lpstr>
      <vt:lpstr>Helvetica Neue</vt:lpstr>
      <vt:lpstr>Symbol</vt:lpstr>
      <vt:lpstr>White</vt:lpstr>
      <vt:lpstr>PowerPoint Presentation</vt:lpstr>
      <vt:lpstr>Think!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Marissa Stanger</cp:lastModifiedBy>
  <cp:revision>49</cp:revision>
  <dcterms:modified xsi:type="dcterms:W3CDTF">2020-04-15T16:21:13Z</dcterms:modified>
</cp:coreProperties>
</file>