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19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99"/>
    <p:restoredTop sz="69155"/>
  </p:normalViewPr>
  <p:slideViewPr>
    <p:cSldViewPr snapToGrid="0" snapToObjects="1">
      <p:cViewPr varScale="1">
        <p:scale>
          <a:sx n="71" d="100"/>
          <a:sy n="71" d="100"/>
        </p:scale>
        <p:origin x="1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Hello everyone and welcome to Energy Safe Kids, brought to you by </a:t>
            </a:r>
            <a:r>
              <a:rPr lang="en-US" dirty="0"/>
              <a:t>your local electric utility company and </a:t>
            </a:r>
            <a:r>
              <a:rPr dirty="0"/>
              <a:t>the National Energy Foundation.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We just saw that electricity needs a path. The path of a circuit is made using a conductor, like wire.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 conductor allows electricity to flow through it easily, like metal wires do.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Three examples of conductors are: aluminum foil, wire and people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Remember, that wires connected to an outlet are not safe to touch, you can get shocked or burned. (Remind kids that some of the electricity is converted to heat.)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insulator does not let electricity flow through easily. 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three examples of insulators</a:t>
            </a:r>
            <a:r>
              <a:rPr lang="en-US" dirty="0"/>
              <a:t> are: </a:t>
            </a:r>
            <a:r>
              <a:rPr dirty="0"/>
              <a:t>paper, plastic and rubber.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</a:t>
            </a:r>
            <a:r>
              <a:rPr lang="en-US" dirty="0"/>
              <a:t>e</a:t>
            </a:r>
            <a:r>
              <a:rPr dirty="0"/>
              <a:t> energy stick </a:t>
            </a:r>
            <a:r>
              <a:rPr lang="en-US" dirty="0"/>
              <a:t>you saw in the video </a:t>
            </a:r>
            <a:r>
              <a:rPr dirty="0"/>
              <a:t>is made of plastic which is an insulator.  However, the ends are metal which is a conductor. You act as a conductor when you touch the metal ends.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Recap results of conductor insulator experiment. 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Which one was a </a:t>
            </a:r>
            <a:r>
              <a:rPr b="1" dirty="0"/>
              <a:t>conductor? (aluminum foil) wires and people are also conductors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Which was an </a:t>
            </a:r>
            <a:r>
              <a:rPr b="1" dirty="0"/>
              <a:t>insulator? (paper) rubber and plastic are also insulators</a:t>
            </a:r>
            <a:endParaRPr lang="en-US" b="1" dirty="0"/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 dirty="0"/>
          </a:p>
          <a:p>
            <a:pPr marL="228600" indent="0" defTabSz="355600">
              <a:lnSpc>
                <a:spcPct val="100000"/>
              </a:lnSpc>
              <a:buSzPct val="125000"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Watch this video for a  kid-friendly demonstration: https://</a:t>
            </a:r>
            <a:r>
              <a:rPr lang="en-US" b="1" dirty="0" err="1"/>
              <a:t>vimeo.com</a:t>
            </a:r>
            <a:r>
              <a:rPr lang="en-US" b="1" dirty="0"/>
              <a:t>/541761999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of the electricity is converted to heat as it goes through the wires.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Overloaded outlets can be a fire hazard. Do not overload outlets with plugs.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Use outlet caps. They can protect small children from shock and burns.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Now let’s explore electrical safety - inside.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 Always: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Unplug appliances using the rubber plug – not the cord.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Use outlet caps – they can protect small children from shock and burns.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 not mix water and electricity. </a:t>
            </a:r>
            <a:endParaRPr lang="en-US" dirty="0"/>
          </a:p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touch or use broken or frayed cords. It can be dangerous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More on electrical safety inside.</a:t>
            </a:r>
          </a:p>
          <a:p>
            <a:endParaRPr lang="en-US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electric equipment, like the circuit breaker box.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put utensils in the toaster while it is still plugged in.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use electric appliances or space heaters to dry clothes or bedding.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Things that use electricity often get hot, like light bulbs and this space heater. So keep the area around them clear to avoid a fire.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indent="-177800">
              <a:lnSpc>
                <a:spcPct val="100000"/>
              </a:lnSpc>
              <a:buClr>
                <a:srgbClr val="000000"/>
              </a:buClr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Explain to students that before any digging occurs at home or in a community, someone must call 811 so that underground pipeline locations are properly marked above ground.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These markers are important because they help people know where not to dig.  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Hitting buried electric power lines or communication lines can cause damage and serious incidents.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Different colored flags mean different utilities are buried underground.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White flags or paint show where the someone wants to dig.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Electricity lines are marked with red.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Natural gas lines are marked with yellow flags, markers or paint.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Water lines are marked with blue.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Other colors mark things like cable (orange) and sewer lines (green).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move or pull out marker flags.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see flags that are laying around, you should leave them alone. Never put them back in the ground. </a:t>
            </a:r>
          </a:p>
          <a:p>
            <a: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As part of the presentation, tell the group that we are going to Think!, Talk! and Take Action! about electrical </a:t>
            </a:r>
            <a:r>
              <a:rPr b="1" dirty="0"/>
              <a:t>safety.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will see our super hero,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Volter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when it is time to play the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Damage Prevention LINGO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game.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Damage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en-US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prevention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are two big words. Damage means to break something and prevention means to keep it from happening.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Playing Damage Prevention LINGO will help you learn to be safe around electricity.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You can be a Damage Prevention Hero and teach others about safety.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Teachers: </a:t>
            </a:r>
            <a:r>
              <a:rPr b="1" dirty="0"/>
              <a:t>Call 811 before you dig</a:t>
            </a:r>
            <a:r>
              <a:rPr dirty="0"/>
              <a:t>- Pirate Video is found on the Energy Safe Kids website: </a:t>
            </a:r>
            <a:r>
              <a:rPr i="1" dirty="0" err="1">
                <a:solidFill>
                  <a:schemeClr val="accent1"/>
                </a:solidFill>
              </a:rPr>
              <a:t>energysafekids.org</a:t>
            </a:r>
            <a:r>
              <a:rPr i="1" dirty="0">
                <a:solidFill>
                  <a:schemeClr val="accent1"/>
                </a:solidFill>
              </a:rPr>
              <a:t>/</a:t>
            </a:r>
            <a:r>
              <a:rPr lang="en-US" i="1" dirty="0">
                <a:solidFill>
                  <a:schemeClr val="accent1"/>
                </a:solidFill>
              </a:rPr>
              <a:t>electric/</a:t>
            </a:r>
            <a:r>
              <a:rPr i="1" dirty="0">
                <a:solidFill>
                  <a:schemeClr val="accent1"/>
                </a:solidFill>
              </a:rPr>
              <a:t>student</a:t>
            </a:r>
            <a:r>
              <a:rPr lang="en-US" i="1" dirty="0">
                <a:solidFill>
                  <a:schemeClr val="accent1"/>
                </a:solidFill>
              </a:rPr>
              <a:t>s</a:t>
            </a:r>
            <a:r>
              <a:rPr i="1" dirty="0"/>
              <a:t> </a:t>
            </a:r>
            <a:r>
              <a:rPr dirty="0"/>
              <a:t>or on YouTube at </a:t>
            </a:r>
            <a:r>
              <a:rPr i="1" dirty="0">
                <a:solidFill>
                  <a:srgbClr val="0070C0"/>
                </a:solidFill>
              </a:rPr>
              <a:t>https://</a:t>
            </a:r>
            <a:r>
              <a:rPr i="1" dirty="0" err="1">
                <a:solidFill>
                  <a:srgbClr val="0070C0"/>
                </a:solidFill>
              </a:rPr>
              <a:t>youtu.be</a:t>
            </a:r>
            <a:r>
              <a:rPr i="1" dirty="0">
                <a:solidFill>
                  <a:srgbClr val="0070C0"/>
                </a:solidFill>
              </a:rPr>
              <a:t>/ipUdekpev0I.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t>Call ____ to have buried power lines and cables located and marked.</a:t>
            </a:r>
          </a:p>
          <a:p>
            <a:pPr lvl="1"/>
            <a:r>
              <a:t>811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dirty="0"/>
              <a:t>Pay attention to these colorful things that can tell you what is below.</a:t>
            </a:r>
          </a:p>
          <a:p>
            <a:pPr lvl="1"/>
            <a:r>
              <a:rPr dirty="0"/>
              <a:t>Marker Flags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  <a:lvl2pPr marL="457200" indent="-228600">
              <a:buSzPct val="100000"/>
              <a:buChar char="•"/>
            </a:lvl2pPr>
          </a:lstStyle>
          <a:p>
            <a:r>
              <a:rPr dirty="0"/>
              <a:t>Call 811 to mark the location of utility cables and buried _____    _______.</a:t>
            </a:r>
          </a:p>
          <a:p>
            <a:pPr lvl="1"/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Play it safe outside.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we know if the power lines still have electricity going through them?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should 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always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expect electricity to be going through the wires even if you don’t see sparks.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Stop, turn around and go the other 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Stay away from downed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an adult call 911 if you see downed power lines.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Stop, turn around and go the other way. </a:t>
            </a:r>
          </a:p>
          <a:p>
            <a:pPr marL="617361" lvl="1" indent="-172861">
              <a:buSzPct val="75000"/>
              <a:buChar char="•"/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Use hand motions - both hands out in front of body for stop motion, then twirl hands around  for “turn around” and then close fist thumbs out pointing backwards “go the other way.”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Stay away from downed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Have an adult call 911 if you see downed power lines.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power lines fall on your car,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stay inside the car and call 911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anything metal on the vehicle.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leave the vehicle until you are instructed by emergency personnel.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must get out of your car, do these four things: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open the door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but do NOT step 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stand on the edge of the doorframe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remember NOT to touch anything metal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jump out with your feet together 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THEN hop away to a safe location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 Keep your feet together the entire time you hop. Do NOT walk.</a:t>
            </a:r>
          </a:p>
          <a:p>
            <a:r>
              <a:rPr lang="en-US" dirty="0">
                <a:solidFill>
                  <a:srgbClr val="133C73"/>
                </a:solidFill>
                <a:effectLst/>
                <a:latin typeface="Helvetica" pitchFamily="2" charset="0"/>
              </a:rPr>
              <a:t>(If there is room, have the kids practice hopping three times in place, feet together.)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in the downed power lines are more powerful CLOSER to the car. As you hop away from the car, there is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less 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5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Audio clip will start automatically.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LINGO is like Bingo if you have LINGO cards. If not, it’s a good review for students to yell out the correct answer.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review activity at the end of the presentation is called Electrical Safety Sense.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electrical safety, stay away from ____   ______   _______.</a:t>
            </a:r>
          </a:p>
          <a:p>
            <a:pPr marL="304800" lvl="2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rPr dirty="0"/>
              <a:t>Tell an adult </a:t>
            </a:r>
            <a:r>
              <a:t>and cal</a:t>
            </a:r>
            <a:r>
              <a:rPr lang="en-US"/>
              <a:t>l</a:t>
            </a:r>
            <a:r>
              <a:t> ____ if you see a downed power line.</a:t>
            </a:r>
          </a:p>
          <a:p>
            <a:pPr lvl="1"/>
            <a:r>
              <a:rPr dirty="0"/>
              <a:t>911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/>
            </a:pPr>
            <a:r>
              <a:t>Stay away from electrical equipment. </a:t>
            </a:r>
          </a:p>
          <a:p>
            <a:pPr marL="228600" indent="-228600">
              <a:buSzPct val="100000"/>
              <a:buChar char="•"/>
              <a:defRPr sz="1400"/>
            </a:pPr>
            <a:r>
              <a:rPr b="1"/>
              <a:t>DO NOT </a:t>
            </a:r>
            <a:r>
              <a:t>climb substation fences for any reason. If something goes over the fence like a ball or toy, it is gone.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climb power poles, especially ones with transformers at the top.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climb trees near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fly kites or drones around power lines. Let go of the kite immediately if it gets near wires.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play around electric equipment such as meters or pad mount transformer.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Pad mount transformers are transformers for buried electrical lines. They change the voltages going into homes or business and are very powerful.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171" indent="-174171">
              <a:buSzPct val="100000"/>
              <a:buChar char="•"/>
            </a:pPr>
            <a:r>
              <a:rPr dirty="0"/>
              <a:t>Never climb the fence around a ______ for any reason because it is dangerous.</a:t>
            </a:r>
          </a:p>
          <a:p>
            <a:pPr marL="326571" lvl="2" indent="-174171">
              <a:buSzPct val="100000"/>
              <a:buChar char="•"/>
            </a:pPr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dirty="0"/>
              <a:t>Pad mount ___________ change the voltage of the buried power lines and can be dangerous to play on.</a:t>
            </a:r>
          </a:p>
          <a:p>
            <a:pPr lvl="1"/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t>Keep electrical equipment like _____ _____ and ______  _____ _____ free of clutter and never play around them.</a:t>
            </a:r>
          </a:p>
          <a:p>
            <a:pPr lvl="1"/>
            <a:r>
              <a:t>Electric Meters, Circuit Breaker Box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Electricity is a powerful energy source and we must be safe when using it.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Tell students – how to play the review game: 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must remember many points of knowledge that were mentioned in the presentation.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Students can be called upon individually or as a class (if you have several) or to the group as a whole. 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THUMBS UP for YES, THUMBS DOWN for NO!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complete the Electrical Safety Sense circle or pie chart by answering 10 questions. The goal is to be 100 percent correct.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With each correctly answered question, students are 10 percent closer to completing the circle.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Are you READY?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Let’s Talk! about energy now.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What is energy?  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BRIEFLY allow students to answer.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Energy is the ability to do work.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 you need to be careful around electricity?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If you see a downed power line, do you tell an adult right away?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_________ is dangerous.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Outlets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_________ during a storm.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Outside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0"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Animation from Energy Sources to Renewable and Nonrenewable happens automatically and with a 2 second delay.</a:t>
            </a:r>
          </a:p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use energy to do almost everything so it is important to understand where our energy comes from.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Energy comes from renewable and nonrenewable resources.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Renewable resources are sources of energy that are naturally replaced, like wind, water and solar.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Nonrenewable resources are sources that take a long time to make and once they are gone, they are gone, like our fossil fuels, coal, oil and natural gas.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use renewable and nonrenewable resources to generate electricity.</a:t>
            </a:r>
            <a:endParaRPr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Let’s talk about electrical safety.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Your family should keep the area around your circuit breaker box clean.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0" name="Shape 5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Circuit Breaker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or electronics by the _____.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Cord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_______.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Meters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call ______ to mark the location of buried power lines.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7" name="Shape 6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Substations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Electricity is an energy source that is used to heat buildings, cook food, dry clothes, heat water and give us light. 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Look at all the ways we use electricity. 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Congratulate the students on being smart </a:t>
            </a:r>
            <a:r>
              <a:rPr b="1"/>
              <a:t>ENERGY SAFE KIDS</a:t>
            </a:r>
            <a:r>
              <a:t>. They have completed Electrical Safety Sense.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Energy Safe Kids website has so much information for students, parents and teachers.</a:t>
            </a:r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Teachers will find resources for classroom use: lesson plans, activities and facts about electrical safety in the United States. </a:t>
            </a:r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Students and their families can learn about electricity basics, safety and careers and test their safety IQ against “The Interactive Electrical Safety Poster.”</a:t>
            </a:r>
            <a:r>
              <a:rPr lang="en-US" dirty="0"/>
              <a:t> The gamified poster is available in English, or email energysafety@nef1.org to request a link to the game in Spanish. </a:t>
            </a:r>
            <a:endParaRPr dirty="0"/>
          </a:p>
          <a:p>
            <a:pPr marL="872289" lvl="1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interactive poster is a fun way to review electrical safety and test your knowledge. The words in the title of the poster light up with each correct answer.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Thank participants for letting us visit and encourage students to BE SAFE and be an </a:t>
            </a:r>
            <a:r>
              <a:rPr b="1"/>
              <a:t>Energy Safe Kid</a:t>
            </a:r>
            <a:r>
              <a:t>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What is electricity?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Electricity is the flow of electrons.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It needs to travel on a path. A complete path is called a circuit.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For electricity to work, it needs to travel on a circuit, like cars travel on a race track. Review three things needed to make a circuit from slide.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electrical circuit allows energy to be changed from one form to another.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Batteries contain chemical energy that changes into electrical energy.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electrical energy moves through the wire but some of it is changed into heat energy due to resistance in the wire.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light bulb changes the energy again, from electrical energy into light and more heat energy.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electrical circuit can be open or closed. 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Click to show a diagram of an open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the circuit is open, the path is broken and no electricity can flow.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Click to show a diagram of a closed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This is how a light switch works, it opens and closes the circuit. When the switch is off, the electrical pathway is not complete, so no electricity can flow.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you flip the switch, you close the circuit and the light turns on.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Stay on the closed circuit diagram.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Watch the video for a kid-friendly demonstration of the energy stick:  https://</a:t>
            </a:r>
            <a:r>
              <a:rPr lang="en-US" dirty="0" err="1"/>
              <a:t>vimeo.com</a:t>
            </a:r>
            <a:r>
              <a:rPr lang="en-US" dirty="0"/>
              <a:t>/541759849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0160000" cy="762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8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ESK-Presentation-standard2.png" descr="ESK-Presentation-standa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788046" y="178593"/>
            <a:ext cx="6064592" cy="972345"/>
          </a:xfrm>
          <a:prstGeom prst="rect">
            <a:avLst/>
          </a:prstGeom>
        </p:spPr>
        <p:txBody>
          <a:bodyPr/>
          <a:lstStyle>
            <a:lvl1pPr algn="l" defTabSz="456406">
              <a:defRPr sz="5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28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" y="68456"/>
            <a:ext cx="2575556" cy="1051030"/>
          </a:xfrm>
          <a:prstGeom prst="rect">
            <a:avLst/>
          </a:prstGeom>
          <a:ln w="3175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74090" y="7223125"/>
            <a:ext cx="289790" cy="295275"/>
          </a:xfrm>
          <a:prstGeom prst="rect">
            <a:avLst/>
          </a:prstGeom>
        </p:spPr>
        <p:txBody>
          <a:bodyPr/>
          <a:lstStyle>
            <a:lvl1pPr defTabSz="456406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255117" y="496093"/>
            <a:ext cx="7639844" cy="46235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92187" y="5248671"/>
            <a:ext cx="8175626" cy="1111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6399609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3125"/>
            <a:ext cx="289790" cy="295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92187" y="2520156"/>
            <a:ext cx="8175626" cy="25796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248671" y="496093"/>
            <a:ext cx="4167189" cy="64293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44140" y="496093"/>
            <a:ext cx="4167189" cy="311547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4140" y="3720703"/>
            <a:ext cx="4167189" cy="320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248671" y="2033984"/>
            <a:ext cx="4167189" cy="491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44140" y="2033984"/>
            <a:ext cx="4167189" cy="4911329"/>
          </a:xfrm>
          <a:prstGeom prst="rect">
            <a:avLst/>
          </a:prstGeom>
        </p:spPr>
        <p:txBody>
          <a:bodyPr/>
          <a:lstStyle>
            <a:lvl1pPr marL="244928" indent="-244928">
              <a:spcBef>
                <a:spcPts val="3200"/>
              </a:spcBef>
              <a:defRPr sz="2000"/>
            </a:lvl1pPr>
            <a:lvl2pPr marL="587828" indent="-244928">
              <a:spcBef>
                <a:spcPts val="3200"/>
              </a:spcBef>
              <a:defRPr sz="2000"/>
            </a:lvl2pPr>
            <a:lvl3pPr marL="930728" indent="-244928">
              <a:spcBef>
                <a:spcPts val="3200"/>
              </a:spcBef>
              <a:defRPr sz="2000"/>
            </a:lvl3pPr>
            <a:lvl4pPr marL="1273628" indent="-244928">
              <a:spcBef>
                <a:spcPts val="3200"/>
              </a:spcBef>
              <a:defRPr sz="2000"/>
            </a:lvl4pPr>
            <a:lvl5pPr marL="1616528" indent="-244928">
              <a:spcBef>
                <a:spcPts val="3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992187"/>
            <a:ext cx="8671720" cy="5635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alpha val="50000"/>
                  </a:srgbClr>
                </a:solidFill>
              </a:defRPr>
            </a:lvl1pPr>
            <a:lvl2pPr>
              <a:defRPr>
                <a:solidFill>
                  <a:srgbClr val="000000">
                    <a:alpha val="50000"/>
                  </a:srgbClr>
                </a:solidFill>
              </a:defRPr>
            </a:lvl2pPr>
            <a:lvl3pPr>
              <a:defRPr>
                <a:solidFill>
                  <a:srgbClr val="000000">
                    <a:alpha val="50000"/>
                  </a:srgbClr>
                </a:solidFill>
              </a:defRPr>
            </a:lvl3pPr>
            <a:lvl4pPr>
              <a:defRPr>
                <a:solidFill>
                  <a:srgbClr val="000000">
                    <a:alpha val="50000"/>
                  </a:srgbClr>
                </a:solidFill>
              </a:defRPr>
            </a:lvl4pPr>
            <a:lvl5pPr>
              <a:defRPr>
                <a:solidFill>
                  <a:srgbClr val="000000">
                    <a:alpha val="50000"/>
                  </a:srgb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248671" y="397867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253529" y="69453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744140" y="694531"/>
            <a:ext cx="4167189" cy="62309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  <a:ln w="3175">
            <a:miter lim="400000"/>
          </a:ln>
        </p:spPr>
        <p:txBody>
          <a:bodyPr wrap="none" lIns="39687" tIns="39687" rIns="39687" bIns="39687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45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90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34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79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23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568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12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457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01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hyperlink" Target="http://www.flickr.com/photos/statefarm/820377088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pUdekpev0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4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4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rought to you by:"/>
          <p:cNvSpPr>
            <a:spLocks noGrp="1"/>
          </p:cNvSpPr>
          <p:nvPr>
            <p:ph type="body" idx="14"/>
          </p:nvPr>
        </p:nvSpPr>
        <p:spPr>
          <a:xfrm>
            <a:off x="357932" y="5459617"/>
            <a:ext cx="3581413" cy="387926"/>
          </a:xfrm>
          <a:prstGeom prst="rect">
            <a:avLst/>
          </a:prstGeom>
        </p:spPr>
        <p:txBody>
          <a:bodyPr/>
          <a:lstStyle>
            <a:lvl1pPr>
              <a:defRPr sz="2900" b="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sz="2000">
                <a:solidFill>
                  <a:schemeClr val="tx1"/>
                </a:solidFill>
              </a:rPr>
              <a:t>Brought to you by: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39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" y="410774"/>
            <a:ext cx="9444136" cy="3853952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Volter Arms akimbo facing left.png" descr="Volter Arms akimbo facing left.png">
            <a:extLst>
              <a:ext uri="{FF2B5EF4-FFF2-40B4-BE49-F238E27FC236}">
                <a16:creationId xmlns:a16="http://schemas.microsoft.com/office/drawing/2014/main" id="{962FFAEE-8FE7-5147-8828-288BDD64B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489" y="2251158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4E184-74C2-2F47-99D1-8C0E98857B57}"/>
              </a:ext>
            </a:extLst>
          </p:cNvPr>
          <p:cNvSpPr txBox="1"/>
          <p:nvPr/>
        </p:nvSpPr>
        <p:spPr>
          <a:xfrm>
            <a:off x="8553266" y="7368103"/>
            <a:ext cx="187551" cy="1724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9687" tIns="39687" rIns="39687" bIns="3968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TM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B3ED6-150D-1143-AD32-5F79941A6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0" y="6178868"/>
            <a:ext cx="1721156" cy="86356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C8BDA0C3-DA6B-9A41-B40D-6D0FBEDE2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83" y="6178868"/>
            <a:ext cx="2811357" cy="8635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utterstock_93329077.jpg" descr="shutterstock_93329077.jpg"/>
          <p:cNvPicPr>
            <a:picLocks noChangeAspect="1"/>
          </p:cNvPicPr>
          <p:nvPr/>
        </p:nvPicPr>
        <p:blipFill>
          <a:blip r:embed="rId3"/>
          <a:srcRect l="27769" t="1618" r="7833" b="1797"/>
          <a:stretch>
            <a:fillRect/>
          </a:stretch>
        </p:blipFill>
        <p:spPr>
          <a:xfrm>
            <a:off x="6836989" y="42656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5" name="shutterstock_135607598.jpg" descr="shutterstock_135607598.jpg"/>
          <p:cNvPicPr>
            <a:picLocks noChangeAspect="1"/>
          </p:cNvPicPr>
          <p:nvPr/>
        </p:nvPicPr>
        <p:blipFill>
          <a:blip r:embed="rId4"/>
          <a:srcRect l="46142" t="13887" r="5701" b="13887"/>
          <a:stretch>
            <a:fillRect/>
          </a:stretch>
        </p:blipFill>
        <p:spPr>
          <a:xfrm>
            <a:off x="218140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shutterstock_252126178.jpg" descr="shutterstock_252126178.jpg"/>
          <p:cNvPicPr>
            <a:picLocks noChangeAspect="1"/>
          </p:cNvPicPr>
          <p:nvPr/>
        </p:nvPicPr>
        <p:blipFill>
          <a:blip r:embed="rId5"/>
          <a:srcRect l="34240" t="18399" r="17603" b="9374"/>
          <a:stretch>
            <a:fillRect/>
          </a:stretch>
        </p:blipFill>
        <p:spPr>
          <a:xfrm>
            <a:off x="3527565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Conductor"/>
          <p:cNvSpPr txBox="1"/>
          <p:nvPr/>
        </p:nvSpPr>
        <p:spPr>
          <a:xfrm>
            <a:off x="660400" y="2890416"/>
            <a:ext cx="8839200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Conductor</a:t>
            </a:r>
          </a:p>
        </p:txBody>
      </p:sp>
      <p:sp>
        <p:nvSpPr>
          <p:cNvPr id="238" name="material that allows electricity to  pass through easily"/>
          <p:cNvSpPr txBox="1"/>
          <p:nvPr/>
        </p:nvSpPr>
        <p:spPr>
          <a:xfrm>
            <a:off x="1707006" y="4216442"/>
            <a:ext cx="6745987" cy="1193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material that allows electricity to </a:t>
            </a:r>
            <a:br/>
            <a:r>
              <a:t>pass through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6" animBg="1" advAuto="0"/>
      <p:bldP spid="235" grpId="4" animBg="1" advAuto="0"/>
      <p:bldP spid="236" grpId="5" animBg="1" advAuto="0"/>
      <p:bldP spid="23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utterstock_113006293.jpg" descr="shutterstock_113006293.jpg"/>
          <p:cNvPicPr>
            <a:picLocks noChangeAspect="1"/>
          </p:cNvPicPr>
          <p:nvPr/>
        </p:nvPicPr>
        <p:blipFill>
          <a:blip r:embed="rId3"/>
          <a:srcRect l="16662" r="16662"/>
          <a:stretch>
            <a:fillRect/>
          </a:stretch>
        </p:blipFill>
        <p:spPr>
          <a:xfrm>
            <a:off x="6837047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3" name="shutterstock_265438235.jpg" descr="shutterstock_265438235.jpg"/>
          <p:cNvPicPr>
            <a:picLocks noChangeAspect="1"/>
          </p:cNvPicPr>
          <p:nvPr/>
        </p:nvPicPr>
        <p:blipFill>
          <a:blip r:embed="rId4"/>
          <a:srcRect l="16662" r="16662"/>
          <a:stretch>
            <a:fillRect/>
          </a:stretch>
        </p:blipFill>
        <p:spPr>
          <a:xfrm>
            <a:off x="218198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4" name="shutterstock_219449311.jpg" descr="shutterstock_219449311.jpg"/>
          <p:cNvPicPr>
            <a:picLocks noChangeAspect="1"/>
          </p:cNvPicPr>
          <p:nvPr/>
        </p:nvPicPr>
        <p:blipFill>
          <a:blip r:embed="rId5"/>
          <a:srcRect l="16662" r="16662"/>
          <a:stretch>
            <a:fillRect/>
          </a:stretch>
        </p:blipFill>
        <p:spPr>
          <a:xfrm>
            <a:off x="3527623" y="42910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Insulator"/>
          <p:cNvSpPr txBox="1"/>
          <p:nvPr/>
        </p:nvSpPr>
        <p:spPr>
          <a:xfrm>
            <a:off x="660458" y="2915816"/>
            <a:ext cx="8839201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Insulator</a:t>
            </a:r>
          </a:p>
        </p:txBody>
      </p:sp>
      <p:sp>
        <p:nvSpPr>
          <p:cNvPr id="246" name="does not allow electricity to flow easily"/>
          <p:cNvSpPr txBox="1"/>
          <p:nvPr/>
        </p:nvSpPr>
        <p:spPr>
          <a:xfrm>
            <a:off x="1135336" y="4146592"/>
            <a:ext cx="7889444" cy="647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dirty="0"/>
              <a:t>does not allow electricity to flow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6" animBg="1" advAuto="0"/>
      <p:bldP spid="243" grpId="4" animBg="1" advAuto="0"/>
      <p:bldP spid="244" grpId="5" animBg="1" advAuto="0"/>
      <p:bldP spid="24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Never stick anything into an outlet…"/>
          <p:cNvSpPr/>
          <p:nvPr/>
        </p:nvSpPr>
        <p:spPr>
          <a:xfrm>
            <a:off x="1190947" y="3933400"/>
            <a:ext cx="3398244" cy="3290888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Never stick anything into an outlet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except a plug.</a:t>
            </a:r>
          </a:p>
        </p:txBody>
      </p:sp>
      <p:sp>
        <p:nvSpPr>
          <p:cNvPr id="262" name="Never…"/>
          <p:cNvSpPr/>
          <p:nvPr/>
        </p:nvSpPr>
        <p:spPr>
          <a:xfrm>
            <a:off x="5664508" y="3933400"/>
            <a:ext cx="3290888" cy="3290888"/>
          </a:xfrm>
          <a:prstGeom prst="rect">
            <a:avLst/>
          </a:prstGeom>
          <a:solidFill>
            <a:srgbClr val="57C8E7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600"/>
              <a:t>Never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overload outlets.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This can be a fire hazard.</a:t>
            </a:r>
          </a:p>
        </p:txBody>
      </p:sp>
      <p:pic>
        <p:nvPicPr>
          <p:cNvPr id="263" name="overloaded outlet - color corrected ver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069374" y="445317"/>
            <a:ext cx="2481156" cy="3308209"/>
          </a:xfrm>
          <a:prstGeom prst="rect">
            <a:avLst/>
          </a:prstGeom>
          <a:ln w="3175">
            <a:miter lim="400000"/>
          </a:ln>
        </p:spPr>
      </p:pic>
      <p:sp>
        <p:nvSpPr>
          <p:cNvPr id="264" name="Play it safe inside."/>
          <p:cNvSpPr txBox="1"/>
          <p:nvPr/>
        </p:nvSpPr>
        <p:spPr>
          <a:xfrm>
            <a:off x="173602" y="113400"/>
            <a:ext cx="5358114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inside.</a:t>
            </a:r>
          </a:p>
        </p:txBody>
      </p:sp>
      <p:pic>
        <p:nvPicPr>
          <p:cNvPr id="3" name="Picture 2" descr="A close-up of an outlet&#10;&#10;Description automatically generated">
            <a:extLst>
              <a:ext uri="{FF2B5EF4-FFF2-40B4-BE49-F238E27FC236}">
                <a16:creationId xmlns:a16="http://schemas.microsoft.com/office/drawing/2014/main" id="{1542B6F0-D1B2-8749-AAF8-B3A8F41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r="25608"/>
          <a:stretch/>
        </p:blipFill>
        <p:spPr>
          <a:xfrm>
            <a:off x="1946164" y="886046"/>
            <a:ext cx="1887810" cy="2907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2" animBg="1" advAuto="0"/>
      <p:bldP spid="2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y it safe inside.…"/>
          <p:cNvSpPr txBox="1"/>
          <p:nvPr/>
        </p:nvSpPr>
        <p:spPr>
          <a:xfrm>
            <a:off x="2477002" y="3084512"/>
            <a:ext cx="5205996" cy="1450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</a:t>
            </a:r>
          </a:p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Always:</a:t>
            </a:r>
          </a:p>
        </p:txBody>
      </p:sp>
      <p:sp>
        <p:nvSpPr>
          <p:cNvPr id="251" name="Electrical Safety"/>
          <p:cNvSpPr txBox="1"/>
          <p:nvPr/>
        </p:nvSpPr>
        <p:spPr>
          <a:xfrm>
            <a:off x="2237333" y="3338512"/>
            <a:ext cx="5685334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1133407" y="1905000"/>
            <a:ext cx="3810001" cy="3810000"/>
            <a:chOff x="0" y="0"/>
            <a:chExt cx="3810000" cy="3810000"/>
          </a:xfrm>
        </p:grpSpPr>
        <p:pic>
          <p:nvPicPr>
            <p:cNvPr id="252" name="Plug.jpg" descr="Plug.jpg"/>
            <p:cNvPicPr>
              <a:picLocks noChangeAspect="1"/>
            </p:cNvPicPr>
            <p:nvPr/>
          </p:nvPicPr>
          <p:blipFill>
            <a:blip r:embed="rId3"/>
            <a:srcRect l="24320" t="4271" r="14707" b="427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3" name="Unplug appliances by    the plug,         NOT the cord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Unplug appliances by    the plug,         NOT the cord.</a:t>
              </a:r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5216592" y="1904999"/>
            <a:ext cx="3810001" cy="3810002"/>
            <a:chOff x="0" y="0"/>
            <a:chExt cx="3810000" cy="3810000"/>
          </a:xfrm>
        </p:grpSpPr>
        <p:pic>
          <p:nvPicPr>
            <p:cNvPr id="255" name="Wall outlet.jpg" descr="Wall outlet.jpg"/>
            <p:cNvPicPr>
              <a:picLocks noChangeAspect="1"/>
            </p:cNvPicPr>
            <p:nvPr/>
          </p:nvPicPr>
          <p:blipFill>
            <a:blip r:embed="rId4"/>
            <a:srcRect l="38189" t="5164" r="1259" b="229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6" name="Use outlet caps."/>
            <p:cNvSpPr/>
            <p:nvPr/>
          </p:nvSpPr>
          <p:spPr>
            <a:xfrm>
              <a:off x="0" y="0"/>
              <a:ext cx="3810000" cy="3810001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Use outlet caps.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8"/>
                            </p:stCondLst>
                            <p:childTnLst>
                              <p:par>
                                <p:cTn id="15" presetID="2" presetClass="exit" presetSubtype="1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97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96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2" animBg="1" advAuto="0"/>
      <p:bldP spid="250" grpId="3" animBg="1" advAuto="0"/>
      <p:bldP spid="251" grpId="1" animBg="1" advAuto="0"/>
      <p:bldP spid="254" grpId="5" animBg="1" advAuto="0"/>
      <p:bldP spid="257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1024349" y="1905000"/>
            <a:ext cx="3810001" cy="3810001"/>
            <a:chOff x="0" y="0"/>
            <a:chExt cx="3810000" cy="3810000"/>
          </a:xfrm>
        </p:grpSpPr>
        <p:pic>
          <p:nvPicPr>
            <p:cNvPr id="268" name="Bathroom Sink.jpg" descr="Bathroom Sink.jpg"/>
            <p:cNvPicPr>
              <a:picLocks noChangeAspect="1"/>
            </p:cNvPicPr>
            <p:nvPr/>
          </p:nvPicPr>
          <p:blipFill>
            <a:blip r:embed="rId3"/>
            <a:srcRect l="17606" t="1415" r="17606" b="1415"/>
            <a:stretch>
              <a:fillRect/>
            </a:stretch>
          </p:blipFill>
          <p:spPr>
            <a:xfrm>
              <a:off x="0" y="0"/>
              <a:ext cx="3810000" cy="381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9" name="Never mix water  and electricity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Never mix water </a:t>
              </a:r>
              <a:br/>
              <a:r>
                <a:t>and electricity.</a:t>
              </a:r>
            </a:p>
          </p:txBody>
        </p:sp>
      </p:grpSp>
      <p:grpSp>
        <p:nvGrpSpPr>
          <p:cNvPr id="273" name="Group"/>
          <p:cNvGrpSpPr/>
          <p:nvPr/>
        </p:nvGrpSpPr>
        <p:grpSpPr>
          <a:xfrm>
            <a:off x="5375090" y="1905000"/>
            <a:ext cx="3810001" cy="3810000"/>
            <a:chOff x="0" y="0"/>
            <a:chExt cx="3810000" cy="3810000"/>
          </a:xfrm>
        </p:grpSpPr>
        <p:pic>
          <p:nvPicPr>
            <p:cNvPr id="271" name="frayedcord_3.jpg" descr="frayedcord_3.jpg"/>
            <p:cNvPicPr>
              <a:picLocks noChangeAspect="1"/>
            </p:cNvPicPr>
            <p:nvPr/>
          </p:nvPicPr>
          <p:blipFill>
            <a:blip r:embed="rId4"/>
            <a:srcRect l="5049" t="2150" r="31151" b="2150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72" name="Never touch       or use frayed cords."/>
            <p:cNvSpPr/>
            <p:nvPr/>
          </p:nvSpPr>
          <p:spPr>
            <a:xfrm>
              <a:off x="0" y="0"/>
              <a:ext cx="3810001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Never touch       or use frayed cords.</a:t>
              </a:r>
            </a:p>
          </p:txBody>
        </p:sp>
      </p:grpSp>
      <p:sp>
        <p:nvSpPr>
          <p:cNvPr id="274" name="Play it safe inside."/>
          <p:cNvSpPr txBox="1"/>
          <p:nvPr/>
        </p:nvSpPr>
        <p:spPr>
          <a:xfrm>
            <a:off x="2645292" y="696912"/>
            <a:ext cx="5047216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inside.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3088041" y="837"/>
            <a:ext cx="3687410" cy="3829760"/>
          </a:xfrm>
          <a:prstGeom prst="rect">
            <a:avLst/>
          </a:prstGeom>
          <a:ln w="3175">
            <a:miter lim="400000"/>
          </a:ln>
        </p:spPr>
      </p:pic>
      <p:pic>
        <p:nvPicPr>
          <p:cNvPr id="279" name="Infrared_Heater.jpg" descr="Infrared_Heater.jpg"/>
          <p:cNvPicPr>
            <a:picLocks noChangeAspect="1"/>
          </p:cNvPicPr>
          <p:nvPr/>
        </p:nvPicPr>
        <p:blipFill>
          <a:blip r:embed="rId4"/>
          <a:srcRect l="1437" t="2096" r="52346" b="28665"/>
          <a:stretch>
            <a:fillRect/>
          </a:stretch>
        </p:blipFill>
        <p:spPr>
          <a:xfrm>
            <a:off x="6771374" y="3813718"/>
            <a:ext cx="3390901" cy="381000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-2275" y="-12700"/>
            <a:ext cx="3390901" cy="3835401"/>
            <a:chOff x="0" y="0"/>
            <a:chExt cx="3390900" cy="3835400"/>
          </a:xfrm>
        </p:grpSpPr>
        <p:sp>
          <p:nvSpPr>
            <p:cNvPr id="280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FFB600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Play"/>
            <p:cNvSpPr txBox="1"/>
            <p:nvPr/>
          </p:nvSpPr>
          <p:spPr>
            <a:xfrm>
              <a:off x="912797" y="1449461"/>
              <a:ext cx="1555106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Play</a:t>
              </a:r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-7375" y="3813718"/>
            <a:ext cx="3401100" cy="3810001"/>
            <a:chOff x="0" y="0"/>
            <a:chExt cx="3401099" cy="3810000"/>
          </a:xfrm>
        </p:grpSpPr>
        <p:sp>
          <p:nvSpPr>
            <p:cNvPr id="283" name="Rectangle"/>
            <p:cNvSpPr/>
            <p:nvPr/>
          </p:nvSpPr>
          <p:spPr>
            <a:xfrm>
              <a:off x="0" y="0"/>
              <a:ext cx="3401100" cy="38100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safe"/>
            <p:cNvSpPr txBox="1"/>
            <p:nvPr/>
          </p:nvSpPr>
          <p:spPr>
            <a:xfrm>
              <a:off x="940512" y="1439862"/>
              <a:ext cx="1520076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safe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6771375" y="-12700"/>
            <a:ext cx="3390901" cy="3835401"/>
            <a:chOff x="0" y="0"/>
            <a:chExt cx="3390900" cy="3835400"/>
          </a:xfrm>
        </p:grpSpPr>
        <p:sp>
          <p:nvSpPr>
            <p:cNvPr id="286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it"/>
            <p:cNvSpPr txBox="1"/>
            <p:nvPr/>
          </p:nvSpPr>
          <p:spPr>
            <a:xfrm>
              <a:off x="1437297" y="1449461"/>
              <a:ext cx="526505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it</a:t>
              </a:r>
            </a:p>
          </p:txBody>
        </p:sp>
      </p:grpSp>
      <p:grpSp>
        <p:nvGrpSpPr>
          <p:cNvPr id="291" name="Group"/>
          <p:cNvGrpSpPr/>
          <p:nvPr/>
        </p:nvGrpSpPr>
        <p:grpSpPr>
          <a:xfrm>
            <a:off x="3384550" y="3813718"/>
            <a:ext cx="3390900" cy="3810001"/>
            <a:chOff x="0" y="0"/>
            <a:chExt cx="3390900" cy="3810000"/>
          </a:xfrm>
        </p:grpSpPr>
        <p:sp>
          <p:nvSpPr>
            <p:cNvPr id="289" name="Rectangle"/>
            <p:cNvSpPr/>
            <p:nvPr/>
          </p:nvSpPr>
          <p:spPr>
            <a:xfrm>
              <a:off x="0" y="0"/>
              <a:ext cx="3390900" cy="3810000"/>
            </a:xfrm>
            <a:prstGeom prst="rect">
              <a:avLst/>
            </a:prstGeom>
            <a:solidFill>
              <a:srgbClr val="0099D8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inside."/>
            <p:cNvSpPr txBox="1"/>
            <p:nvPr/>
          </p:nvSpPr>
          <p:spPr>
            <a:xfrm>
              <a:off x="523056" y="1439862"/>
              <a:ext cx="2344788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inside.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39B33E-F82D-F84B-8375-202DC432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394" y="635000"/>
            <a:ext cx="2540000" cy="2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5428-67E5-5C46-8349-FD19A26C9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177" y="4673600"/>
            <a:ext cx="2540000" cy="254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49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98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499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97"/>
                            </p:stCondLst>
                            <p:childTnLst>
                              <p:par>
                                <p:cTn id="17" presetID="4" presetClass="entr" presetSubtype="32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499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6"/>
                            </p:stCondLst>
                            <p:childTnLst>
                              <p:par>
                                <p:cTn id="21" presetID="4" presetClass="entr" presetSubtype="32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49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95"/>
                            </p:stCondLst>
                            <p:childTnLst>
                              <p:par>
                                <p:cTn id="25" presetID="4" presetClass="entr" presetSubtype="32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499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2" animBg="1" advAuto="0"/>
      <p:bldP spid="279" grpId="6" animBg="1" advAuto="0"/>
      <p:bldP spid="282" grpId="1" animBg="1" advAuto="0"/>
      <p:bldP spid="285" grpId="4" animBg="1" advAuto="0"/>
      <p:bldP spid="288" grpId="3" animBg="1" advAuto="0"/>
      <p:bldP spid="291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dirty="0"/>
              <a:t>LINGO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8245D-04EB-7D4E-AC96-381DCEF28BA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299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00" name="Group"/>
          <p:cNvSpPr txBox="1"/>
          <p:nvPr/>
        </p:nvSpPr>
        <p:spPr>
          <a:xfrm>
            <a:off x="4240496" y="1941512"/>
            <a:ext cx="5179578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too many appliances are plugged in, ______________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_____________ can be a fire hazard.</a:t>
            </a:r>
          </a:p>
        </p:txBody>
      </p:sp>
      <p:sp>
        <p:nvSpPr>
          <p:cNvPr id="301" name="overloaded outlets"/>
          <p:cNvSpPr/>
          <p:nvPr/>
        </p:nvSpPr>
        <p:spPr>
          <a:xfrm>
            <a:off x="-22492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overloaded outlets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7A65E8-EF39-B649-9644-F11CFAEAD54D}"/>
              </a:ext>
            </a:extLst>
          </p:cNvPr>
          <p:cNvSpPr/>
          <p:nvPr/>
        </p:nvSpPr>
        <p:spPr>
          <a:xfrm>
            <a:off x="8494420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03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04" name="Group"/>
          <p:cNvSpPr txBox="1"/>
          <p:nvPr/>
        </p:nvSpPr>
        <p:spPr>
          <a:xfrm>
            <a:off x="347627" y="1827935"/>
            <a:ext cx="5257063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Appliances with a broken or ________       _________ 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 be dangerous.</a:t>
            </a:r>
          </a:p>
        </p:txBody>
      </p:sp>
      <p:sp>
        <p:nvSpPr>
          <p:cNvPr id="305" name="frayed cord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frayed cord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cable, electric, water marker flag and paint images sunshine 811.jpg" descr="cable, electric, water marker flag and paint images sunshine 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785" y="78809"/>
            <a:ext cx="11193570" cy="74623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hink!"/>
          <p:cNvSpPr txBox="1">
            <a:spLocks noGrp="1"/>
          </p:cNvSpPr>
          <p:nvPr>
            <p:ph type="title"/>
          </p:nvPr>
        </p:nvSpPr>
        <p:spPr>
          <a:xfrm>
            <a:off x="1892625" y="2676249"/>
            <a:ext cx="1905398" cy="55315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97941">
              <a:defRPr sz="3162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Think!</a:t>
            </a:r>
          </a:p>
        </p:txBody>
      </p:sp>
      <p:sp>
        <p:nvSpPr>
          <p:cNvPr id="145" name="Talk!"/>
          <p:cNvSpPr txBox="1"/>
          <p:nvPr/>
        </p:nvSpPr>
        <p:spPr>
          <a:xfrm>
            <a:off x="4546923" y="2676249"/>
            <a:ext cx="1765146" cy="553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Talk!</a:t>
            </a:r>
          </a:p>
        </p:txBody>
      </p:sp>
      <p:sp>
        <p:nvSpPr>
          <p:cNvPr id="146" name="Take Action!"/>
          <p:cNvSpPr txBox="1"/>
          <p:nvPr/>
        </p:nvSpPr>
        <p:spPr>
          <a:xfrm>
            <a:off x="6651803" y="2605329"/>
            <a:ext cx="285906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Take Action!</a:t>
            </a:r>
          </a:p>
        </p:txBody>
      </p:sp>
      <p:pic>
        <p:nvPicPr>
          <p:cNvPr id="147" name="Think-Talk-TakeAction_black-no tags.pdf" descr="Think-Talk-TakeAction_black-no tags.pdf"/>
          <p:cNvPicPr>
            <a:picLocks noChangeAspect="1"/>
          </p:cNvPicPr>
          <p:nvPr/>
        </p:nvPicPr>
        <p:blipFill>
          <a:blip r:embed="rId3"/>
          <a:srcRect r="67193"/>
          <a:stretch>
            <a:fillRect/>
          </a:stretch>
        </p:blipFill>
        <p:spPr>
          <a:xfrm>
            <a:off x="1810075" y="815740"/>
            <a:ext cx="2070695" cy="184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8" name="Think-Talk-TakeAction_black-no tags.pdf" descr="Think-Talk-TakeAction_black-no tags.pdf"/>
          <p:cNvPicPr>
            <a:picLocks noChangeAspect="1"/>
          </p:cNvPicPr>
          <p:nvPr/>
        </p:nvPicPr>
        <p:blipFill>
          <a:blip r:embed="rId3"/>
          <a:srcRect l="34006" r="35805"/>
          <a:stretch>
            <a:fillRect/>
          </a:stretch>
        </p:blipFill>
        <p:spPr>
          <a:xfrm>
            <a:off x="4476797" y="837379"/>
            <a:ext cx="1905424" cy="184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94" y="837379"/>
            <a:ext cx="2044701" cy="1841501"/>
          </a:xfrm>
          <a:prstGeom prst="rect">
            <a:avLst/>
          </a:prstGeom>
          <a:ln w="3175">
            <a:miter lim="400000"/>
          </a:ln>
        </p:spPr>
      </p:pic>
      <p:sp>
        <p:nvSpPr>
          <p:cNvPr id="150" name="about electrical safety!"/>
          <p:cNvSpPr txBox="1"/>
          <p:nvPr/>
        </p:nvSpPr>
        <p:spPr>
          <a:xfrm>
            <a:off x="4661392" y="4941121"/>
            <a:ext cx="532019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about electrical safety!</a:t>
            </a:r>
          </a:p>
        </p:txBody>
      </p:sp>
      <p:pic>
        <p:nvPicPr>
          <p:cNvPr id="151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99" y="3248415"/>
            <a:ext cx="4056209" cy="4138989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51F06-30BC-DF4A-BE69-B5155AD4E33D}"/>
              </a:ext>
            </a:extLst>
          </p:cNvPr>
          <p:cNvSpPr/>
          <p:nvPr/>
        </p:nvSpPr>
        <p:spPr>
          <a:xfrm>
            <a:off x="1482742" y="717196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  <p:bldP spid="150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Do NOT move or pull out marker flags. They show the location of buried utility lines."/>
          <p:cNvSpPr txBox="1"/>
          <p:nvPr/>
        </p:nvSpPr>
        <p:spPr>
          <a:xfrm>
            <a:off x="141566" y="5442068"/>
            <a:ext cx="7802302" cy="18470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 defTabSz="1300480">
              <a:spcBef>
                <a:spcPts val="1200"/>
              </a:spcBef>
              <a:defRPr sz="4000" b="1">
                <a:solidFill>
                  <a:srgbClr val="F15D2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Do NOT move or pull out marker flags. They show the location of buried utility lines.</a:t>
            </a:r>
          </a:p>
        </p:txBody>
      </p:sp>
      <p:pic>
        <p:nvPicPr>
          <p:cNvPr id="314" name="ShowImage.png" descr="Show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854" y="5767813"/>
            <a:ext cx="1687670" cy="1477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olor_code_and_flags.png" descr="Color_code_and_fla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6606"/>
            <a:ext cx="10160001" cy="52734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all 811 before you dig."/>
          <p:cNvSpPr txBox="1"/>
          <p:nvPr/>
        </p:nvSpPr>
        <p:spPr>
          <a:xfrm>
            <a:off x="328901" y="309990"/>
            <a:ext cx="9502197" cy="1069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65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</a:t>
            </a:r>
            <a:r>
              <a:rPr>
                <a:solidFill>
                  <a:srgbClr val="F15D2F"/>
                </a:solidFill>
              </a:rPr>
              <a:t>811</a:t>
            </a:r>
            <a:r>
              <a:t> before you dig.</a:t>
            </a:r>
          </a:p>
        </p:txBody>
      </p:sp>
      <p:grpSp>
        <p:nvGrpSpPr>
          <p:cNvPr id="322" name="Screen Shot 2017-05-12 at 4.43.53 PM.png"/>
          <p:cNvGrpSpPr/>
          <p:nvPr/>
        </p:nvGrpSpPr>
        <p:grpSpPr>
          <a:xfrm>
            <a:off x="867321" y="1931179"/>
            <a:ext cx="8425358" cy="5196420"/>
            <a:chOff x="0" y="0"/>
            <a:chExt cx="8425357" cy="5196418"/>
          </a:xfrm>
        </p:grpSpPr>
        <p:pic>
          <p:nvPicPr>
            <p:cNvPr id="321" name="Screen Shot 2017-05-12 at 4.43.53 PM.png" descr="Screen Shot 2017-05-12 at 4.43.53 PM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00" y="50800"/>
              <a:ext cx="8247558" cy="4955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" name="Screen Shot 2017-05-12 at 4.43.53 PM.png" descr="Screen Shot 2017-05-12 at 4.43.53 PM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8425359" cy="51964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A02F6-FC0E-8447-B42B-76F7AB8A075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30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Group"/>
          <p:cNvSpPr txBox="1"/>
          <p:nvPr/>
        </p:nvSpPr>
        <p:spPr>
          <a:xfrm>
            <a:off x="4465867" y="2266962"/>
            <a:ext cx="5292041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_____ to have buried power lines and cables located and marked.</a:t>
            </a:r>
          </a:p>
        </p:txBody>
      </p:sp>
      <p:sp>
        <p:nvSpPr>
          <p:cNvPr id="332" name="811"/>
          <p:cNvSpPr/>
          <p:nvPr/>
        </p:nvSpPr>
        <p:spPr>
          <a:xfrm>
            <a:off x="-22492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811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  <p:bldP spid="332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6F707-5252-2E4D-BF29-624167F754FF}"/>
              </a:ext>
            </a:extLst>
          </p:cNvPr>
          <p:cNvSpPr/>
          <p:nvPr/>
        </p:nvSpPr>
        <p:spPr>
          <a:xfrm>
            <a:off x="8524237" y="528092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36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37" name="Group"/>
          <p:cNvSpPr txBox="1"/>
          <p:nvPr/>
        </p:nvSpPr>
        <p:spPr>
          <a:xfrm>
            <a:off x="643653" y="965677"/>
            <a:ext cx="5032701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Pay attention to these colorful things that can tell you what is below.</a:t>
            </a:r>
          </a:p>
        </p:txBody>
      </p:sp>
      <p:sp>
        <p:nvSpPr>
          <p:cNvPr id="338" name="Marker Flags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Marker Flags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1" animBg="1" advAuto="0"/>
      <p:bldP spid="33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9EFE1-4B81-8341-B8F0-09B4D1F9AF88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42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Call 811 to mark the location of utility cables and buried  ___________     __________."/>
          <p:cNvSpPr txBox="1"/>
          <p:nvPr/>
        </p:nvSpPr>
        <p:spPr>
          <a:xfrm>
            <a:off x="5113595" y="1941512"/>
            <a:ext cx="4023986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811 to mark the location of utility cables and buried  ___________     __________.          </a:t>
            </a:r>
          </a:p>
        </p:txBody>
      </p:sp>
      <p:sp>
        <p:nvSpPr>
          <p:cNvPr id="344" name="Power Lines"/>
          <p:cNvSpPr/>
          <p:nvPr/>
        </p:nvSpPr>
        <p:spPr>
          <a:xfrm>
            <a:off x="-22492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  <p:bldP spid="344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lightning, stormy, field fence.jpg" descr="lightning, stormy, field fe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69" y="1059274"/>
            <a:ext cx="8290687" cy="5501452"/>
          </a:xfrm>
          <a:prstGeom prst="rect">
            <a:avLst/>
          </a:prstGeom>
          <a:ln w="3175">
            <a:miter lim="400000"/>
          </a:ln>
        </p:spPr>
      </p:pic>
      <p:sp>
        <p:nvSpPr>
          <p:cNvPr id="349" name="Electrical Safety outside."/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  <p:sp>
        <p:nvSpPr>
          <p:cNvPr id="350" name="Go inside when there is a storm."/>
          <p:cNvSpPr txBox="1"/>
          <p:nvPr/>
        </p:nvSpPr>
        <p:spPr>
          <a:xfrm>
            <a:off x="539046" y="6685014"/>
            <a:ext cx="888893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inside when there is a storm.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1" animBg="1" advAuto="0"/>
      <p:bldP spid="350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utterstock_80546455 downed power lines leaning pole.jpg" descr="shutterstock_80546455 downed power lines leaning pole.jpg"/>
          <p:cNvPicPr>
            <a:picLocks noChangeAspect="1"/>
          </p:cNvPicPr>
          <p:nvPr/>
        </p:nvPicPr>
        <p:blipFill>
          <a:blip r:embed="rId3"/>
          <a:srcRect l="28190"/>
          <a:stretch>
            <a:fillRect/>
          </a:stretch>
        </p:blipFill>
        <p:spPr>
          <a:xfrm>
            <a:off x="2226270" y="1061897"/>
            <a:ext cx="5707657" cy="5496346"/>
          </a:xfrm>
          <a:prstGeom prst="rect">
            <a:avLst/>
          </a:prstGeom>
          <a:ln w="3175">
            <a:miter lim="400000"/>
          </a:ln>
        </p:spPr>
      </p:pic>
      <p:sp>
        <p:nvSpPr>
          <p:cNvPr id="356" name="Stop, turn around and go the other way."/>
          <p:cNvSpPr/>
          <p:nvPr/>
        </p:nvSpPr>
        <p:spPr>
          <a:xfrm>
            <a:off x="-398186" y="6313974"/>
            <a:ext cx="10956372" cy="1329730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6B47F751-4A25-5E4E-9F22-560DD6FD5DF0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3 trees down on road rainy.jpeg" descr="3 trees down on road rainy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86" y="1158058"/>
            <a:ext cx="7955828" cy="5303884"/>
          </a:xfrm>
          <a:prstGeom prst="rect">
            <a:avLst/>
          </a:prstGeom>
          <a:ln w="3175">
            <a:miter lim="400000"/>
          </a:ln>
        </p:spPr>
      </p:pic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  <p:bldP spid="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Stay inside the car and call 911</a:t>
            </a:r>
            <a:endParaRPr dirty="0"/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124116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  <p:pic>
        <p:nvPicPr>
          <p:cNvPr id="3" name="Picture 2" descr="A red van with its trunk open&#10;&#10;Description automatically generated">
            <a:extLst>
              <a:ext uri="{FF2B5EF4-FFF2-40B4-BE49-F238E27FC236}">
                <a16:creationId xmlns:a16="http://schemas.microsoft.com/office/drawing/2014/main" id="{B470B484-1EE9-FA49-9A78-43BD8ED6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1" y="896762"/>
            <a:ext cx="8118957" cy="54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694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 We Will Do Today"/>
          <p:cNvSpPr>
            <a:spLocks noGrp="1"/>
          </p:cNvSpPr>
          <p:nvPr>
            <p:ph type="body" idx="14"/>
          </p:nvPr>
        </p:nvSpPr>
        <p:spPr>
          <a:xfrm>
            <a:off x="500140" y="401023"/>
            <a:ext cx="9261321" cy="9937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B600"/>
                </a:solidFill>
              </a:defRPr>
            </a:lvl1pPr>
          </a:lstStyle>
          <a:p>
            <a:r>
              <a:rPr dirty="0"/>
              <a:t>What We Will Do Today</a:t>
            </a:r>
          </a:p>
        </p:txBody>
      </p:sp>
      <p:sp>
        <p:nvSpPr>
          <p:cNvPr id="156" name="Learn about electrical safety -  inside and outside."/>
          <p:cNvSpPr/>
          <p:nvPr/>
        </p:nvSpPr>
        <p:spPr>
          <a:xfrm>
            <a:off x="1200951" y="3543581"/>
            <a:ext cx="4316766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electrical safety - </a:t>
            </a:r>
            <a:b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and outside.</a:t>
            </a:r>
          </a:p>
        </p:txBody>
      </p:sp>
      <p:sp>
        <p:nvSpPr>
          <p:cNvPr id="157" name="Learn about energy."/>
          <p:cNvSpPr/>
          <p:nvPr/>
        </p:nvSpPr>
        <p:spPr>
          <a:xfrm>
            <a:off x="1196074" y="1740938"/>
            <a:ext cx="1914171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energy.</a:t>
            </a:r>
          </a:p>
        </p:txBody>
      </p:sp>
      <p:sp>
        <p:nvSpPr>
          <p:cNvPr id="158" name="Learn about properties of electricity."/>
          <p:cNvSpPr/>
          <p:nvPr/>
        </p:nvSpPr>
        <p:spPr>
          <a:xfrm>
            <a:off x="3357355" y="1740938"/>
            <a:ext cx="2160362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2300"/>
            </a:lvl1pPr>
          </a:lstStyle>
          <a:p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properties of electricity.</a:t>
            </a:r>
          </a:p>
        </p:txBody>
      </p:sp>
      <p:sp>
        <p:nvSpPr>
          <p:cNvPr id="159" name="Rectangle"/>
          <p:cNvSpPr/>
          <p:nvPr/>
        </p:nvSpPr>
        <p:spPr>
          <a:xfrm>
            <a:off x="1198505" y="5110036"/>
            <a:ext cx="7864590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2300"/>
            </a:pPr>
            <a:endParaRPr/>
          </a:p>
        </p:txBody>
      </p:sp>
      <p:pic>
        <p:nvPicPr>
          <p:cNvPr id="160" name="Volter facing left sitting left arm up.png" descr="Volter facing left sitting left arm 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165" y="1315317"/>
            <a:ext cx="4166691" cy="5392188"/>
          </a:xfrm>
          <a:prstGeom prst="rect">
            <a:avLst/>
          </a:prstGeom>
          <a:ln w="3175">
            <a:miter lim="400000"/>
          </a:ln>
        </p:spPr>
      </p:pic>
      <p:sp>
        <p:nvSpPr>
          <p:cNvPr id="161" name="Play Damage Prevention Lingo and…"/>
          <p:cNvSpPr txBox="1"/>
          <p:nvPr/>
        </p:nvSpPr>
        <p:spPr>
          <a:xfrm>
            <a:off x="1360436" y="5404282"/>
            <a:ext cx="7439128" cy="790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Damage Prevention Lingo and </a:t>
            </a:r>
          </a:p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Safety Sense - literacy review games.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B7D52-9CED-D94D-A609-969A35843372}"/>
              </a:ext>
            </a:extLst>
          </p:cNvPr>
          <p:cNvSpPr/>
          <p:nvPr/>
        </p:nvSpPr>
        <p:spPr>
          <a:xfrm>
            <a:off x="9006231" y="492264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98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97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3" animBg="1" advAuto="0"/>
      <p:bldP spid="157" grpId="1" animBg="1" advAuto="0"/>
      <p:bldP spid="158" grpId="2" animBg="1" advAuto="0"/>
      <p:bldP spid="161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F6610-D303-2144-BB4A-A11A031F8142}"/>
              </a:ext>
            </a:extLst>
          </p:cNvPr>
          <p:cNvSpPr/>
          <p:nvPr/>
        </p:nvSpPr>
        <p:spPr>
          <a:xfrm>
            <a:off x="8524237" y="521631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70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71" name="Group"/>
          <p:cNvSpPr txBox="1"/>
          <p:nvPr/>
        </p:nvSpPr>
        <p:spPr>
          <a:xfrm>
            <a:off x="740238" y="2118724"/>
            <a:ext cx="4511814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 electrical safety outside, stay away from ________ _________ __________.</a:t>
            </a:r>
          </a:p>
        </p:txBody>
      </p:sp>
      <p:sp>
        <p:nvSpPr>
          <p:cNvPr id="372" name="downed power lines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2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57F22-CA97-FD43-AA60-7C92E908B5AA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76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77" name="Group"/>
          <p:cNvSpPr txBox="1"/>
          <p:nvPr/>
        </p:nvSpPr>
        <p:spPr>
          <a:xfrm>
            <a:off x="4465867" y="2266962"/>
            <a:ext cx="4853495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Tell an adult and call _____ if you see a downed power line.</a:t>
            </a:r>
          </a:p>
        </p:txBody>
      </p:sp>
      <p:sp>
        <p:nvSpPr>
          <p:cNvPr id="378" name="911"/>
          <p:cNvSpPr/>
          <p:nvPr/>
        </p:nvSpPr>
        <p:spPr>
          <a:xfrm>
            <a:off x="-22492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  <p:bldP spid="378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tay away from electrical equipment.…"/>
          <p:cNvSpPr>
            <a:spLocks noGrp="1"/>
          </p:cNvSpPr>
          <p:nvPr>
            <p:ph type="body" idx="14"/>
          </p:nvPr>
        </p:nvSpPr>
        <p:spPr>
          <a:xfrm>
            <a:off x="277464" y="751164"/>
            <a:ext cx="3818473" cy="3355983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Stay away from electrical equipment. </a:t>
            </a:r>
          </a:p>
          <a:p>
            <a:pPr>
              <a:defRPr sz="3600"/>
            </a:pP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DO NOT</a:t>
            </a:r>
            <a:r>
              <a:t> climb substation fences.</a:t>
            </a:r>
          </a:p>
        </p:txBody>
      </p:sp>
      <p:pic>
        <p:nvPicPr>
          <p:cNvPr id="383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07" y="4535368"/>
            <a:ext cx="4699816" cy="3120678"/>
          </a:xfrm>
          <a:prstGeom prst="rect">
            <a:avLst/>
          </a:prstGeom>
          <a:ln w="3175">
            <a:miter lim="400000"/>
          </a:ln>
        </p:spPr>
      </p:pic>
      <p:pic>
        <p:nvPicPr>
          <p:cNvPr id="384" name="substation behind fence.jpg" descr="substation behind f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315" y="-127774"/>
            <a:ext cx="7670019" cy="5113860"/>
          </a:xfrm>
          <a:prstGeom prst="rect">
            <a:avLst/>
          </a:prstGeom>
          <a:ln w="3175">
            <a:miter lim="400000"/>
          </a:ln>
        </p:spPr>
      </p:pic>
      <p:sp>
        <p:nvSpPr>
          <p:cNvPr id="385" name="Play it safe outside."/>
          <p:cNvSpPr txBox="1"/>
          <p:nvPr/>
        </p:nvSpPr>
        <p:spPr>
          <a:xfrm>
            <a:off x="4668599" y="5999100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y it safe outside."/>
          <p:cNvSpPr txBox="1"/>
          <p:nvPr/>
        </p:nvSpPr>
        <p:spPr>
          <a:xfrm>
            <a:off x="2366078" y="363307"/>
            <a:ext cx="542784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grpSp>
        <p:nvGrpSpPr>
          <p:cNvPr id="394" name="Group"/>
          <p:cNvGrpSpPr/>
          <p:nvPr/>
        </p:nvGrpSpPr>
        <p:grpSpPr>
          <a:xfrm>
            <a:off x="859603" y="1416388"/>
            <a:ext cx="9054503" cy="4520524"/>
            <a:chOff x="0" y="0"/>
            <a:chExt cx="9054501" cy="4520523"/>
          </a:xfrm>
        </p:grpSpPr>
        <p:sp>
          <p:nvSpPr>
            <p:cNvPr id="390" name="power poles"/>
            <p:cNvSpPr txBox="1"/>
            <p:nvPr/>
          </p:nvSpPr>
          <p:spPr>
            <a:xfrm>
              <a:off x="254899" y="4009348"/>
              <a:ext cx="2048232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r>
                <a:t>power poles</a:t>
              </a:r>
            </a:p>
          </p:txBody>
        </p:sp>
        <p:sp>
          <p:nvSpPr>
            <p:cNvPr id="391" name="power lines through tree top"/>
            <p:cNvSpPr txBox="1"/>
            <p:nvPr/>
          </p:nvSpPr>
          <p:spPr>
            <a:xfrm>
              <a:off x="3476581" y="4009348"/>
              <a:ext cx="5577921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9687" tIns="39687" rIns="39687" bIns="39687" numCol="1" anchor="ctr">
              <a:spAutoFit/>
            </a:bodyPr>
            <a:lstStyle/>
            <a:p>
              <a:r>
                <a:t>power lines through tree top</a:t>
              </a:r>
            </a:p>
          </p:txBody>
        </p:sp>
        <p:pic>
          <p:nvPicPr>
            <p:cNvPr id="392" name="Image" descr="Image"/>
            <p:cNvPicPr>
              <a:picLocks noChangeAspect="1"/>
            </p:cNvPicPr>
            <p:nvPr/>
          </p:nvPicPr>
          <p:blipFill>
            <a:blip r:embed="rId3"/>
            <a:srcRect t="4092" b="10899"/>
            <a:stretch>
              <a:fillRect/>
            </a:stretch>
          </p:blipFill>
          <p:spPr>
            <a:xfrm>
              <a:off x="0" y="0"/>
              <a:ext cx="2738481" cy="39935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93" name="tree_dont power lines.jpg" descr="tree_dont power lin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060" y="8538"/>
              <a:ext cx="5324477" cy="399335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95" name="Do not climb power poles or…"/>
          <p:cNvSpPr txBox="1"/>
          <p:nvPr/>
        </p:nvSpPr>
        <p:spPr>
          <a:xfrm>
            <a:off x="1477714" y="6224816"/>
            <a:ext cx="7204572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not climb power poles or </a:t>
            </a:r>
          </a:p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trees near power lines.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  <p:bldP spid="395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y it safe outside."/>
          <p:cNvSpPr txBox="1"/>
          <p:nvPr/>
        </p:nvSpPr>
        <p:spPr>
          <a:xfrm>
            <a:off x="2396763" y="322176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pic>
        <p:nvPicPr>
          <p:cNvPr id="400" name="droppedImage.tiff" descr="droppedImage.tiff"/>
          <p:cNvPicPr>
            <a:picLocks noChangeAspect="1"/>
          </p:cNvPicPr>
          <p:nvPr/>
        </p:nvPicPr>
        <p:blipFill>
          <a:blip r:embed="rId3"/>
          <a:srcRect l="9351" r="6536"/>
          <a:stretch>
            <a:fillRect/>
          </a:stretch>
        </p:blipFill>
        <p:spPr>
          <a:xfrm>
            <a:off x="774906" y="1517801"/>
            <a:ext cx="3937488" cy="3047872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  <p:sp>
        <p:nvSpPr>
          <p:cNvPr id="401" name="electric meters"/>
          <p:cNvSpPr txBox="1"/>
          <p:nvPr/>
        </p:nvSpPr>
        <p:spPr>
          <a:xfrm>
            <a:off x="1521776" y="4847175"/>
            <a:ext cx="2443658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electric meters</a:t>
            </a: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16" y="1511450"/>
            <a:ext cx="3917697" cy="3060701"/>
          </a:xfrm>
          <a:prstGeom prst="rect">
            <a:avLst/>
          </a:prstGeom>
          <a:ln w="3175">
            <a:miter lim="400000"/>
          </a:ln>
        </p:spPr>
      </p:pic>
      <p:sp>
        <p:nvSpPr>
          <p:cNvPr id="403" name="pad mount transformer"/>
          <p:cNvSpPr txBox="1"/>
          <p:nvPr/>
        </p:nvSpPr>
        <p:spPr>
          <a:xfrm>
            <a:off x="5626722" y="4847175"/>
            <a:ext cx="3734486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pad mount transformer</a:t>
            </a:r>
          </a:p>
        </p:txBody>
      </p:sp>
      <p:sp>
        <p:nvSpPr>
          <p:cNvPr id="404" name="Stay away from electrical equipment   like meters and transformers."/>
          <p:cNvSpPr txBox="1"/>
          <p:nvPr/>
        </p:nvSpPr>
        <p:spPr>
          <a:xfrm>
            <a:off x="46088" y="5986850"/>
            <a:ext cx="10067824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Stay away from electrical equipment   like meters and transformers.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D8915D-A9AF-4744-84BD-058CE32C4DC5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0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411" name="Group"/>
          <p:cNvSpPr txBox="1"/>
          <p:nvPr/>
        </p:nvSpPr>
        <p:spPr>
          <a:xfrm>
            <a:off x="4564143" y="2225661"/>
            <a:ext cx="5075577" cy="3740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Never climb the fence around a __________             for any reason because it is dangerous.</a:t>
            </a:r>
          </a:p>
        </p:txBody>
      </p:sp>
      <p:sp>
        <p:nvSpPr>
          <p:cNvPr id="412" name="Substation"/>
          <p:cNvSpPr/>
          <p:nvPr/>
        </p:nvSpPr>
        <p:spPr>
          <a:xfrm>
            <a:off x="0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2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A2347E-5A62-F944-9BD5-E4269B2058BC}"/>
              </a:ext>
            </a:extLst>
          </p:cNvPr>
          <p:cNvSpPr/>
          <p:nvPr/>
        </p:nvSpPr>
        <p:spPr>
          <a:xfrm>
            <a:off x="8534177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6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417" name="Group"/>
          <p:cNvSpPr txBox="1"/>
          <p:nvPr/>
        </p:nvSpPr>
        <p:spPr>
          <a:xfrm>
            <a:off x="262014" y="965677"/>
            <a:ext cx="5627894" cy="5688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Pad mount _______ change the voltage of buried power lines and can be dangerous to play on.</a:t>
            </a:r>
          </a:p>
        </p:txBody>
      </p:sp>
      <p:sp>
        <p:nvSpPr>
          <p:cNvPr id="418" name="Transformers"/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  <p:bldP spid="418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E520C5-C36F-5546-ACF4-4082A8D41836}"/>
              </a:ext>
            </a:extLst>
          </p:cNvPr>
          <p:cNvSpPr/>
          <p:nvPr/>
        </p:nvSpPr>
        <p:spPr>
          <a:xfrm>
            <a:off x="8502516" y="523258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22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423" name="Group"/>
          <p:cNvSpPr txBox="1"/>
          <p:nvPr/>
        </p:nvSpPr>
        <p:spPr>
          <a:xfrm>
            <a:off x="967759" y="965677"/>
            <a:ext cx="4679349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Keep electrical equipment like ____  ____ and ____  ____  ___ free of clutter and never play around them.</a:t>
            </a:r>
          </a:p>
        </p:txBody>
      </p:sp>
      <p:sp>
        <p:nvSpPr>
          <p:cNvPr id="424" name="Electric meters…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E</a:t>
            </a:r>
            <a:r>
              <a:rPr sz="8000" dirty="0"/>
              <a:t>lectric </a:t>
            </a:r>
            <a:r>
              <a:rPr lang="en-US" sz="8000" dirty="0"/>
              <a:t>M</a:t>
            </a:r>
            <a:r>
              <a:rPr sz="8000" dirty="0"/>
              <a:t>eters</a:t>
            </a:r>
          </a:p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C</a:t>
            </a:r>
            <a:r>
              <a:rPr sz="8000" dirty="0"/>
              <a:t>ircuit </a:t>
            </a:r>
            <a:r>
              <a:rPr lang="en-US" sz="8000" dirty="0"/>
              <a:t>B</a:t>
            </a:r>
            <a:r>
              <a:rPr sz="8000" dirty="0"/>
              <a:t>reak</a:t>
            </a:r>
            <a:r>
              <a:rPr lang="en-US" sz="8000" dirty="0"/>
              <a:t>er</a:t>
            </a:r>
            <a:r>
              <a:rPr sz="8000" dirty="0"/>
              <a:t> </a:t>
            </a:r>
            <a:r>
              <a:rPr lang="en-US" sz="8000" dirty="0"/>
              <a:t>B</a:t>
            </a:r>
            <a:r>
              <a:rPr sz="8000" dirty="0"/>
              <a:t>ox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1" animBg="1" advAuto="0"/>
      <p:bldP spid="42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-856914" y="-47818"/>
            <a:ext cx="11728757" cy="7812265"/>
            <a:chOff x="0" y="0"/>
            <a:chExt cx="11728756" cy="7812263"/>
          </a:xfrm>
        </p:grpSpPr>
        <p:pic>
          <p:nvPicPr>
            <p:cNvPr id="165" name="kids-on-bikes.jpg" descr="kids-on-bik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728757" cy="781226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66" name="Rectangle"/>
            <p:cNvSpPr/>
            <p:nvPr/>
          </p:nvSpPr>
          <p:spPr>
            <a:xfrm>
              <a:off x="806113" y="30883"/>
              <a:ext cx="10261601" cy="7780868"/>
            </a:xfrm>
            <a:prstGeom prst="rect">
              <a:avLst/>
            </a:prstGeom>
            <a:solidFill>
              <a:srgbClr val="012168">
                <a:alpha val="20000"/>
              </a:srgbClr>
            </a:solidFill>
            <a:ln w="3175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buClr>
                  <a:srgbClr val="000000"/>
                </a:buClr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8" name="ENERGY"/>
          <p:cNvSpPr txBox="1"/>
          <p:nvPr/>
        </p:nvSpPr>
        <p:spPr>
          <a:xfrm>
            <a:off x="1609899" y="586930"/>
            <a:ext cx="6940202" cy="6542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41300" indent="-241300" defTabSz="406400">
              <a:spcBef>
                <a:spcPts val="500"/>
              </a:spcBef>
              <a:buClr>
                <a:srgbClr val="000000"/>
              </a:buClr>
              <a:defRPr sz="7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ENERGY</a:t>
            </a:r>
          </a:p>
        </p:txBody>
      </p:sp>
      <p:sp>
        <p:nvSpPr>
          <p:cNvPr id="169" name="is the ability to do WORK."/>
          <p:cNvSpPr/>
          <p:nvPr/>
        </p:nvSpPr>
        <p:spPr>
          <a:xfrm>
            <a:off x="-8467" y="5980912"/>
            <a:ext cx="10176934" cy="16530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241300" indent="-241300" defTabSz="406400">
              <a:spcBef>
                <a:spcPts val="500"/>
              </a:spcBef>
              <a:buClr>
                <a:srgbClr val="000000"/>
              </a:buClr>
              <a:defRPr sz="48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is the ability to do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WORK</a:t>
            </a:r>
            <a: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000 0.000000 L -0.005022 -0.237956" pathEditMode="relative">
                                      <p:cBhvr>
                                        <p:cTn id="6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96" y="-25400"/>
            <a:ext cx="11506201" cy="7670800"/>
          </a:xfrm>
          <a:prstGeom prst="rect">
            <a:avLst/>
          </a:prstGeom>
          <a:ln w="3175">
            <a:miter lim="400000"/>
          </a:ln>
        </p:spPr>
      </p:pic>
      <p:sp>
        <p:nvSpPr>
          <p:cNvPr id="429" name="Electricity is powerful and we  must use it safely."/>
          <p:cNvSpPr txBox="1"/>
          <p:nvPr/>
        </p:nvSpPr>
        <p:spPr>
          <a:xfrm>
            <a:off x="781332" y="4550595"/>
            <a:ext cx="5125493" cy="209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defTabSz="457200">
              <a:defRPr sz="44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powerful and we </a:t>
            </a:r>
            <a:br/>
            <a:r>
              <a:t>must use it safely.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2095500"/>
            <a:ext cx="1121172" cy="1905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255190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3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3504406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3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4228703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3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4288234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4288234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4218781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3563937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2551906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2095500"/>
            <a:ext cx="1150939" cy="192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671" y="2105421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65" y="2561828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37" y="3514328"/>
            <a:ext cx="1865313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312" y="4238625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984" y="4298156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921" y="4298156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906" y="4228703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5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8593" y="3573859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5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984" y="2561828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5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9765" y="2105421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53" name="Electrical Safety Sense"/>
          <p:cNvSpPr txBox="1">
            <a:spLocks noGrp="1"/>
          </p:cNvSpPr>
          <p:nvPr>
            <p:ph type="title" idx="4294967295"/>
          </p:nvPr>
        </p:nvSpPr>
        <p:spPr>
          <a:xfrm>
            <a:off x="912856" y="322763"/>
            <a:ext cx="8334288" cy="1220392"/>
          </a:xfrm>
          <a:prstGeom prst="rect">
            <a:avLst/>
          </a:prstGeom>
          <a:ln w="12700">
            <a:round/>
          </a:ln>
        </p:spPr>
        <p:txBody>
          <a:bodyPr lIns="54186" tIns="54186" rIns="54186" bIns="54186" anchor="t"/>
          <a:lstStyle>
            <a:lvl1pPr algn="l" defTabSz="599439">
              <a:defRPr sz="5899" b="1">
                <a:solidFill>
                  <a:srgbClr val="4AC7F4"/>
                </a:solidFill>
                <a:effectLst>
                  <a:outerShdw blurRad="22479" dist="22479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4601"/>
            </a:pPr>
            <a:r>
              <a:rPr sz="5899"/>
              <a:t>Electrical Safety Sense</a:t>
            </a:r>
          </a:p>
        </p:txBody>
      </p:sp>
      <p:sp>
        <p:nvSpPr>
          <p:cNvPr id="454" name="Are you ready?"/>
          <p:cNvSpPr txBox="1"/>
          <p:nvPr/>
        </p:nvSpPr>
        <p:spPr>
          <a:xfrm>
            <a:off x="1895121" y="6251971"/>
            <a:ext cx="6570775" cy="122039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186" tIns="54186" rIns="54186" bIns="54186">
            <a:normAutofit/>
          </a:bodyPr>
          <a:lstStyle>
            <a:lvl1pPr algn="l" defTabSz="1016000">
              <a:defRPr sz="6400" b="1">
                <a:solidFill>
                  <a:schemeClr val="accent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Are you ready?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" fill="hold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" fill="hold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9" presetClass="exit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" fill="hold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9" presetClass="exit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9" presetClass="exit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" fill="hold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" fill="hold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9" presetClass="exit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" fill="hold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9" presetClass="exit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4" dur="1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8" dur="100" fill="hold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00" fill="hold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9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fill="hold" tmFilter="0, 0; .2, .5; .8, .5; 1, 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4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0" animBg="1" advAuto="0"/>
      <p:bldP spid="433" grpId="20" animBg="1" advAuto="0"/>
      <p:bldP spid="434" grpId="9" animBg="1" advAuto="0"/>
      <p:bldP spid="434" grpId="19" animBg="1" advAuto="0"/>
      <p:bldP spid="435" grpId="8" animBg="1" advAuto="0"/>
      <p:bldP spid="435" grpId="18" animBg="1" advAuto="0"/>
      <p:bldP spid="436" grpId="7" animBg="1" advAuto="0"/>
      <p:bldP spid="436" grpId="17" animBg="1" advAuto="0"/>
      <p:bldP spid="437" grpId="6" animBg="1" advAuto="0"/>
      <p:bldP spid="437" grpId="16" animBg="1" advAuto="0"/>
      <p:bldP spid="438" grpId="5" animBg="1" advAuto="0"/>
      <p:bldP spid="438" grpId="15" animBg="1" advAuto="0"/>
      <p:bldP spid="439" grpId="4" animBg="1" advAuto="0"/>
      <p:bldP spid="439" grpId="14" animBg="1" advAuto="0"/>
      <p:bldP spid="440" grpId="3" animBg="1" advAuto="0"/>
      <p:bldP spid="440" grpId="13" animBg="1" advAuto="0"/>
      <p:bldP spid="441" grpId="2" animBg="1" advAuto="0"/>
      <p:bldP spid="441" grpId="12" animBg="1" advAuto="0"/>
      <p:bldP spid="442" grpId="1" animBg="1" advAuto="0"/>
      <p:bldP spid="442" grpId="11" animBg="1" advAuto="0"/>
      <p:bldP spid="443" grpId="30" animBg="1" advAuto="0"/>
      <p:bldP spid="444" grpId="29" animBg="1" advAuto="0"/>
      <p:bldP spid="445" grpId="28" animBg="1" advAuto="0"/>
      <p:bldP spid="446" grpId="27" animBg="1" advAuto="0"/>
      <p:bldP spid="447" grpId="26" animBg="1" advAuto="0"/>
      <p:bldP spid="448" grpId="25" animBg="1" advAuto="0"/>
      <p:bldP spid="449" grpId="24" animBg="1" advAuto="0"/>
      <p:bldP spid="450" grpId="23" animBg="1" advAuto="0"/>
      <p:bldP spid="451" grpId="22" animBg="1" advAuto="0"/>
      <p:bldP spid="452" grpId="21" animBg="1" advAuto="0"/>
      <p:bldP spid="454" grpId="31" animBg="1" advAuto="0"/>
      <p:bldP spid="454" grpId="3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o you need to be careful around electricity?"/>
          <p:cNvSpPr txBox="1"/>
          <p:nvPr/>
        </p:nvSpPr>
        <p:spPr>
          <a:xfrm>
            <a:off x="332382" y="761240"/>
            <a:ext cx="9495236" cy="32146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 you need to be careful around electricity?</a:t>
            </a:r>
          </a:p>
        </p:txBody>
      </p:sp>
      <p:pic>
        <p:nvPicPr>
          <p:cNvPr id="459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4" y="2705079"/>
            <a:ext cx="4052291" cy="5244141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9E39AC-ADD2-CA43-A1C9-95CD86B8B993}"/>
              </a:ext>
            </a:extLst>
          </p:cNvPr>
          <p:cNvSpPr/>
          <p:nvPr/>
        </p:nvSpPr>
        <p:spPr>
          <a:xfrm>
            <a:off x="2183072" y="692088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1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10%</a:t>
            </a:r>
          </a:p>
        </p:txBody>
      </p:sp>
      <p:pic>
        <p:nvPicPr>
          <p:cNvPr id="464" name="blue-right.png" descr="blue-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65" name="Yes"/>
          <p:cNvSpPr txBox="1"/>
          <p:nvPr/>
        </p:nvSpPr>
        <p:spPr>
          <a:xfrm>
            <a:off x="992187" y="5429538"/>
            <a:ext cx="2172228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  <p:pic>
        <p:nvPicPr>
          <p:cNvPr id="466" name="Volter Arms akimbo facing left.png" descr="Volter Arms akimbo facing lef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87509F-B399-AD41-9BE7-4ED2319374DE}"/>
              </a:ext>
            </a:extLst>
          </p:cNvPr>
          <p:cNvSpPr/>
          <p:nvPr/>
        </p:nvSpPr>
        <p:spPr>
          <a:xfrm>
            <a:off x="8713081" y="715941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2" animBg="1" advAuto="0"/>
      <p:bldP spid="464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If you see a downed power line, do you TELL an adult right away?"/>
          <p:cNvSpPr txBox="1"/>
          <p:nvPr/>
        </p:nvSpPr>
        <p:spPr>
          <a:xfrm>
            <a:off x="34726" y="-607673"/>
            <a:ext cx="10090548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EB3146"/>
              </a:solidFill>
            </a:endParaRPr>
          </a:p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If you see a downed power line, do you TELL an adult right away?</a:t>
            </a:r>
          </a:p>
        </p:txBody>
      </p:sp>
      <p:pic>
        <p:nvPicPr>
          <p:cNvPr id="471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7" y="3922574"/>
            <a:ext cx="4506185" cy="29986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72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2" y="3025767"/>
            <a:ext cx="4264054" cy="4351074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3415D-66CC-FF4B-9BD0-87FA84383EF0}"/>
              </a:ext>
            </a:extLst>
          </p:cNvPr>
          <p:cNvSpPr/>
          <p:nvPr/>
        </p:nvSpPr>
        <p:spPr>
          <a:xfrm>
            <a:off x="1318368" y="716139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Yes"/>
          <p:cNvSpPr txBox="1"/>
          <p:nvPr/>
        </p:nvSpPr>
        <p:spPr>
          <a:xfrm>
            <a:off x="992187" y="5429538"/>
            <a:ext cx="2172228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  <p:sp>
        <p:nvSpPr>
          <p:cNvPr id="477" name="2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20%</a:t>
            </a:r>
          </a:p>
        </p:txBody>
      </p:sp>
      <p:pic>
        <p:nvPicPr>
          <p:cNvPr id="478" name="right-gree.png" descr="right-gr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79" name="blue-right.png" descr="blue-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pic>
        <p:nvPicPr>
          <p:cNvPr id="480" name="Volter Arms akimbo facing left.png" descr="Volter Arms akimbo facing lef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B8A344-0A7A-3A4D-969D-F03C8AC953F4}"/>
              </a:ext>
            </a:extLst>
          </p:cNvPr>
          <p:cNvSpPr/>
          <p:nvPr/>
        </p:nvSpPr>
        <p:spPr>
          <a:xfrm>
            <a:off x="8687930" y="713888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3" animBg="1" advAuto="0"/>
      <p:bldP spid="478" grpId="2" animBg="1" advAuto="0"/>
      <p:bldP spid="479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ould you play around power poles or trees that have overhead wires nearby?"/>
          <p:cNvSpPr txBox="1"/>
          <p:nvPr/>
        </p:nvSpPr>
        <p:spPr>
          <a:xfrm>
            <a:off x="322460" y="-20517"/>
            <a:ext cx="9515080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  <p:pic>
        <p:nvPicPr>
          <p:cNvPr id="485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32" y="4186246"/>
            <a:ext cx="3845002" cy="2591503"/>
          </a:xfrm>
          <a:prstGeom prst="rect">
            <a:avLst/>
          </a:prstGeom>
          <a:ln w="3175">
            <a:solidFill>
              <a:srgbClr val="797979"/>
            </a:solidFill>
            <a:miter lim="400000"/>
          </a:ln>
        </p:spPr>
      </p:pic>
      <p:pic>
        <p:nvPicPr>
          <p:cNvPr id="486" name="Volter facing left walking right arm out.png" descr="Volter facing left walk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97" y="2878988"/>
            <a:ext cx="4022832" cy="520601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A6AB1D-458B-FD4E-82C8-61938E6CEEB4}"/>
              </a:ext>
            </a:extLst>
          </p:cNvPr>
          <p:cNvSpPr/>
          <p:nvPr/>
        </p:nvSpPr>
        <p:spPr>
          <a:xfrm>
            <a:off x="7644322" y="707925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No"/>
          <p:cNvSpPr txBox="1"/>
          <p:nvPr/>
        </p:nvSpPr>
        <p:spPr>
          <a:xfrm>
            <a:off x="992187" y="5429538"/>
            <a:ext cx="1700350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</a:t>
            </a:r>
          </a:p>
        </p:txBody>
      </p:sp>
      <p:sp>
        <p:nvSpPr>
          <p:cNvPr id="491" name="3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30%</a:t>
            </a:r>
          </a:p>
        </p:txBody>
      </p:sp>
      <p:pic>
        <p:nvPicPr>
          <p:cNvPr id="492" name="right-yellow.png" descr="righ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93" name="right-gree.png" descr="right-g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94" name="blue-right.png" descr="blue-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pic>
        <p:nvPicPr>
          <p:cNvPr id="495" name="Volter Arms akimbo facing left.png" descr="Volter Arms akimbo facing lef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53493-B790-384D-ADCA-FAB7130BDF56}"/>
              </a:ext>
            </a:extLst>
          </p:cNvPr>
          <p:cNvSpPr/>
          <p:nvPr/>
        </p:nvSpPr>
        <p:spPr>
          <a:xfrm>
            <a:off x="8614260" y="712894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4" animBg="1" advAuto="0"/>
      <p:bldP spid="492" grpId="3" animBg="1" advAuto="0"/>
      <p:bldP spid="493" grpId="2" animBg="1" advAuto="0"/>
      <p:bldP spid="494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quare"/>
          <p:cNvSpPr/>
          <p:nvPr/>
        </p:nvSpPr>
        <p:spPr>
          <a:xfrm>
            <a:off x="7513456" y="6785550"/>
            <a:ext cx="1270001" cy="1270001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0" name="Overloading electrical _______ is dangerous."/>
          <p:cNvSpPr txBox="1"/>
          <p:nvPr/>
        </p:nvSpPr>
        <p:spPr>
          <a:xfrm>
            <a:off x="238125" y="851261"/>
            <a:ext cx="9683750" cy="2421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 is dangerous.</a:t>
            </a:r>
          </a:p>
        </p:txBody>
      </p:sp>
      <p:sp>
        <p:nvSpPr>
          <p:cNvPr id="501" name="Text"/>
          <p:cNvSpPr txBox="1"/>
          <p:nvPr/>
        </p:nvSpPr>
        <p:spPr>
          <a:xfrm>
            <a:off x="5016499" y="2050256"/>
            <a:ext cx="127001" cy="1336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defTabSz="357187">
              <a:defRPr sz="5600" b="1">
                <a:solidFill>
                  <a:srgbClr val="0068A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2" name="Outlet-Overload-0303_full.jpg" descr="Outlet-Overload-0303_full.jpg"/>
          <p:cNvPicPr>
            <a:picLocks noChangeAspect="1"/>
          </p:cNvPicPr>
          <p:nvPr/>
        </p:nvPicPr>
        <p:blipFill>
          <a:blip r:embed="rId3"/>
          <a:srcRect l="8645" t="4051" r="7444" b="5816"/>
          <a:stretch>
            <a:fillRect/>
          </a:stretch>
        </p:blipFill>
        <p:spPr>
          <a:xfrm>
            <a:off x="966263" y="3470911"/>
            <a:ext cx="2926768" cy="295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26" extrusionOk="0">
                <a:moveTo>
                  <a:pt x="12525" y="6"/>
                </a:moveTo>
                <a:cubicBezTo>
                  <a:pt x="11900" y="-3"/>
                  <a:pt x="11432" y="-2"/>
                  <a:pt x="11059" y="9"/>
                </a:cubicBezTo>
                <a:cubicBezTo>
                  <a:pt x="11010" y="10"/>
                  <a:pt x="10979" y="13"/>
                  <a:pt x="10933" y="15"/>
                </a:cubicBezTo>
                <a:cubicBezTo>
                  <a:pt x="10241" y="41"/>
                  <a:pt x="9928" y="106"/>
                  <a:pt x="9724" y="226"/>
                </a:cubicBezTo>
                <a:cubicBezTo>
                  <a:pt x="9428" y="400"/>
                  <a:pt x="9351" y="522"/>
                  <a:pt x="9198" y="1027"/>
                </a:cubicBezTo>
                <a:cubicBezTo>
                  <a:pt x="9138" y="1221"/>
                  <a:pt x="9072" y="1372"/>
                  <a:pt x="8993" y="1518"/>
                </a:cubicBezTo>
                <a:cubicBezTo>
                  <a:pt x="8991" y="1521"/>
                  <a:pt x="8992" y="1524"/>
                  <a:pt x="8990" y="1527"/>
                </a:cubicBezTo>
                <a:cubicBezTo>
                  <a:pt x="8989" y="1528"/>
                  <a:pt x="8987" y="1529"/>
                  <a:pt x="8987" y="1530"/>
                </a:cubicBezTo>
                <a:cubicBezTo>
                  <a:pt x="8872" y="1737"/>
                  <a:pt x="8722" y="1930"/>
                  <a:pt x="8463" y="2203"/>
                </a:cubicBezTo>
                <a:cubicBezTo>
                  <a:pt x="7758" y="2946"/>
                  <a:pt x="7350" y="3539"/>
                  <a:pt x="7219" y="4019"/>
                </a:cubicBezTo>
                <a:cubicBezTo>
                  <a:pt x="7106" y="4433"/>
                  <a:pt x="6192" y="5405"/>
                  <a:pt x="5516" y="5826"/>
                </a:cubicBezTo>
                <a:cubicBezTo>
                  <a:pt x="4906" y="6205"/>
                  <a:pt x="3389" y="7829"/>
                  <a:pt x="3389" y="8104"/>
                </a:cubicBezTo>
                <a:cubicBezTo>
                  <a:pt x="3389" y="8169"/>
                  <a:pt x="3304" y="8298"/>
                  <a:pt x="3201" y="8390"/>
                </a:cubicBezTo>
                <a:cubicBezTo>
                  <a:pt x="3099" y="8482"/>
                  <a:pt x="3014" y="8627"/>
                  <a:pt x="3014" y="8711"/>
                </a:cubicBezTo>
                <a:cubicBezTo>
                  <a:pt x="3014" y="8794"/>
                  <a:pt x="2962" y="8913"/>
                  <a:pt x="2900" y="8974"/>
                </a:cubicBezTo>
                <a:cubicBezTo>
                  <a:pt x="2838" y="9035"/>
                  <a:pt x="2821" y="9084"/>
                  <a:pt x="2859" y="9084"/>
                </a:cubicBezTo>
                <a:cubicBezTo>
                  <a:pt x="2897" y="9084"/>
                  <a:pt x="2756" y="9310"/>
                  <a:pt x="2549" y="9587"/>
                </a:cubicBezTo>
                <a:cubicBezTo>
                  <a:pt x="2342" y="9863"/>
                  <a:pt x="2171" y="10139"/>
                  <a:pt x="2171" y="10202"/>
                </a:cubicBezTo>
                <a:cubicBezTo>
                  <a:pt x="2171" y="10370"/>
                  <a:pt x="1627" y="11809"/>
                  <a:pt x="1317" y="12457"/>
                </a:cubicBezTo>
                <a:cubicBezTo>
                  <a:pt x="1170" y="12766"/>
                  <a:pt x="1051" y="13074"/>
                  <a:pt x="1051" y="13142"/>
                </a:cubicBezTo>
                <a:cubicBezTo>
                  <a:pt x="1051" y="13211"/>
                  <a:pt x="984" y="13336"/>
                  <a:pt x="904" y="13423"/>
                </a:cubicBezTo>
                <a:cubicBezTo>
                  <a:pt x="824" y="13510"/>
                  <a:pt x="745" y="13682"/>
                  <a:pt x="729" y="13802"/>
                </a:cubicBezTo>
                <a:cubicBezTo>
                  <a:pt x="700" y="14016"/>
                  <a:pt x="469" y="14611"/>
                  <a:pt x="304" y="14903"/>
                </a:cubicBezTo>
                <a:cubicBezTo>
                  <a:pt x="251" y="14998"/>
                  <a:pt x="260" y="15091"/>
                  <a:pt x="325" y="15155"/>
                </a:cubicBezTo>
                <a:cubicBezTo>
                  <a:pt x="399" y="15228"/>
                  <a:pt x="368" y="15277"/>
                  <a:pt x="214" y="15334"/>
                </a:cubicBezTo>
                <a:lnTo>
                  <a:pt x="0" y="15412"/>
                </a:lnTo>
                <a:lnTo>
                  <a:pt x="246" y="15571"/>
                </a:lnTo>
                <a:cubicBezTo>
                  <a:pt x="291" y="15600"/>
                  <a:pt x="304" y="15626"/>
                  <a:pt x="334" y="15652"/>
                </a:cubicBezTo>
                <a:cubicBezTo>
                  <a:pt x="446" y="15380"/>
                  <a:pt x="592" y="15338"/>
                  <a:pt x="667" y="15620"/>
                </a:cubicBezTo>
                <a:cubicBezTo>
                  <a:pt x="722" y="15828"/>
                  <a:pt x="806" y="15879"/>
                  <a:pt x="1010" y="15822"/>
                </a:cubicBezTo>
                <a:cubicBezTo>
                  <a:pt x="1158" y="15781"/>
                  <a:pt x="1737" y="15630"/>
                  <a:pt x="2297" y="15487"/>
                </a:cubicBezTo>
                <a:cubicBezTo>
                  <a:pt x="2857" y="15344"/>
                  <a:pt x="3634" y="15120"/>
                  <a:pt x="4024" y="14987"/>
                </a:cubicBezTo>
                <a:cubicBezTo>
                  <a:pt x="4854" y="14704"/>
                  <a:pt x="5207" y="14684"/>
                  <a:pt x="5396" y="14909"/>
                </a:cubicBezTo>
                <a:cubicBezTo>
                  <a:pt x="5564" y="15108"/>
                  <a:pt x="5629" y="15890"/>
                  <a:pt x="5496" y="16103"/>
                </a:cubicBezTo>
                <a:cubicBezTo>
                  <a:pt x="5366" y="16310"/>
                  <a:pt x="5189" y="16173"/>
                  <a:pt x="5168" y="15880"/>
                </a:cubicBezTo>
                <a:cubicBezTo>
                  <a:pt x="5074" y="16192"/>
                  <a:pt x="4815" y="16711"/>
                  <a:pt x="4723" y="16750"/>
                </a:cubicBezTo>
                <a:cubicBezTo>
                  <a:pt x="4683" y="16768"/>
                  <a:pt x="4505" y="17065"/>
                  <a:pt x="4325" y="17412"/>
                </a:cubicBezTo>
                <a:cubicBezTo>
                  <a:pt x="4145" y="17759"/>
                  <a:pt x="3944" y="18067"/>
                  <a:pt x="3883" y="18092"/>
                </a:cubicBezTo>
                <a:cubicBezTo>
                  <a:pt x="3822" y="18117"/>
                  <a:pt x="3795" y="18186"/>
                  <a:pt x="3819" y="18248"/>
                </a:cubicBezTo>
                <a:cubicBezTo>
                  <a:pt x="3843" y="18309"/>
                  <a:pt x="3756" y="18457"/>
                  <a:pt x="3626" y="18577"/>
                </a:cubicBezTo>
                <a:cubicBezTo>
                  <a:pt x="3496" y="18698"/>
                  <a:pt x="3387" y="18844"/>
                  <a:pt x="3386" y="18898"/>
                </a:cubicBezTo>
                <a:cubicBezTo>
                  <a:pt x="3384" y="18953"/>
                  <a:pt x="3258" y="19159"/>
                  <a:pt x="3105" y="19358"/>
                </a:cubicBezTo>
                <a:cubicBezTo>
                  <a:pt x="2757" y="19811"/>
                  <a:pt x="2752" y="20030"/>
                  <a:pt x="3084" y="20165"/>
                </a:cubicBezTo>
                <a:cubicBezTo>
                  <a:pt x="3415" y="20298"/>
                  <a:pt x="3600" y="20326"/>
                  <a:pt x="4027" y="20350"/>
                </a:cubicBezTo>
                <a:cubicBezTo>
                  <a:pt x="3924" y="20199"/>
                  <a:pt x="4013" y="20052"/>
                  <a:pt x="4188" y="20118"/>
                </a:cubicBezTo>
                <a:cubicBezTo>
                  <a:pt x="4445" y="20216"/>
                  <a:pt x="5020" y="19850"/>
                  <a:pt x="5660" y="19190"/>
                </a:cubicBezTo>
                <a:cubicBezTo>
                  <a:pt x="6010" y="18829"/>
                  <a:pt x="6365" y="18444"/>
                  <a:pt x="6444" y="18332"/>
                </a:cubicBezTo>
                <a:cubicBezTo>
                  <a:pt x="6798" y="17826"/>
                  <a:pt x="7619" y="18033"/>
                  <a:pt x="7980" y="18716"/>
                </a:cubicBezTo>
                <a:cubicBezTo>
                  <a:pt x="8079" y="18904"/>
                  <a:pt x="8133" y="19175"/>
                  <a:pt x="8159" y="19459"/>
                </a:cubicBezTo>
                <a:cubicBezTo>
                  <a:pt x="8215" y="19239"/>
                  <a:pt x="8265" y="19078"/>
                  <a:pt x="8314" y="19014"/>
                </a:cubicBezTo>
                <a:cubicBezTo>
                  <a:pt x="8382" y="18801"/>
                  <a:pt x="8449" y="18584"/>
                  <a:pt x="8492" y="18517"/>
                </a:cubicBezTo>
                <a:cubicBezTo>
                  <a:pt x="8565" y="18404"/>
                  <a:pt x="8624" y="18251"/>
                  <a:pt x="8624" y="18176"/>
                </a:cubicBezTo>
                <a:cubicBezTo>
                  <a:pt x="8624" y="18101"/>
                  <a:pt x="8716" y="17976"/>
                  <a:pt x="8829" y="17898"/>
                </a:cubicBezTo>
                <a:cubicBezTo>
                  <a:pt x="9014" y="17770"/>
                  <a:pt x="9054" y="17770"/>
                  <a:pt x="9206" y="17907"/>
                </a:cubicBezTo>
                <a:cubicBezTo>
                  <a:pt x="9390" y="18070"/>
                  <a:pt x="9430" y="18441"/>
                  <a:pt x="9277" y="18534"/>
                </a:cubicBezTo>
                <a:cubicBezTo>
                  <a:pt x="9224" y="18566"/>
                  <a:pt x="9205" y="18629"/>
                  <a:pt x="9233" y="18673"/>
                </a:cubicBezTo>
                <a:cubicBezTo>
                  <a:pt x="9260" y="18717"/>
                  <a:pt x="9236" y="18781"/>
                  <a:pt x="9180" y="18814"/>
                </a:cubicBezTo>
                <a:cubicBezTo>
                  <a:pt x="9014" y="18916"/>
                  <a:pt x="8875" y="19337"/>
                  <a:pt x="8844" y="19826"/>
                </a:cubicBezTo>
                <a:cubicBezTo>
                  <a:pt x="8832" y="20002"/>
                  <a:pt x="8834" y="20153"/>
                  <a:pt x="8829" y="20321"/>
                </a:cubicBezTo>
                <a:cubicBezTo>
                  <a:pt x="8845" y="20346"/>
                  <a:pt x="8862" y="20358"/>
                  <a:pt x="8876" y="20410"/>
                </a:cubicBezTo>
                <a:cubicBezTo>
                  <a:pt x="8925" y="20597"/>
                  <a:pt x="8927" y="20597"/>
                  <a:pt x="9253" y="20425"/>
                </a:cubicBezTo>
                <a:cubicBezTo>
                  <a:pt x="9551" y="20267"/>
                  <a:pt x="9604" y="20265"/>
                  <a:pt x="9798" y="20390"/>
                </a:cubicBezTo>
                <a:cubicBezTo>
                  <a:pt x="9915" y="20466"/>
                  <a:pt x="10040" y="20598"/>
                  <a:pt x="10073" y="20682"/>
                </a:cubicBezTo>
                <a:cubicBezTo>
                  <a:pt x="10143" y="20862"/>
                  <a:pt x="9886" y="21082"/>
                  <a:pt x="9692" y="21009"/>
                </a:cubicBezTo>
                <a:cubicBezTo>
                  <a:pt x="9679" y="21004"/>
                  <a:pt x="9638" y="21021"/>
                  <a:pt x="9613" y="21023"/>
                </a:cubicBezTo>
                <a:cubicBezTo>
                  <a:pt x="9803" y="21034"/>
                  <a:pt x="9959" y="21120"/>
                  <a:pt x="10026" y="21292"/>
                </a:cubicBezTo>
                <a:cubicBezTo>
                  <a:pt x="10031" y="21306"/>
                  <a:pt x="10052" y="21319"/>
                  <a:pt x="10061" y="21332"/>
                </a:cubicBezTo>
                <a:cubicBezTo>
                  <a:pt x="10136" y="21303"/>
                  <a:pt x="10257" y="21291"/>
                  <a:pt x="10438" y="21315"/>
                </a:cubicBezTo>
                <a:cubicBezTo>
                  <a:pt x="10752" y="21357"/>
                  <a:pt x="10854" y="21337"/>
                  <a:pt x="10898" y="21225"/>
                </a:cubicBezTo>
                <a:cubicBezTo>
                  <a:pt x="10980" y="21014"/>
                  <a:pt x="11615" y="21047"/>
                  <a:pt x="12548" y="21309"/>
                </a:cubicBezTo>
                <a:cubicBezTo>
                  <a:pt x="13478" y="21571"/>
                  <a:pt x="14380" y="21597"/>
                  <a:pt x="15021" y="21382"/>
                </a:cubicBezTo>
                <a:lnTo>
                  <a:pt x="15469" y="21231"/>
                </a:lnTo>
                <a:lnTo>
                  <a:pt x="14828" y="20876"/>
                </a:lnTo>
                <a:cubicBezTo>
                  <a:pt x="14476" y="20678"/>
                  <a:pt x="14127" y="20480"/>
                  <a:pt x="14050" y="20436"/>
                </a:cubicBezTo>
                <a:cubicBezTo>
                  <a:pt x="13972" y="20392"/>
                  <a:pt x="13782" y="20305"/>
                  <a:pt x="13628" y="20243"/>
                </a:cubicBezTo>
                <a:cubicBezTo>
                  <a:pt x="13474" y="20180"/>
                  <a:pt x="13284" y="20091"/>
                  <a:pt x="13207" y="20046"/>
                </a:cubicBezTo>
                <a:cubicBezTo>
                  <a:pt x="13130" y="20001"/>
                  <a:pt x="12858" y="19865"/>
                  <a:pt x="12601" y="19742"/>
                </a:cubicBezTo>
                <a:cubicBezTo>
                  <a:pt x="12344" y="19620"/>
                  <a:pt x="12006" y="19388"/>
                  <a:pt x="11852" y="19228"/>
                </a:cubicBezTo>
                <a:cubicBezTo>
                  <a:pt x="11604" y="18971"/>
                  <a:pt x="11574" y="18874"/>
                  <a:pt x="11583" y="18410"/>
                </a:cubicBezTo>
                <a:cubicBezTo>
                  <a:pt x="11588" y="18121"/>
                  <a:pt x="11667" y="17413"/>
                  <a:pt x="11761" y="16834"/>
                </a:cubicBezTo>
                <a:cubicBezTo>
                  <a:pt x="11901" y="15974"/>
                  <a:pt x="11978" y="15733"/>
                  <a:pt x="12174" y="15519"/>
                </a:cubicBezTo>
                <a:cubicBezTo>
                  <a:pt x="12459" y="15207"/>
                  <a:pt x="12558" y="15192"/>
                  <a:pt x="13973" y="15293"/>
                </a:cubicBezTo>
                <a:cubicBezTo>
                  <a:pt x="14907" y="15360"/>
                  <a:pt x="15109" y="15402"/>
                  <a:pt x="15369" y="15591"/>
                </a:cubicBezTo>
                <a:cubicBezTo>
                  <a:pt x="15537" y="15713"/>
                  <a:pt x="15682" y="15868"/>
                  <a:pt x="15691" y="15932"/>
                </a:cubicBezTo>
                <a:cubicBezTo>
                  <a:pt x="15717" y="16103"/>
                  <a:pt x="16216" y="16807"/>
                  <a:pt x="16669" y="17314"/>
                </a:cubicBezTo>
                <a:cubicBezTo>
                  <a:pt x="16916" y="17591"/>
                  <a:pt x="17282" y="17859"/>
                  <a:pt x="17655" y="18037"/>
                </a:cubicBezTo>
                <a:cubicBezTo>
                  <a:pt x="18302" y="18345"/>
                  <a:pt x="18527" y="18540"/>
                  <a:pt x="18389" y="18676"/>
                </a:cubicBezTo>
                <a:cubicBezTo>
                  <a:pt x="18364" y="18700"/>
                  <a:pt x="18262" y="18672"/>
                  <a:pt x="18135" y="18629"/>
                </a:cubicBezTo>
                <a:cubicBezTo>
                  <a:pt x="18318" y="18770"/>
                  <a:pt x="18506" y="18927"/>
                  <a:pt x="18682" y="19098"/>
                </a:cubicBezTo>
                <a:cubicBezTo>
                  <a:pt x="19117" y="19519"/>
                  <a:pt x="19569" y="19850"/>
                  <a:pt x="20028" y="20078"/>
                </a:cubicBezTo>
                <a:lnTo>
                  <a:pt x="20722" y="20422"/>
                </a:lnTo>
                <a:lnTo>
                  <a:pt x="21032" y="20191"/>
                </a:lnTo>
                <a:cubicBezTo>
                  <a:pt x="21410" y="19906"/>
                  <a:pt x="21600" y="19335"/>
                  <a:pt x="21579" y="18543"/>
                </a:cubicBezTo>
                <a:cubicBezTo>
                  <a:pt x="21567" y="18093"/>
                  <a:pt x="21486" y="17824"/>
                  <a:pt x="21172" y="17181"/>
                </a:cubicBezTo>
                <a:cubicBezTo>
                  <a:pt x="20958" y="16740"/>
                  <a:pt x="20783" y="16340"/>
                  <a:pt x="20783" y="16294"/>
                </a:cubicBezTo>
                <a:cubicBezTo>
                  <a:pt x="20783" y="16188"/>
                  <a:pt x="20070" y="14905"/>
                  <a:pt x="19905" y="14712"/>
                </a:cubicBezTo>
                <a:cubicBezTo>
                  <a:pt x="19839" y="14635"/>
                  <a:pt x="19687" y="14365"/>
                  <a:pt x="19566" y="14111"/>
                </a:cubicBezTo>
                <a:lnTo>
                  <a:pt x="19346" y="13648"/>
                </a:lnTo>
                <a:lnTo>
                  <a:pt x="19355" y="10503"/>
                </a:lnTo>
                <a:cubicBezTo>
                  <a:pt x="19353" y="9896"/>
                  <a:pt x="19353" y="9393"/>
                  <a:pt x="19352" y="8523"/>
                </a:cubicBezTo>
                <a:cubicBezTo>
                  <a:pt x="19349" y="6309"/>
                  <a:pt x="19311" y="4316"/>
                  <a:pt x="19267" y="3111"/>
                </a:cubicBezTo>
                <a:cubicBezTo>
                  <a:pt x="19224" y="2783"/>
                  <a:pt x="19175" y="2334"/>
                  <a:pt x="19147" y="1897"/>
                </a:cubicBezTo>
                <a:cubicBezTo>
                  <a:pt x="19094" y="1033"/>
                  <a:pt x="19061" y="902"/>
                  <a:pt x="18837" y="636"/>
                </a:cubicBezTo>
                <a:cubicBezTo>
                  <a:pt x="18479" y="211"/>
                  <a:pt x="18055" y="146"/>
                  <a:pt x="14983" y="61"/>
                </a:cubicBezTo>
                <a:cubicBezTo>
                  <a:pt x="13976" y="33"/>
                  <a:pt x="13174" y="16"/>
                  <a:pt x="12525" y="6"/>
                </a:cubicBezTo>
                <a:close/>
                <a:moveTo>
                  <a:pt x="6775" y="7809"/>
                </a:moveTo>
                <a:cubicBezTo>
                  <a:pt x="7111" y="7816"/>
                  <a:pt x="7325" y="8078"/>
                  <a:pt x="7325" y="8534"/>
                </a:cubicBezTo>
                <a:cubicBezTo>
                  <a:pt x="7325" y="8888"/>
                  <a:pt x="7220" y="9068"/>
                  <a:pt x="6783" y="9468"/>
                </a:cubicBezTo>
                <a:cubicBezTo>
                  <a:pt x="6486" y="9741"/>
                  <a:pt x="6207" y="9964"/>
                  <a:pt x="6160" y="9965"/>
                </a:cubicBezTo>
                <a:cubicBezTo>
                  <a:pt x="5954" y="9969"/>
                  <a:pt x="5558" y="10844"/>
                  <a:pt x="5478" y="11472"/>
                </a:cubicBezTo>
                <a:cubicBezTo>
                  <a:pt x="5316" y="12751"/>
                  <a:pt x="5176" y="12992"/>
                  <a:pt x="4205" y="13640"/>
                </a:cubicBezTo>
                <a:cubicBezTo>
                  <a:pt x="3715" y="13967"/>
                  <a:pt x="3284" y="14236"/>
                  <a:pt x="3245" y="14238"/>
                </a:cubicBezTo>
                <a:cubicBezTo>
                  <a:pt x="3206" y="14241"/>
                  <a:pt x="3062" y="14159"/>
                  <a:pt x="2926" y="14059"/>
                </a:cubicBezTo>
                <a:cubicBezTo>
                  <a:pt x="2684" y="13881"/>
                  <a:pt x="2685" y="13866"/>
                  <a:pt x="3020" y="13212"/>
                </a:cubicBezTo>
                <a:cubicBezTo>
                  <a:pt x="3208" y="12845"/>
                  <a:pt x="3571" y="12036"/>
                  <a:pt x="3828" y="11414"/>
                </a:cubicBezTo>
                <a:cubicBezTo>
                  <a:pt x="4740" y="9203"/>
                  <a:pt x="5394" y="8309"/>
                  <a:pt x="6403" y="7890"/>
                </a:cubicBezTo>
                <a:cubicBezTo>
                  <a:pt x="6539" y="7833"/>
                  <a:pt x="6662" y="7806"/>
                  <a:pt x="6775" y="7809"/>
                </a:cubicBezTo>
                <a:close/>
                <a:moveTo>
                  <a:pt x="9496" y="14273"/>
                </a:moveTo>
                <a:cubicBezTo>
                  <a:pt x="9602" y="14299"/>
                  <a:pt x="9695" y="14403"/>
                  <a:pt x="9792" y="14588"/>
                </a:cubicBezTo>
                <a:cubicBezTo>
                  <a:pt x="10008" y="15001"/>
                  <a:pt x="9860" y="15461"/>
                  <a:pt x="9274" y="16187"/>
                </a:cubicBezTo>
                <a:cubicBezTo>
                  <a:pt x="8860" y="16698"/>
                  <a:pt x="8848" y="16704"/>
                  <a:pt x="8472" y="16403"/>
                </a:cubicBezTo>
                <a:cubicBezTo>
                  <a:pt x="8102" y="16108"/>
                  <a:pt x="8196" y="15648"/>
                  <a:pt x="8797" y="14837"/>
                </a:cubicBezTo>
                <a:cubicBezTo>
                  <a:pt x="9113" y="14409"/>
                  <a:pt x="9320" y="14230"/>
                  <a:pt x="9496" y="14273"/>
                </a:cubicBezTo>
                <a:close/>
                <a:moveTo>
                  <a:pt x="7336" y="18577"/>
                </a:moveTo>
                <a:cubicBezTo>
                  <a:pt x="7388" y="18617"/>
                  <a:pt x="7439" y="18654"/>
                  <a:pt x="7489" y="18705"/>
                </a:cubicBezTo>
                <a:cubicBezTo>
                  <a:pt x="7511" y="18728"/>
                  <a:pt x="7522" y="18742"/>
                  <a:pt x="7541" y="18762"/>
                </a:cubicBezTo>
                <a:cubicBezTo>
                  <a:pt x="7491" y="18673"/>
                  <a:pt x="7424" y="18611"/>
                  <a:pt x="7336" y="18577"/>
                </a:cubicBezTo>
                <a:close/>
              </a:path>
            </a:pathLst>
          </a:custGeom>
          <a:ln w="3175">
            <a:miter lim="400000"/>
          </a:ln>
        </p:spPr>
      </p:pic>
      <p:pic>
        <p:nvPicPr>
          <p:cNvPr id="503" name="Volter facing left sitting left arm up.png" descr="Volter facing left sitting left arm u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28" y="2455260"/>
            <a:ext cx="4767557" cy="6169780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84F37D-54EA-064F-B451-CE0480F3C84B}"/>
              </a:ext>
            </a:extLst>
          </p:cNvPr>
          <p:cNvSpPr/>
          <p:nvPr/>
        </p:nvSpPr>
        <p:spPr>
          <a:xfrm>
            <a:off x="8563733" y="657010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Outlets"/>
          <p:cNvSpPr txBox="1"/>
          <p:nvPr/>
        </p:nvSpPr>
        <p:spPr>
          <a:xfrm>
            <a:off x="542147" y="5859122"/>
            <a:ext cx="4248256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Outlets</a:t>
            </a:r>
          </a:p>
        </p:txBody>
      </p:sp>
      <p:sp>
        <p:nvSpPr>
          <p:cNvPr id="508" name="4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40%</a:t>
            </a:r>
          </a:p>
        </p:txBody>
      </p:sp>
      <p:pic>
        <p:nvPicPr>
          <p:cNvPr id="509" name="right-orange.png" descr="righ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12" y="3778149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10" name="right-yellow.png" descr="righ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99" y="3123305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11" name="right-gree.png" descr="right-gre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90" y="211127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12" name="blue-right.png" descr="blue-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071" y="1654868"/>
            <a:ext cx="1150939" cy="1924845"/>
          </a:xfrm>
          <a:prstGeom prst="rect">
            <a:avLst/>
          </a:prstGeom>
          <a:ln w="3175">
            <a:miter lim="400000"/>
          </a:ln>
        </p:spPr>
      </p:pic>
      <p:pic>
        <p:nvPicPr>
          <p:cNvPr id="513" name="Volter Arms akimbo facing left.png" descr="Volter Arms akimbo facing lef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5C6E60-F06C-8A43-9001-1661B57C1BE6}"/>
              </a:ext>
            </a:extLst>
          </p:cNvPr>
          <p:cNvSpPr/>
          <p:nvPr/>
        </p:nvSpPr>
        <p:spPr>
          <a:xfrm>
            <a:off x="8614260" y="706788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5" animBg="1" advAuto="0"/>
      <p:bldP spid="509" grpId="4" animBg="1" advAuto="0"/>
      <p:bldP spid="510" grpId="3" animBg="1" advAuto="0"/>
      <p:bldP spid="511" grpId="2" animBg="1" advAuto="0"/>
      <p:bldP spid="51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newable and Nonrenewable"/>
          <p:cNvSpPr txBox="1"/>
          <p:nvPr/>
        </p:nvSpPr>
        <p:spPr>
          <a:xfrm>
            <a:off x="1248059" y="2631727"/>
            <a:ext cx="7663882" cy="1908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6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Renewable and Nonrenewable</a:t>
            </a:r>
          </a:p>
        </p:txBody>
      </p:sp>
      <p:sp>
        <p:nvSpPr>
          <p:cNvPr id="174" name="Energy Sources"/>
          <p:cNvSpPr/>
          <p:nvPr/>
        </p:nvSpPr>
        <p:spPr>
          <a:xfrm>
            <a:off x="1185767" y="3114327"/>
            <a:ext cx="8175626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Sources</a:t>
            </a:r>
          </a:p>
        </p:txBody>
      </p:sp>
      <p:grpSp>
        <p:nvGrpSpPr>
          <p:cNvPr id="181" name="Group"/>
          <p:cNvGrpSpPr/>
          <p:nvPr/>
        </p:nvGrpSpPr>
        <p:grpSpPr>
          <a:xfrm>
            <a:off x="-76533" y="-890039"/>
            <a:ext cx="10706935" cy="10432450"/>
            <a:chOff x="0" y="0"/>
            <a:chExt cx="10706934" cy="10432449"/>
          </a:xfrm>
        </p:grpSpPr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3"/>
            <a:srcRect r="59330"/>
            <a:stretch>
              <a:fillRect/>
            </a:stretch>
          </p:blipFill>
          <p:spPr>
            <a:xfrm>
              <a:off x="3163421" y="5642960"/>
              <a:ext cx="5983345" cy="30149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3695" y="880776"/>
              <a:ext cx="4353240" cy="256000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39198" cy="342817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5776" y="808700"/>
              <a:ext cx="3700243" cy="26319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77" y="5653807"/>
              <a:ext cx="3287044" cy="4448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0" name="Gas flame.jpg" descr="Gas flame.jpg"/>
            <p:cNvPicPr>
              <a:picLocks noChangeAspect="1"/>
            </p:cNvPicPr>
            <p:nvPr/>
          </p:nvPicPr>
          <p:blipFill>
            <a:blip r:embed="rId8"/>
            <a:srcRect l="7931" t="3520" r="50722" b="3520"/>
            <a:stretch>
              <a:fillRect/>
            </a:stretch>
          </p:blipFill>
          <p:spPr>
            <a:xfrm>
              <a:off x="7070349" y="5644564"/>
              <a:ext cx="3193978" cy="478788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2" animBg="1" advAuto="0"/>
      <p:bldP spid="174" grpId="1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You should NOT play ________ during a storm."/>
          <p:cNvSpPr txBox="1"/>
          <p:nvPr/>
        </p:nvSpPr>
        <p:spPr>
          <a:xfrm>
            <a:off x="520537" y="-197888"/>
            <a:ext cx="9396017" cy="36016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NOT play ________ during a storm.</a:t>
            </a:r>
          </a:p>
        </p:txBody>
      </p:sp>
      <p:pic>
        <p:nvPicPr>
          <p:cNvPr id="518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5" y="3306584"/>
            <a:ext cx="4792426" cy="3189142"/>
          </a:xfrm>
          <a:prstGeom prst="rect">
            <a:avLst/>
          </a:prstGeom>
          <a:ln w="3175">
            <a:miter lim="400000"/>
          </a:ln>
        </p:spPr>
      </p:pic>
      <p:pic>
        <p:nvPicPr>
          <p:cNvPr id="519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509" y="2767026"/>
            <a:ext cx="4052291" cy="524414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819B72-244F-B645-A120-0AC55EFB7E72}"/>
              </a:ext>
            </a:extLst>
          </p:cNvPr>
          <p:cNvSpPr/>
          <p:nvPr/>
        </p:nvSpPr>
        <p:spPr>
          <a:xfrm>
            <a:off x="8518965" y="699973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5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50%</a:t>
            </a:r>
          </a:p>
        </p:txBody>
      </p:sp>
      <p:pic>
        <p:nvPicPr>
          <p:cNvPr id="524" name="right-red.png" descr="right-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50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25" name="right-orange.png" descr="right-ora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234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26" name="right-yellow.png" descr="right-yell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922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27" name="right-gree.png" descr="right-gre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312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28" name="blue-right.png" descr="blue-r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94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Outside"/>
          <p:cNvSpPr txBox="1"/>
          <p:nvPr/>
        </p:nvSpPr>
        <p:spPr>
          <a:xfrm>
            <a:off x="644429" y="5869350"/>
            <a:ext cx="4583460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Outside</a:t>
            </a:r>
          </a:p>
        </p:txBody>
      </p:sp>
      <p:pic>
        <p:nvPicPr>
          <p:cNvPr id="530" name="Volter Arms akimbo facing left.png" descr="Volter Arms akimbo facing lef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34D683-AEC7-FF47-AFF0-E771D807CE8E}"/>
              </a:ext>
            </a:extLst>
          </p:cNvPr>
          <p:cNvSpPr/>
          <p:nvPr/>
        </p:nvSpPr>
        <p:spPr>
          <a:xfrm>
            <a:off x="8614260" y="707811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6" animBg="1" advAuto="0"/>
      <p:bldP spid="524" grpId="5" animBg="1" advAuto="0"/>
      <p:bldP spid="525" grpId="4" animBg="1" advAuto="0"/>
      <p:bldP spid="526" grpId="3" animBg="1" advAuto="0"/>
      <p:bldP spid="527" grpId="2" animBg="1" advAuto="0"/>
      <p:bldP spid="528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Your family should keep the area around your _____ ______ box clean."/>
          <p:cNvSpPr txBox="1"/>
          <p:nvPr/>
        </p:nvSpPr>
        <p:spPr>
          <a:xfrm>
            <a:off x="-46673" y="311226"/>
            <a:ext cx="10253346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lvl="1" indent="342900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Your family should keep the area around your _____ ______ box clean.</a:t>
            </a:r>
          </a:p>
        </p:txBody>
      </p:sp>
      <p:pic>
        <p:nvPicPr>
          <p:cNvPr id="535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20" y="3776050"/>
            <a:ext cx="3564132" cy="3636870"/>
          </a:xfrm>
          <a:prstGeom prst="rect">
            <a:avLst/>
          </a:prstGeom>
          <a:ln w="3175">
            <a:miter lim="400000"/>
          </a:ln>
        </p:spPr>
      </p:pic>
      <p:pic>
        <p:nvPicPr>
          <p:cNvPr id="536" name="105_0582.jpg" descr="105_0582.jpg"/>
          <p:cNvPicPr>
            <a:picLocks noChangeAspect="1"/>
          </p:cNvPicPr>
          <p:nvPr/>
        </p:nvPicPr>
        <p:blipFill>
          <a:blip r:embed="rId4"/>
          <a:srcRect l="16729" t="156" r="16729" b="7696"/>
          <a:stretch>
            <a:fillRect/>
          </a:stretch>
        </p:blipFill>
        <p:spPr>
          <a:xfrm>
            <a:off x="5911021" y="4164941"/>
            <a:ext cx="2752991" cy="285926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365D1-C69C-5143-938B-E0019F495389}"/>
              </a:ext>
            </a:extLst>
          </p:cNvPr>
          <p:cNvSpPr/>
          <p:nvPr/>
        </p:nvSpPr>
        <p:spPr>
          <a:xfrm>
            <a:off x="1934594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ircuit Breaker"/>
          <p:cNvSpPr txBox="1"/>
          <p:nvPr/>
        </p:nvSpPr>
        <p:spPr>
          <a:xfrm>
            <a:off x="562603" y="6299952"/>
            <a:ext cx="5919789" cy="9925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64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Circuit Breaker</a:t>
            </a:r>
          </a:p>
        </p:txBody>
      </p:sp>
      <p:sp>
        <p:nvSpPr>
          <p:cNvPr id="541" name="6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60%</a:t>
            </a:r>
          </a:p>
        </p:txBody>
      </p:sp>
      <p:pic>
        <p:nvPicPr>
          <p:cNvPr id="542" name="purple.png" descr="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67" y="374905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3" name="right-red.png" descr="right-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04" y="374905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4" name="right-orange.png" descr="right-oran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288" y="3679597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45" name="right-yellow.png" descr="right-yello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976" y="3024754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546" name="right-gree.png" descr="right-g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367" y="2012722"/>
            <a:ext cx="1736329" cy="1498205"/>
          </a:xfrm>
          <a:prstGeom prst="rect">
            <a:avLst/>
          </a:prstGeom>
          <a:ln w="3175">
            <a:miter lim="400000"/>
          </a:ln>
        </p:spPr>
      </p:pic>
      <p:pic>
        <p:nvPicPr>
          <p:cNvPr id="547" name="blue-right.png" descr="blue-righ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148" y="1556316"/>
            <a:ext cx="1150938" cy="1924845"/>
          </a:xfrm>
          <a:prstGeom prst="rect">
            <a:avLst/>
          </a:prstGeom>
          <a:ln w="3175">
            <a:miter lim="400000"/>
          </a:ln>
        </p:spPr>
      </p:pic>
      <p:pic>
        <p:nvPicPr>
          <p:cNvPr id="548" name="Volter Arms akimbo facing left.png" descr="Volter Arms akimbo facing lef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63F96B-DBBF-AF4E-B47A-01163065B874}"/>
              </a:ext>
            </a:extLst>
          </p:cNvPr>
          <p:cNvSpPr/>
          <p:nvPr/>
        </p:nvSpPr>
        <p:spPr>
          <a:xfrm>
            <a:off x="8614260" y="707709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7" animBg="1" advAuto="0"/>
      <p:bldP spid="542" grpId="6" animBg="1" advAuto="0"/>
      <p:bldP spid="543" grpId="5" animBg="1" advAuto="0"/>
      <p:bldP spid="544" grpId="4" animBg="1" advAuto="0"/>
      <p:bldP spid="545" grpId="3" animBg="1" advAuto="0"/>
      <p:bldP spid="546" grpId="2" animBg="1" advAuto="0"/>
      <p:bldP spid="547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You should NOT unplug appliances by the _____."/>
          <p:cNvSpPr txBox="1"/>
          <p:nvPr/>
        </p:nvSpPr>
        <p:spPr>
          <a:xfrm>
            <a:off x="342304" y="504850"/>
            <a:ext cx="9475392" cy="30261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by the _____. </a:t>
            </a:r>
          </a:p>
        </p:txBody>
      </p:sp>
      <p:pic>
        <p:nvPicPr>
          <p:cNvPr id="553" name="droppedImage.tiff" descr="droppedImage.tiff"/>
          <p:cNvPicPr>
            <a:picLocks noChangeAspect="1"/>
          </p:cNvPicPr>
          <p:nvPr/>
        </p:nvPicPr>
        <p:blipFill>
          <a:blip r:embed="rId3"/>
          <a:srcRect l="2962" t="48" r="9749" b="5872"/>
          <a:stretch>
            <a:fillRect/>
          </a:stretch>
        </p:blipFill>
        <p:spPr>
          <a:xfrm flipH="1">
            <a:off x="1706736" y="4128028"/>
            <a:ext cx="2966279" cy="217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17" extrusionOk="0">
                <a:moveTo>
                  <a:pt x="11723" y="0"/>
                </a:moveTo>
                <a:cubicBezTo>
                  <a:pt x="10398" y="-6"/>
                  <a:pt x="9205" y="72"/>
                  <a:pt x="9072" y="172"/>
                </a:cubicBezTo>
                <a:cubicBezTo>
                  <a:pt x="8938" y="272"/>
                  <a:pt x="8327" y="616"/>
                  <a:pt x="7712" y="937"/>
                </a:cubicBezTo>
                <a:cubicBezTo>
                  <a:pt x="5463" y="2110"/>
                  <a:pt x="3427" y="3980"/>
                  <a:pt x="1610" y="6543"/>
                </a:cubicBezTo>
                <a:cubicBezTo>
                  <a:pt x="387" y="8268"/>
                  <a:pt x="-2" y="9100"/>
                  <a:pt x="0" y="10195"/>
                </a:cubicBezTo>
                <a:cubicBezTo>
                  <a:pt x="0" y="10351"/>
                  <a:pt x="8" y="10512"/>
                  <a:pt x="23" y="10682"/>
                </a:cubicBezTo>
                <a:cubicBezTo>
                  <a:pt x="151" y="12150"/>
                  <a:pt x="452" y="12873"/>
                  <a:pt x="1200" y="13503"/>
                </a:cubicBezTo>
                <a:cubicBezTo>
                  <a:pt x="2574" y="14661"/>
                  <a:pt x="3020" y="14870"/>
                  <a:pt x="7923" y="16671"/>
                </a:cubicBezTo>
                <a:cubicBezTo>
                  <a:pt x="8576" y="16911"/>
                  <a:pt x="9171" y="17216"/>
                  <a:pt x="9248" y="17350"/>
                </a:cubicBezTo>
                <a:cubicBezTo>
                  <a:pt x="9324" y="17484"/>
                  <a:pt x="9660" y="17702"/>
                  <a:pt x="9992" y="17834"/>
                </a:cubicBezTo>
                <a:cubicBezTo>
                  <a:pt x="10324" y="17966"/>
                  <a:pt x="10792" y="18326"/>
                  <a:pt x="11034" y="18637"/>
                </a:cubicBezTo>
                <a:cubicBezTo>
                  <a:pt x="11397" y="19105"/>
                  <a:pt x="11550" y="19187"/>
                  <a:pt x="11919" y="19094"/>
                </a:cubicBezTo>
                <a:cubicBezTo>
                  <a:pt x="12165" y="19032"/>
                  <a:pt x="12403" y="19057"/>
                  <a:pt x="12447" y="19152"/>
                </a:cubicBezTo>
                <a:cubicBezTo>
                  <a:pt x="12567" y="19413"/>
                  <a:pt x="13526" y="20053"/>
                  <a:pt x="14014" y="20198"/>
                </a:cubicBezTo>
                <a:cubicBezTo>
                  <a:pt x="14250" y="20268"/>
                  <a:pt x="14622" y="20575"/>
                  <a:pt x="14840" y="20881"/>
                </a:cubicBezTo>
                <a:cubicBezTo>
                  <a:pt x="15321" y="21559"/>
                  <a:pt x="15809" y="21594"/>
                  <a:pt x="16291" y="20986"/>
                </a:cubicBezTo>
                <a:lnTo>
                  <a:pt x="16646" y="20537"/>
                </a:lnTo>
                <a:lnTo>
                  <a:pt x="18181" y="20885"/>
                </a:lnTo>
                <a:cubicBezTo>
                  <a:pt x="20095" y="21317"/>
                  <a:pt x="20048" y="21316"/>
                  <a:pt x="20053" y="20920"/>
                </a:cubicBezTo>
                <a:cubicBezTo>
                  <a:pt x="20056" y="20739"/>
                  <a:pt x="20099" y="20313"/>
                  <a:pt x="20149" y="19976"/>
                </a:cubicBezTo>
                <a:cubicBezTo>
                  <a:pt x="20201" y="19621"/>
                  <a:pt x="20172" y="19259"/>
                  <a:pt x="20082" y="19113"/>
                </a:cubicBezTo>
                <a:cubicBezTo>
                  <a:pt x="19845" y="18729"/>
                  <a:pt x="20042" y="18619"/>
                  <a:pt x="20732" y="18747"/>
                </a:cubicBezTo>
                <a:cubicBezTo>
                  <a:pt x="21236" y="18840"/>
                  <a:pt x="21345" y="18811"/>
                  <a:pt x="21288" y="18598"/>
                </a:cubicBezTo>
                <a:cubicBezTo>
                  <a:pt x="21250" y="18453"/>
                  <a:pt x="21312" y="18191"/>
                  <a:pt x="21424" y="18017"/>
                </a:cubicBezTo>
                <a:cubicBezTo>
                  <a:pt x="21558" y="17809"/>
                  <a:pt x="21598" y="17510"/>
                  <a:pt x="21539" y="17151"/>
                </a:cubicBezTo>
                <a:cubicBezTo>
                  <a:pt x="21456" y="16640"/>
                  <a:pt x="21357" y="16571"/>
                  <a:pt x="20048" y="16078"/>
                </a:cubicBezTo>
                <a:cubicBezTo>
                  <a:pt x="18508" y="15499"/>
                  <a:pt x="18391" y="15342"/>
                  <a:pt x="18391" y="13921"/>
                </a:cubicBezTo>
                <a:cubicBezTo>
                  <a:pt x="18391" y="13266"/>
                  <a:pt x="18352" y="13195"/>
                  <a:pt x="17947" y="13086"/>
                </a:cubicBezTo>
                <a:cubicBezTo>
                  <a:pt x="17608" y="12994"/>
                  <a:pt x="17433" y="13059"/>
                  <a:pt x="17197" y="13359"/>
                </a:cubicBezTo>
                <a:cubicBezTo>
                  <a:pt x="16910" y="13722"/>
                  <a:pt x="16826" y="13735"/>
                  <a:pt x="16069" y="13534"/>
                </a:cubicBezTo>
                <a:cubicBezTo>
                  <a:pt x="15386" y="13353"/>
                  <a:pt x="15148" y="13365"/>
                  <a:pt x="14623" y="13612"/>
                </a:cubicBezTo>
                <a:cubicBezTo>
                  <a:pt x="14002" y="13906"/>
                  <a:pt x="13990" y="13905"/>
                  <a:pt x="13708" y="13441"/>
                </a:cubicBezTo>
                <a:cubicBezTo>
                  <a:pt x="13386" y="12909"/>
                  <a:pt x="12879" y="12830"/>
                  <a:pt x="12439" y="13246"/>
                </a:cubicBezTo>
                <a:cubicBezTo>
                  <a:pt x="12278" y="13397"/>
                  <a:pt x="12117" y="13481"/>
                  <a:pt x="12081" y="13433"/>
                </a:cubicBezTo>
                <a:cubicBezTo>
                  <a:pt x="11933" y="13234"/>
                  <a:pt x="10045" y="13126"/>
                  <a:pt x="9960" y="13312"/>
                </a:cubicBezTo>
                <a:cubicBezTo>
                  <a:pt x="9902" y="13439"/>
                  <a:pt x="9551" y="13382"/>
                  <a:pt x="8933" y="13144"/>
                </a:cubicBezTo>
                <a:cubicBezTo>
                  <a:pt x="7877" y="12737"/>
                  <a:pt x="6921" y="12687"/>
                  <a:pt x="5811" y="12980"/>
                </a:cubicBezTo>
                <a:cubicBezTo>
                  <a:pt x="5397" y="13090"/>
                  <a:pt x="4587" y="13184"/>
                  <a:pt x="4008" y="13191"/>
                </a:cubicBezTo>
                <a:cubicBezTo>
                  <a:pt x="3129" y="13201"/>
                  <a:pt x="2829" y="13120"/>
                  <a:pt x="2193" y="12692"/>
                </a:cubicBezTo>
                <a:cubicBezTo>
                  <a:pt x="1242" y="12051"/>
                  <a:pt x="663" y="11331"/>
                  <a:pt x="663" y="10792"/>
                </a:cubicBezTo>
                <a:cubicBezTo>
                  <a:pt x="663" y="9858"/>
                  <a:pt x="3062" y="6329"/>
                  <a:pt x="4992" y="4421"/>
                </a:cubicBezTo>
                <a:cubicBezTo>
                  <a:pt x="6810" y="2623"/>
                  <a:pt x="9027" y="1428"/>
                  <a:pt x="12176" y="554"/>
                </a:cubicBezTo>
                <a:lnTo>
                  <a:pt x="14133" y="12"/>
                </a:lnTo>
                <a:lnTo>
                  <a:pt x="11723" y="0"/>
                </a:lnTo>
                <a:close/>
                <a:moveTo>
                  <a:pt x="6224" y="13831"/>
                </a:moveTo>
                <a:cubicBezTo>
                  <a:pt x="6693" y="13864"/>
                  <a:pt x="7291" y="14083"/>
                  <a:pt x="8272" y="14533"/>
                </a:cubicBezTo>
                <a:cubicBezTo>
                  <a:pt x="9024" y="14878"/>
                  <a:pt x="9248" y="15065"/>
                  <a:pt x="9248" y="15341"/>
                </a:cubicBezTo>
                <a:cubicBezTo>
                  <a:pt x="9248" y="15802"/>
                  <a:pt x="8766" y="15858"/>
                  <a:pt x="7923" y="15493"/>
                </a:cubicBezTo>
                <a:cubicBezTo>
                  <a:pt x="7578" y="15343"/>
                  <a:pt x="6730" y="15069"/>
                  <a:pt x="6039" y="14884"/>
                </a:cubicBezTo>
                <a:cubicBezTo>
                  <a:pt x="5348" y="14700"/>
                  <a:pt x="4804" y="14471"/>
                  <a:pt x="4833" y="14373"/>
                </a:cubicBezTo>
                <a:cubicBezTo>
                  <a:pt x="4862" y="14275"/>
                  <a:pt x="5145" y="14089"/>
                  <a:pt x="5462" y="13960"/>
                </a:cubicBezTo>
                <a:cubicBezTo>
                  <a:pt x="5707" y="13860"/>
                  <a:pt x="5942" y="13811"/>
                  <a:pt x="6224" y="13831"/>
                </a:cubicBezTo>
                <a:close/>
              </a:path>
            </a:pathLst>
          </a:custGeom>
          <a:ln w="3175">
            <a:miter lim="400000"/>
          </a:ln>
        </p:spPr>
      </p:pic>
      <p:pic>
        <p:nvPicPr>
          <p:cNvPr id="554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86" y="2786904"/>
            <a:ext cx="4052291" cy="524414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C54E24-09C7-B94D-AE2C-642B2933A17D}"/>
              </a:ext>
            </a:extLst>
          </p:cNvPr>
          <p:cNvSpPr/>
          <p:nvPr/>
        </p:nvSpPr>
        <p:spPr>
          <a:xfrm>
            <a:off x="8518966" y="698979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ord"/>
          <p:cNvSpPr txBox="1"/>
          <p:nvPr/>
        </p:nvSpPr>
        <p:spPr>
          <a:xfrm>
            <a:off x="531919" y="5889807"/>
            <a:ext cx="2906849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Cord</a:t>
            </a:r>
          </a:p>
        </p:txBody>
      </p:sp>
      <p:sp>
        <p:nvSpPr>
          <p:cNvPr id="559" name="7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70%</a:t>
            </a:r>
          </a:p>
        </p:txBody>
      </p:sp>
      <p:pic>
        <p:nvPicPr>
          <p:cNvPr id="560" name="left-blue.png" descr="left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98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61" name="purple.png" descr="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70" y="392410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2" name="right-red.png" descr="right-r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507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3" name="right-orange.png" descr="right-oran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492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64" name="right-yellow.png" descr="right-yello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65" name="right-gree.png" descr="right-g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570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66" name="blue-right.png" descr="blue-righ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351" y="1731367"/>
            <a:ext cx="1150939" cy="192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567" name="Volter Arms akimbo facing left.png" descr="Volter Arms akimbo facing lef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E22A64-1C31-0945-A69C-EBBCD6575A03}"/>
              </a:ext>
            </a:extLst>
          </p:cNvPr>
          <p:cNvSpPr/>
          <p:nvPr/>
        </p:nvSpPr>
        <p:spPr>
          <a:xfrm>
            <a:off x="8614260" y="709856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8" animBg="1" advAuto="0"/>
      <p:bldP spid="560" grpId="7" animBg="1" advAuto="0"/>
      <p:bldP spid="561" grpId="6" animBg="1" advAuto="0"/>
      <p:bldP spid="562" grpId="5" animBg="1" advAuto="0"/>
      <p:bldP spid="563" grpId="4" animBg="1" advAuto="0"/>
      <p:bldP spid="564" grpId="3" animBg="1" advAuto="0"/>
      <p:bldP spid="565" grpId="2" animBg="1" advAuto="0"/>
      <p:bldP spid="566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You should not play around electric equipment like ____."/>
          <p:cNvSpPr txBox="1"/>
          <p:nvPr/>
        </p:nvSpPr>
        <p:spPr>
          <a:xfrm>
            <a:off x="64519" y="377603"/>
            <a:ext cx="9662979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____.</a:t>
            </a:r>
          </a:p>
        </p:txBody>
      </p:sp>
      <p:pic>
        <p:nvPicPr>
          <p:cNvPr id="57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79" y="4194332"/>
            <a:ext cx="3395180" cy="2210531"/>
          </a:xfrm>
          <a:prstGeom prst="rect">
            <a:avLst/>
          </a:prstGeom>
          <a:ln w="3175">
            <a:miter lim="400000"/>
          </a:ln>
        </p:spPr>
      </p:pic>
      <p:pic>
        <p:nvPicPr>
          <p:cNvPr id="573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20" y="3776050"/>
            <a:ext cx="3564132" cy="3636870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BEC2C6-F85F-124D-A2E3-70FBB5DC7FDF}"/>
              </a:ext>
            </a:extLst>
          </p:cNvPr>
          <p:cNvSpPr/>
          <p:nvPr/>
        </p:nvSpPr>
        <p:spPr>
          <a:xfrm>
            <a:off x="1994228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8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80%</a:t>
            </a:r>
          </a:p>
        </p:txBody>
      </p:sp>
      <p:pic>
        <p:nvPicPr>
          <p:cNvPr id="578" name="left-green.png" descr="left-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210" y="3140273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579" name="left-blue.png" descr="left-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585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80" name="purple.png" descr="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257" y="3924101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1" name="right-red.png" descr="right-r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195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2" name="right-orange.png" descr="right-oran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83" name="right-yellow.png" descr="right-yello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867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84" name="right-gree.png" descr="right-gre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257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85" name="blue-right.png" descr="blue-righ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039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86" name="Meters"/>
          <p:cNvSpPr txBox="1"/>
          <p:nvPr/>
        </p:nvSpPr>
        <p:spPr>
          <a:xfrm>
            <a:off x="460321" y="5870134"/>
            <a:ext cx="4809420" cy="1390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Meters</a:t>
            </a:r>
          </a:p>
        </p:txBody>
      </p:sp>
      <p:pic>
        <p:nvPicPr>
          <p:cNvPr id="587" name="Volter Arms akimbo facing left.png" descr="Volter Arms akimbo facing lef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39EA14-6E4D-864F-9462-9700DCF96022}"/>
              </a:ext>
            </a:extLst>
          </p:cNvPr>
          <p:cNvSpPr/>
          <p:nvPr/>
        </p:nvSpPr>
        <p:spPr>
          <a:xfrm>
            <a:off x="8614260" y="711279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" presetClass="entr" presetSubtype="1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9" animBg="1" advAuto="0"/>
      <p:bldP spid="578" grpId="8" animBg="1" advAuto="0"/>
      <p:bldP spid="579" grpId="7" animBg="1" advAuto="0"/>
      <p:bldP spid="580" grpId="6" animBg="1" advAuto="0"/>
      <p:bldP spid="581" grpId="5" animBg="1" advAuto="0"/>
      <p:bldP spid="582" grpId="4" animBg="1" advAuto="0"/>
      <p:bldP spid="583" grpId="3" animBg="1" advAuto="0"/>
      <p:bldP spid="584" grpId="2" animBg="1" advAuto="0"/>
      <p:bldP spid="585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You should call _____       to mark the location of buried power lines."/>
          <p:cNvSpPr txBox="1"/>
          <p:nvPr/>
        </p:nvSpPr>
        <p:spPr>
          <a:xfrm>
            <a:off x="14882" y="292232"/>
            <a:ext cx="10130236" cy="33932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call _____       to mark the location of buried power lines.</a:t>
            </a:r>
          </a:p>
        </p:txBody>
      </p:sp>
      <p:pic>
        <p:nvPicPr>
          <p:cNvPr id="592" name="DSCN1487.jpg" descr="DSCN14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4" y="4033208"/>
            <a:ext cx="3397184" cy="2547889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  <p:sp>
        <p:nvSpPr>
          <p:cNvPr id="593" name="Square"/>
          <p:cNvSpPr/>
          <p:nvPr/>
        </p:nvSpPr>
        <p:spPr>
          <a:xfrm>
            <a:off x="8147603" y="6765094"/>
            <a:ext cx="1270001" cy="1270001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4" name="Volter facing left sitting left arm up.png" descr="Volter facing left sitting left arm u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576" y="2434804"/>
            <a:ext cx="4767556" cy="6169779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BF9561-0BEF-8948-A1BB-01B2F658CD05}"/>
              </a:ext>
            </a:extLst>
          </p:cNvPr>
          <p:cNvSpPr/>
          <p:nvPr/>
        </p:nvSpPr>
        <p:spPr>
          <a:xfrm>
            <a:off x="9282034" y="658109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811"/>
          <p:cNvSpPr txBox="1"/>
          <p:nvPr/>
        </p:nvSpPr>
        <p:spPr>
          <a:xfrm>
            <a:off x="726254" y="5685242"/>
            <a:ext cx="2681717" cy="14242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  <p:sp>
        <p:nvSpPr>
          <p:cNvPr id="599" name="9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90%</a:t>
            </a:r>
          </a:p>
        </p:txBody>
      </p:sp>
      <p:pic>
        <p:nvPicPr>
          <p:cNvPr id="600" name="left-yellow.png" descr="lef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21" y="2291953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01" name="left-green.png" descr="left-gre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093" y="3244453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602" name="left-blue.png" descr="left-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468" y="396875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3" name="purple.png" descr="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140" y="402828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4" name="right-red.png" descr="right-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078" y="4028281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5" name="right-orange.png" descr="right-oran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062" y="395882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06" name="right-yellow.png" descr="right-yello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7" name="right-gree.png" descr="right-gre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08" name="blue-right.png" descr="blue-righ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pic>
        <p:nvPicPr>
          <p:cNvPr id="609" name="Volter Arms akimbo facing left.png" descr="Volter Arms akimbo facing lef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447AB1-B67F-DB45-9644-402DCC588DD2}"/>
              </a:ext>
            </a:extLst>
          </p:cNvPr>
          <p:cNvSpPr/>
          <p:nvPr/>
        </p:nvSpPr>
        <p:spPr>
          <a:xfrm flipH="1">
            <a:off x="8707150" y="7112418"/>
            <a:ext cx="3275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" grpId="10" animBg="1" advAuto="0"/>
      <p:bldP spid="600" grpId="9" animBg="1" advAuto="0"/>
      <p:bldP spid="601" grpId="8" animBg="1" advAuto="0"/>
      <p:bldP spid="602" grpId="7" animBg="1" advAuto="0"/>
      <p:bldP spid="603" grpId="6" animBg="1" advAuto="0"/>
      <p:bldP spid="604" grpId="5" animBg="1" advAuto="0"/>
      <p:bldP spid="605" grpId="4" animBg="1" advAuto="0"/>
      <p:bldP spid="606" grpId="3" animBg="1" advAuto="0"/>
      <p:bldP spid="607" grpId="2" animBg="1" advAuto="0"/>
      <p:bldP spid="60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47.jpg" descr="image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269" y="-16779733"/>
            <a:ext cx="2978263" cy="24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48.png" descr="image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571" y="-11594203"/>
            <a:ext cx="1307638" cy="130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51.png" descr="image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985" y="-13324240"/>
            <a:ext cx="2297245" cy="33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3.png" descr="image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386" y="-14073538"/>
            <a:ext cx="2361413" cy="404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54.png" descr="image5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595" y="-16550062"/>
            <a:ext cx="3068898" cy="202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55.png" descr="image5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9644" y="-13106904"/>
            <a:ext cx="572870" cy="120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8557" y="-16779733"/>
            <a:ext cx="2487005" cy="2487005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1152" y="-13205994"/>
            <a:ext cx="3068897" cy="3068897"/>
          </a:xfrm>
          <a:prstGeom prst="rect">
            <a:avLst/>
          </a:prstGeom>
          <a:ln w="3175">
            <a:miter lim="400000"/>
          </a:ln>
        </p:spPr>
      </p:pic>
      <p:pic>
        <p:nvPicPr>
          <p:cNvPr id="193" name="Oven.jpg" descr="Oven.jpg"/>
          <p:cNvPicPr>
            <a:picLocks noChangeAspect="1"/>
          </p:cNvPicPr>
          <p:nvPr/>
        </p:nvPicPr>
        <p:blipFill>
          <a:blip r:embed="rId11"/>
          <a:srcRect l="24530" t="1295" r="26895" b="1555"/>
          <a:stretch>
            <a:fillRect/>
          </a:stretch>
        </p:blipFill>
        <p:spPr>
          <a:xfrm>
            <a:off x="-2806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Mircrowave-hand.jpg" descr="Mircrowave-hand.jpg"/>
          <p:cNvPicPr>
            <a:picLocks noChangeAspect="1"/>
          </p:cNvPicPr>
          <p:nvPr/>
        </p:nvPicPr>
        <p:blipFill>
          <a:blip r:embed="rId12"/>
          <a:srcRect l="34889" t="1548" r="22036" b="1548"/>
          <a:stretch>
            <a:fillRect/>
          </a:stretch>
        </p:blipFill>
        <p:spPr>
          <a:xfrm>
            <a:off x="5075027" y="-213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Fridge closed.jpg" descr="Fridge closed.jpg"/>
          <p:cNvPicPr>
            <a:picLocks noChangeAspect="1"/>
          </p:cNvPicPr>
          <p:nvPr/>
        </p:nvPicPr>
        <p:blipFill>
          <a:blip r:embed="rId13"/>
          <a:srcRect t="33230" r="43006" b="9769"/>
          <a:stretch>
            <a:fillRect/>
          </a:stretch>
        </p:blipFill>
        <p:spPr>
          <a:xfrm>
            <a:off x="7618467" y="-2929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Washer-dryer.jpg" descr="Washer-dryer.jpg"/>
          <p:cNvPicPr>
            <a:picLocks noChangeAspect="1"/>
          </p:cNvPicPr>
          <p:nvPr/>
        </p:nvPicPr>
        <p:blipFill>
          <a:blip r:embed="rId14"/>
          <a:srcRect l="11582" r="44711" b="1672"/>
          <a:stretch>
            <a:fillRect/>
          </a:stretch>
        </p:blipFill>
        <p:spPr>
          <a:xfrm>
            <a:off x="7618467" y="37978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dishwasher.jpg" descr="dishwasher.jpg"/>
          <p:cNvPicPr>
            <a:picLocks noChangeAspect="1"/>
          </p:cNvPicPr>
          <p:nvPr/>
        </p:nvPicPr>
        <p:blipFill>
          <a:blip r:embed="rId15"/>
          <a:srcRect r="55949" b="897"/>
          <a:stretch>
            <a:fillRect/>
          </a:stretch>
        </p:blipFill>
        <p:spPr>
          <a:xfrm>
            <a:off x="5075027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TV on stand.jpeg" descr="TV on stand.jpeg"/>
          <p:cNvPicPr>
            <a:picLocks noChangeAspect="1"/>
          </p:cNvPicPr>
          <p:nvPr/>
        </p:nvPicPr>
        <p:blipFill>
          <a:blip r:embed="rId16"/>
          <a:srcRect l="19646" r="36204" b="677"/>
          <a:stretch>
            <a:fillRect/>
          </a:stretch>
        </p:blipFill>
        <p:spPr>
          <a:xfrm>
            <a:off x="2536934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Group" descr="Group"/>
          <p:cNvPicPr>
            <a:picLocks noChangeAspect="1"/>
          </p:cNvPicPr>
          <p:nvPr/>
        </p:nvPicPr>
        <p:blipFill rotWithShape="1">
          <a:blip r:embed="rId17"/>
          <a:srcRect l="7195" t="28060" r="47228" b="14871"/>
          <a:stretch/>
        </p:blipFill>
        <p:spPr>
          <a:xfrm rot="5308092">
            <a:off x="-376392" y="4399564"/>
            <a:ext cx="3512346" cy="2932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" y="0"/>
                </a:moveTo>
                <a:lnTo>
                  <a:pt x="0" y="20332"/>
                </a:lnTo>
                <a:lnTo>
                  <a:pt x="21186" y="21600"/>
                </a:lnTo>
                <a:lnTo>
                  <a:pt x="21600" y="1268"/>
                </a:lnTo>
                <a:lnTo>
                  <a:pt x="414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200" name="Game Controller.jpg" descr="Game Controller.jpg"/>
          <p:cNvPicPr>
            <a:picLocks noChangeAspect="1"/>
          </p:cNvPicPr>
          <p:nvPr/>
        </p:nvPicPr>
        <p:blipFill>
          <a:blip r:embed="rId18"/>
          <a:srcRect l="34811" r="26292" b="1526"/>
          <a:stretch>
            <a:fillRect/>
          </a:stretch>
        </p:blipFill>
        <p:spPr>
          <a:xfrm>
            <a:off x="2536934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sp>
        <p:nvSpPr>
          <p:cNvPr id="201" name="We use electricity for virtually everything…"/>
          <p:cNvSpPr/>
          <p:nvPr/>
        </p:nvSpPr>
        <p:spPr>
          <a:xfrm>
            <a:off x="-270334" y="2992564"/>
            <a:ext cx="10700668" cy="163487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chemeClr val="accent1"/>
              </a:gs>
            </a:gsLst>
            <a:lin ang="54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use electricity for virtually everything </a:t>
            </a:r>
          </a:p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home and at school.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9"/>
                            </p:stCondLst>
                            <p:childTnLst>
                              <p:par>
                                <p:cTn id="38" presetID="2" presetClass="entr" presetSubtype="8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5" animBg="1" advAuto="0"/>
      <p:bldP spid="195" grpId="7" animBg="1" advAuto="0"/>
      <p:bldP spid="196" grpId="2" animBg="1" advAuto="0"/>
      <p:bldP spid="197" grpId="4" animBg="1" advAuto="0"/>
      <p:bldP spid="198" grpId="3" animBg="1" advAuto="0"/>
      <p:bldP spid="199" grpId="8" animBg="1" advAuto="0"/>
      <p:bldP spid="200" grpId="6" animBg="1" advAuto="0"/>
      <p:bldP spid="201" grpId="9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You should never climb fences around  ___________."/>
          <p:cNvSpPr txBox="1"/>
          <p:nvPr/>
        </p:nvSpPr>
        <p:spPr>
          <a:xfrm>
            <a:off x="446484" y="157418"/>
            <a:ext cx="9267032" cy="44961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5" tIns="396875" rIns="396875" bIns="396875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___________.</a:t>
            </a:r>
          </a:p>
        </p:txBody>
      </p:sp>
      <p:pic>
        <p:nvPicPr>
          <p:cNvPr id="614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765" y="3833607"/>
            <a:ext cx="4318001" cy="2867153"/>
          </a:xfrm>
          <a:prstGeom prst="rect">
            <a:avLst/>
          </a:prstGeom>
          <a:ln w="3175">
            <a:miter lim="400000"/>
          </a:ln>
        </p:spPr>
      </p:pic>
      <p:pic>
        <p:nvPicPr>
          <p:cNvPr id="615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5" y="3448748"/>
            <a:ext cx="3564133" cy="3636870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5326E-58AC-F443-A3E1-323EB160172C}"/>
              </a:ext>
            </a:extLst>
          </p:cNvPr>
          <p:cNvSpPr/>
          <p:nvPr/>
        </p:nvSpPr>
        <p:spPr>
          <a:xfrm>
            <a:off x="1129525" y="687017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ubstations"/>
          <p:cNvSpPr txBox="1"/>
          <p:nvPr/>
        </p:nvSpPr>
        <p:spPr>
          <a:xfrm>
            <a:off x="992187" y="5705078"/>
            <a:ext cx="6400888" cy="8816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>
            <a:spAutoFit/>
          </a:bodyPr>
          <a:lstStyle>
            <a:lvl1pPr algn="l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Substations</a:t>
            </a:r>
          </a:p>
        </p:txBody>
      </p:sp>
      <p:sp>
        <p:nvSpPr>
          <p:cNvPr id="620" name="100%"/>
          <p:cNvSpPr txBox="1"/>
          <p:nvPr/>
        </p:nvSpPr>
        <p:spPr>
          <a:xfrm>
            <a:off x="7074675" y="1547812"/>
            <a:ext cx="1716163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100%</a:t>
            </a:r>
          </a:p>
        </p:txBody>
      </p:sp>
      <p:pic>
        <p:nvPicPr>
          <p:cNvPr id="621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1329531"/>
            <a:ext cx="1121172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2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1785937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3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2738437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624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3462734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25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3522265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6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3522265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7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3452812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28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2797968"/>
            <a:ext cx="1914922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29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1785937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30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1329531"/>
            <a:ext cx="1150939" cy="192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631" name="Volter Arms akimbo facing left.png" descr="Volter Arms akimbo facing lef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318C34-A411-5E43-8519-D428EC343B90}"/>
              </a:ext>
            </a:extLst>
          </p:cNvPr>
          <p:cNvSpPr/>
          <p:nvPr/>
        </p:nvSpPr>
        <p:spPr>
          <a:xfrm>
            <a:off x="8627171" y="708919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11" animBg="1" advAuto="0"/>
      <p:bldP spid="621" grpId="10" animBg="1" advAuto="0"/>
      <p:bldP spid="622" grpId="9" animBg="1" advAuto="0"/>
      <p:bldP spid="623" grpId="8" animBg="1" advAuto="0"/>
      <p:bldP spid="624" grpId="7" animBg="1" advAuto="0"/>
      <p:bldP spid="625" grpId="6" animBg="1" advAuto="0"/>
      <p:bldP spid="626" grpId="5" animBg="1" advAuto="0"/>
      <p:bldP spid="627" grpId="4" animBg="1" advAuto="0"/>
      <p:bldP spid="628" grpId="3" animBg="1" advAuto="0"/>
      <p:bldP spid="629" grpId="2" animBg="1" advAuto="0"/>
      <p:bldP spid="630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561" y="1238090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6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24" y="169449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7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665" y="2646996"/>
            <a:ext cx="1925974" cy="1260079"/>
          </a:xfrm>
          <a:prstGeom prst="rect">
            <a:avLst/>
          </a:prstGeom>
          <a:ln w="3175">
            <a:miter lim="400000"/>
          </a:ln>
        </p:spPr>
      </p:pic>
      <p:pic>
        <p:nvPicPr>
          <p:cNvPr id="638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371" y="3371293"/>
            <a:ext cx="1855391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39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042" y="3430824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0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538" y="3432147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1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1795" y="3361371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42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483" y="2706527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43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1692" y="173914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44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2655" y="1228168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645" name="ELECTRICAL SAFETY SENSE  Completed = 100% Safe"/>
          <p:cNvSpPr txBox="1"/>
          <p:nvPr/>
        </p:nvSpPr>
        <p:spPr>
          <a:xfrm>
            <a:off x="464344" y="5557572"/>
            <a:ext cx="9237266" cy="1508126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333" tIns="42333" rIns="42333" bIns="42333"/>
          <a:lstStyle/>
          <a:p>
            <a:pPr defTabSz="357187">
              <a:defRPr sz="42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ELECTRICAL SAFETY SENSE </a:t>
            </a:r>
            <a:b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Completed = 100% Safe</a:t>
            </a:r>
          </a:p>
        </p:txBody>
      </p:sp>
      <p:pic>
        <p:nvPicPr>
          <p:cNvPr id="646" name="Volter running left cape out.png" descr="Volter running left cape ou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5127" y="665566"/>
            <a:ext cx="4310646" cy="5578483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EC6AE1-05FC-664A-B130-1A7AD6F52944}"/>
              </a:ext>
            </a:extLst>
          </p:cNvPr>
          <p:cNvSpPr/>
          <p:nvPr/>
        </p:nvSpPr>
        <p:spPr>
          <a:xfrm>
            <a:off x="8369878" y="468392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Screen Shot 2018-10-05 at 10.54.58 AM.png" descr="Screen Shot 2018-10-05 at 10.54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677" y="1214522"/>
            <a:ext cx="10419354" cy="6849312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1754DC-308A-3E46-B883-9F0641AD7DB6}"/>
              </a:ext>
            </a:extLst>
          </p:cNvPr>
          <p:cNvGrpSpPr/>
          <p:nvPr/>
        </p:nvGrpSpPr>
        <p:grpSpPr>
          <a:xfrm>
            <a:off x="-266480" y="1214522"/>
            <a:ext cx="10692960" cy="6659650"/>
            <a:chOff x="-266480" y="942165"/>
            <a:chExt cx="10692960" cy="6659650"/>
          </a:xfrm>
        </p:grpSpPr>
        <p:pic>
          <p:nvPicPr>
            <p:cNvPr id="651" name="Screen Shot 2018-10-08 at 11.43.49 AM.png" descr="Screen Shot 2018-10-08 at 11.43.4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6480" y="942165"/>
              <a:ext cx="10692960" cy="6659650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B592BF-3A76-8F47-B2BD-3717D9880BC6}"/>
                </a:ext>
              </a:extLst>
            </p:cNvPr>
            <p:cNvSpPr/>
            <p:nvPr/>
          </p:nvSpPr>
          <p:spPr>
            <a:xfrm>
              <a:off x="1959140" y="7148825"/>
              <a:ext cx="3273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9FF8B2-1370-3441-BD4A-669F5D2F45F9}"/>
              </a:ext>
            </a:extLst>
          </p:cNvPr>
          <p:cNvGrpSpPr/>
          <p:nvPr/>
        </p:nvGrpSpPr>
        <p:grpSpPr>
          <a:xfrm>
            <a:off x="-283066" y="1215427"/>
            <a:ext cx="10709546" cy="6718258"/>
            <a:chOff x="-129677" y="912861"/>
            <a:chExt cx="10709546" cy="6718258"/>
          </a:xfrm>
        </p:grpSpPr>
        <p:pic>
          <p:nvPicPr>
            <p:cNvPr id="653" name="Screen Shot 2018-10-08 at 11.44.59 AM.png" descr="Screen Shot 2018-10-08 at 11.44.59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9677" y="912861"/>
              <a:ext cx="10709546" cy="671825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75AECC-C352-074D-AE24-F969D5D6D5C6}"/>
                </a:ext>
              </a:extLst>
            </p:cNvPr>
            <p:cNvSpPr/>
            <p:nvPr/>
          </p:nvSpPr>
          <p:spPr>
            <a:xfrm>
              <a:off x="841290" y="7386371"/>
              <a:ext cx="3273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sp>
        <p:nvSpPr>
          <p:cNvPr id="10" name="What We Will Do Today">
            <a:extLst>
              <a:ext uri="{FF2B5EF4-FFF2-40B4-BE49-F238E27FC236}">
                <a16:creationId xmlns:a16="http://schemas.microsoft.com/office/drawing/2014/main" id="{6C98853A-D719-9346-B849-AA7ABA9F9A97}"/>
              </a:ext>
            </a:extLst>
          </p:cNvPr>
          <p:cNvSpPr txBox="1">
            <a:spLocks/>
          </p:cNvSpPr>
          <p:nvPr/>
        </p:nvSpPr>
        <p:spPr>
          <a:xfrm>
            <a:off x="1564186" y="160100"/>
            <a:ext cx="7042405" cy="993776"/>
          </a:xfrm>
          <a:prstGeom prst="rect">
            <a:avLst/>
          </a:prstGeom>
        </p:spPr>
        <p:txBody>
          <a:bodyPr/>
          <a:lstStyle>
            <a:lvl1pPr marL="345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FFB6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90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34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679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123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568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12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457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01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b="1" dirty="0"/>
              <a:t>Literacy Connection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4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You can be an"/>
          <p:cNvSpPr txBox="1"/>
          <p:nvPr/>
        </p:nvSpPr>
        <p:spPr>
          <a:xfrm>
            <a:off x="4296723" y="458915"/>
            <a:ext cx="4690754" cy="904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4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You can be an</a:t>
            </a:r>
          </a:p>
        </p:txBody>
      </p:sp>
      <p:sp>
        <p:nvSpPr>
          <p:cNvPr id="658" name="Energy Safe Kid!"/>
          <p:cNvSpPr txBox="1"/>
          <p:nvPr/>
        </p:nvSpPr>
        <p:spPr>
          <a:xfrm>
            <a:off x="3267881" y="1433512"/>
            <a:ext cx="6494438" cy="104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3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Safe Kid!</a:t>
            </a:r>
          </a:p>
        </p:txBody>
      </p:sp>
      <p:sp>
        <p:nvSpPr>
          <p:cNvPr id="659" name="Brought to you by:"/>
          <p:cNvSpPr txBox="1"/>
          <p:nvPr/>
        </p:nvSpPr>
        <p:spPr>
          <a:xfrm>
            <a:off x="7035584" y="4412862"/>
            <a:ext cx="2489632" cy="434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2300"/>
            </a:lvl1pPr>
          </a:lstStyle>
          <a:p>
            <a:r>
              <a:t>Brought to you by:</a:t>
            </a:r>
          </a:p>
        </p:txBody>
      </p:sp>
      <p:pic>
        <p:nvPicPr>
          <p:cNvPr id="661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3" y="1177635"/>
            <a:ext cx="5449196" cy="5560403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B23280-9696-7540-9BA3-4F3CE598918B}"/>
              </a:ext>
            </a:extLst>
          </p:cNvPr>
          <p:cNvSpPr/>
          <p:nvPr/>
        </p:nvSpPr>
        <p:spPr>
          <a:xfrm>
            <a:off x="1328307" y="645820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45FCEB-6BB0-D844-91D5-98D375D2C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84" y="6113469"/>
            <a:ext cx="2489632" cy="1249138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03889B8F-BAA6-CF4A-AB6D-BD986911C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90" y="5141913"/>
            <a:ext cx="2811357" cy="8635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1" animBg="1" advAuto="0"/>
      <p:bldP spid="658" grpId="2" animBg="1" advAuto="0"/>
      <p:bldP spid="659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lectricity is the flow of electric charge."/>
          <p:cNvSpPr/>
          <p:nvPr/>
        </p:nvSpPr>
        <p:spPr>
          <a:xfrm>
            <a:off x="401415" y="3465508"/>
            <a:ext cx="9508067" cy="68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/>
                </a:solidFill>
              </a:rPr>
              <a:t>Electricity</a:t>
            </a:r>
            <a:r>
              <a:rPr>
                <a:solidFill>
                  <a:srgbClr val="007FA4"/>
                </a:solidFill>
              </a:rP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is the flow of electric charge.</a:t>
            </a:r>
          </a:p>
        </p:txBody>
      </p:sp>
      <p:sp>
        <p:nvSpPr>
          <p:cNvPr id="206" name="It needs a path to travel on - a circuit."/>
          <p:cNvSpPr/>
          <p:nvPr/>
        </p:nvSpPr>
        <p:spPr>
          <a:xfrm>
            <a:off x="1792671" y="4214376"/>
            <a:ext cx="6574658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It needs a path to travel on - a circuit.</a:t>
            </a:r>
          </a:p>
        </p:txBody>
      </p:sp>
      <p:sp>
        <p:nvSpPr>
          <p:cNvPr id="207" name="What is electricity?"/>
          <p:cNvSpPr>
            <a:spLocks noGrp="1"/>
          </p:cNvSpPr>
          <p:nvPr>
            <p:ph type="body" idx="14"/>
          </p:nvPr>
        </p:nvSpPr>
        <p:spPr>
          <a:xfrm>
            <a:off x="992187" y="2716640"/>
            <a:ext cx="8175626" cy="688984"/>
          </a:xfrm>
          <a:prstGeom prst="rect">
            <a:avLst/>
          </a:prstGeom>
        </p:spPr>
        <p:txBody>
          <a:bodyPr/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What is </a:t>
            </a:r>
            <a:r>
              <a:rPr>
                <a:solidFill>
                  <a:schemeClr val="accent1"/>
                </a:solidFill>
              </a:rPr>
              <a:t>electricity?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8277" pathEditMode="relative">
                                      <p:cBhvr>
                                        <p:cTn id="6" dur="19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98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2" animBg="1" advAuto="0"/>
      <p:bldP spid="206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at do we need for electricity to flow?"/>
          <p:cNvSpPr txBox="1"/>
          <p:nvPr/>
        </p:nvSpPr>
        <p:spPr>
          <a:xfrm>
            <a:off x="1411688" y="1239651"/>
            <a:ext cx="7336624" cy="1512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buClr>
                <a:srgbClr val="000000"/>
              </a:buClr>
              <a:defRPr sz="4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7B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do we need for electricity to flow?</a:t>
            </a:r>
          </a:p>
        </p:txBody>
      </p:sp>
      <p:sp>
        <p:nvSpPr>
          <p:cNvPr id="212" name="An energy source"/>
          <p:cNvSpPr/>
          <p:nvPr/>
        </p:nvSpPr>
        <p:spPr>
          <a:xfrm>
            <a:off x="1401349" y="3006435"/>
            <a:ext cx="2323985" cy="2323985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 energy source</a:t>
            </a:r>
          </a:p>
        </p:txBody>
      </p:sp>
      <p:sp>
        <p:nvSpPr>
          <p:cNvPr id="213" name="A conductor to carry electrical energy"/>
          <p:cNvSpPr/>
          <p:nvPr/>
        </p:nvSpPr>
        <p:spPr>
          <a:xfrm>
            <a:off x="3918008" y="3006435"/>
            <a:ext cx="2323985" cy="2323985"/>
          </a:xfrm>
          <a:prstGeom prst="rect">
            <a:avLst/>
          </a:prstGeom>
          <a:solidFill>
            <a:srgbClr val="0099D8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29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conductor to carry electrical energy</a:t>
            </a:r>
          </a:p>
        </p:txBody>
      </p:sp>
      <p:sp>
        <p:nvSpPr>
          <p:cNvPr id="214" name="A load to use the energy"/>
          <p:cNvSpPr/>
          <p:nvPr/>
        </p:nvSpPr>
        <p:spPr>
          <a:xfrm>
            <a:off x="6434666" y="3006435"/>
            <a:ext cx="2323985" cy="2323985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load to use the energy</a:t>
            </a:r>
          </a:p>
        </p:txBody>
      </p:sp>
      <p:sp>
        <p:nvSpPr>
          <p:cNvPr id="215" name="example:…"/>
          <p:cNvSpPr txBox="1"/>
          <p:nvPr/>
        </p:nvSpPr>
        <p:spPr>
          <a:xfrm>
            <a:off x="1765146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battery</a:t>
            </a:r>
          </a:p>
        </p:txBody>
      </p:sp>
      <p:sp>
        <p:nvSpPr>
          <p:cNvPr id="216" name="example:…"/>
          <p:cNvSpPr txBox="1"/>
          <p:nvPr/>
        </p:nvSpPr>
        <p:spPr>
          <a:xfrm>
            <a:off x="4281805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wire</a:t>
            </a:r>
          </a:p>
        </p:txBody>
      </p:sp>
      <p:sp>
        <p:nvSpPr>
          <p:cNvPr id="217" name="example:…"/>
          <p:cNvSpPr txBox="1"/>
          <p:nvPr/>
        </p:nvSpPr>
        <p:spPr>
          <a:xfrm>
            <a:off x="6798463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light bulb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3" grpId="3" animBg="1" advAuto="0"/>
      <p:bldP spid="214" grpId="5" animBg="1" advAuto="0"/>
      <p:bldP spid="215" grpId="2" animBg="1" advAuto="0"/>
      <p:bldP spid="216" grpId="4" animBg="1" advAuto="0"/>
      <p:bldP spid="217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pen circuit:  no electricity can flow."/>
          <p:cNvSpPr txBox="1"/>
          <p:nvPr/>
        </p:nvSpPr>
        <p:spPr>
          <a:xfrm>
            <a:off x="6102453" y="485473"/>
            <a:ext cx="3672066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Open circuit: </a:t>
            </a:r>
            <a:br/>
            <a:r>
              <a:rPr b="1"/>
              <a:t>no electricity can flow.</a:t>
            </a:r>
          </a:p>
        </p:txBody>
      </p:sp>
      <p:sp>
        <p:nvSpPr>
          <p:cNvPr id="222" name="Closed circuit: electricity can flow."/>
          <p:cNvSpPr txBox="1"/>
          <p:nvPr/>
        </p:nvSpPr>
        <p:spPr>
          <a:xfrm>
            <a:off x="6270245" y="485473"/>
            <a:ext cx="3336482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Closed circuit: </a:t>
            </a:r>
            <a:r>
              <a:rPr b="1"/>
              <a:t>electricity can flow.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11446818" y="6025334"/>
            <a:ext cx="1" cy="38517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44" y="2223711"/>
            <a:ext cx="5922712" cy="3172578"/>
          </a:xfrm>
          <a:prstGeom prst="rect">
            <a:avLst/>
          </a:prstGeom>
          <a:ln w="3175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17464" y="1433122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3538961" y="1646905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61" y="2164430"/>
            <a:ext cx="1657887" cy="195501"/>
          </a:xfrm>
          <a:prstGeom prst="rect">
            <a:avLst/>
          </a:prstGeom>
          <a:ln w="3175">
            <a:miter lim="400000"/>
          </a:ln>
        </p:spPr>
      </p:pic>
      <p:sp>
        <p:nvSpPr>
          <p:cNvPr id="230" name="Circuits can be open or closed."/>
          <p:cNvSpPr/>
          <p:nvPr/>
        </p:nvSpPr>
        <p:spPr>
          <a:xfrm>
            <a:off x="0" y="5100"/>
            <a:ext cx="10160000" cy="7609801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Circuits can be open or closed.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7" animBg="1" advAuto="0"/>
      <p:bldP spid="222" grpId="8" animBg="1" advAuto="0"/>
      <p:bldP spid="225" grpId="2" animBg="1" advAuto="0"/>
      <p:bldP spid="227" grpId="6" animBg="1" advAuto="0"/>
      <p:bldP spid="228" grpId="3" animBg="1" advAuto="0"/>
      <p:bldP spid="228" grpId="4" animBg="1" advAuto="0"/>
      <p:bldP spid="229" grpId="5" animBg="1" advAuto="0"/>
      <p:bldP spid="230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2885</Words>
  <Application>Microsoft Macintosh PowerPoint</Application>
  <PresentationFormat>Custom</PresentationFormat>
  <Paragraphs>345</Paragraphs>
  <Slides>64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Gill Sans</vt:lpstr>
      <vt:lpstr>Helvetica</vt:lpstr>
      <vt:lpstr>Helvetica Light</vt:lpstr>
      <vt:lpstr>Helvetica Neue</vt:lpstr>
      <vt:lpstr>White</vt:lpstr>
      <vt:lpstr>PowerPoint Presentation</vt:lpstr>
      <vt:lpstr>Think!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Safety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Marissa Stanger</cp:lastModifiedBy>
  <cp:revision>20</cp:revision>
  <dcterms:modified xsi:type="dcterms:W3CDTF">2023-09-22T03:03:12Z</dcterms:modified>
</cp:coreProperties>
</file>