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1_0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08_0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omments/modernComment_13E_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327" r:id="rId21"/>
    <p:sldId id="276" r:id="rId22"/>
    <p:sldId id="324" r:id="rId23"/>
    <p:sldId id="278" r:id="rId24"/>
    <p:sldId id="279" r:id="rId25"/>
    <p:sldId id="280" r:id="rId26"/>
    <p:sldId id="281" r:id="rId27"/>
    <p:sldId id="282" r:id="rId28"/>
    <p:sldId id="283" r:id="rId29"/>
    <p:sldId id="319" r:id="rId30"/>
    <p:sldId id="325" r:id="rId31"/>
    <p:sldId id="285" r:id="rId32"/>
    <p:sldId id="286" r:id="rId33"/>
    <p:sldId id="287" r:id="rId34"/>
    <p:sldId id="288" r:id="rId35"/>
    <p:sldId id="289" r:id="rId36"/>
    <p:sldId id="326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8" r:id="rId64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8A78FC-F0D8-0F62-8070-D82F90B3A446}" name="Jane Mastin" initials="JM" userId="S::jane@nef1.org::5c1a1991-e8c5-48be-9f97-9166f8dd6a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7DCA"/>
    <a:srgbClr val="39B043"/>
    <a:srgbClr val="933B8E"/>
    <a:srgbClr val="F78000"/>
    <a:srgbClr val="FEF500"/>
    <a:srgbClr val="D52022"/>
    <a:srgbClr val="F8A3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5"/>
    <p:restoredTop sz="69247"/>
  </p:normalViewPr>
  <p:slideViewPr>
    <p:cSldViewPr snapToGrid="0" snapToObjects="1">
      <p:cViewPr varScale="1">
        <p:scale>
          <a:sx n="76" d="100"/>
          <a:sy n="76" d="100"/>
        </p:scale>
        <p:origin x="2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AB9E963-6A82-9344-9BB5-DBCE12C7E005}" authorId="{AA8A78FC-F0D8-0F62-8070-D82F90B3A446}" created="2024-11-16T17:58:29.688">
    <pc:sldMkLst xmlns:pc="http://schemas.microsoft.com/office/powerpoint/2013/main/command">
      <pc:docMk/>
      <pc:sldMk cId="0" sldId="257"/>
    </pc:sldMkLst>
    <p188:txBody>
      <a:bodyPr/>
      <a:lstStyle/>
      <a:p>
        <a:r>
          <a:rPr lang="en-US"/>
          <a:t>Please replace Thini-Talk-TA logo with TM version</a:t>
        </a:r>
      </a:p>
    </p188:txBody>
  </p188:cm>
</p188:cmLst>
</file>

<file path=ppt/comments/modernComment_108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C3F650-2088-4248-839F-F6F1C7305A93}" authorId="{AA8A78FC-F0D8-0F62-8070-D82F90B3A446}" created="2024-11-16T18:04:28.778">
    <pc:sldMkLst xmlns:pc="http://schemas.microsoft.com/office/powerpoint/2013/main/command">
      <pc:docMk/>
      <pc:sldMk cId="0" sldId="264"/>
    </pc:sldMkLst>
    <p188:txBody>
      <a:bodyPr/>
      <a:lstStyle/>
      <a:p>
        <a:r>
          <a:rPr lang="en-US"/>
          <a:t>Capitalize No (on second layer) and Electricity (on third layer) since these are complete sentences.</a:t>
        </a:r>
      </a:p>
    </p188:txBody>
  </p188:cm>
</p188:cmLst>
</file>

<file path=ppt/comments/modernComment_13E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BBC56DB-B5A3-064F-BAD0-1024606B8C87}" authorId="{AA8A78FC-F0D8-0F62-8070-D82F90B3A446}" created="2024-11-16T17:59:07.975">
    <pc:sldMkLst xmlns:pc="http://schemas.microsoft.com/office/powerpoint/2013/main/command">
      <pc:docMk/>
      <pc:sldMk cId="0" sldId="318"/>
    </pc:sldMkLst>
    <p188:txBody>
      <a:bodyPr/>
      <a:lstStyle/>
      <a:p>
        <a:r>
          <a:rPr lang="en-US"/>
          <a:t>Please add © National Energy Foundation to this last slide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77800" indent="-1778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00" dirty="0"/>
              <a:t>Hello everyone and welcome to Energy Safe Kids, brought to you by </a:t>
            </a:r>
            <a:r>
              <a:rPr lang="en-US" sz="1600" dirty="0"/>
              <a:t>your local electric utility company and </a:t>
            </a:r>
            <a:r>
              <a:rPr sz="1600" dirty="0"/>
              <a:t>the National Energy Foundation</a:t>
            </a:r>
            <a:r>
              <a:rPr lang="en-US" sz="1600" dirty="0"/>
              <a:t> (NEF)</a:t>
            </a:r>
            <a:r>
              <a:rPr sz="1600" dirty="0"/>
              <a:t>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We just saw that electricity needs a path. The path of a circuit is made using a conductor, like wire.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A conductor allows electricity to flow through it easily, like metal wires do.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/>
              <a:t>Three examples of conductors are: aluminum foil, wire and people.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Remember, that wires connected to an outlet are not safe to touch</a:t>
            </a:r>
            <a:r>
              <a:rPr lang="en-US" sz="1600" dirty="0"/>
              <a:t>. Y</a:t>
            </a:r>
            <a:r>
              <a:rPr sz="1600" dirty="0"/>
              <a:t>ou can get shocked or burned. (Remind kids that some of the electricity is converted to heat.)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An insulator does not let electricity flow through easily. 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/>
              <a:t>T</a:t>
            </a:r>
            <a:r>
              <a:rPr sz="1600" dirty="0"/>
              <a:t>hree examples of insulators</a:t>
            </a:r>
            <a:r>
              <a:rPr lang="en-US" sz="1600" dirty="0"/>
              <a:t> are: </a:t>
            </a:r>
            <a:r>
              <a:rPr sz="1600" dirty="0"/>
              <a:t>paper, plastic and rubber.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Th</a:t>
            </a:r>
            <a:r>
              <a:rPr lang="en-US" sz="1600" dirty="0"/>
              <a:t>e</a:t>
            </a:r>
            <a:r>
              <a:rPr sz="1600" dirty="0"/>
              <a:t> energy stick </a:t>
            </a:r>
            <a:r>
              <a:rPr lang="en-US" sz="1600" dirty="0"/>
              <a:t>you saw in the video </a:t>
            </a:r>
            <a:r>
              <a:rPr sz="1600" dirty="0"/>
              <a:t>is made of plastic which is an insulator. However, the ends are metal which is a conductor. You act as a conductor when you touch the metal ends.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Recap results of conductor insulator experiment. 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Which one was a </a:t>
            </a:r>
            <a:r>
              <a:rPr sz="1600" b="1" dirty="0"/>
              <a:t>conductor? (aluminum foil) </a:t>
            </a:r>
            <a:r>
              <a:rPr lang="en-US" sz="1600" b="1" dirty="0"/>
              <a:t>W</a:t>
            </a:r>
            <a:r>
              <a:rPr sz="1600" b="1" dirty="0"/>
              <a:t>ires and people are also conductors</a:t>
            </a:r>
            <a:r>
              <a:rPr lang="en-US" sz="1600" b="1" dirty="0"/>
              <a:t>.</a:t>
            </a:r>
            <a:endParaRPr sz="1600" b="1" dirty="0"/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Which was an </a:t>
            </a:r>
            <a:r>
              <a:rPr sz="1600" b="1" dirty="0"/>
              <a:t>insulator? (paper) </a:t>
            </a:r>
            <a:r>
              <a:rPr lang="en-US" sz="1600" b="1" dirty="0"/>
              <a:t>R</a:t>
            </a:r>
            <a:r>
              <a:rPr sz="1600" b="1" dirty="0"/>
              <a:t>ubber and plastic are also insulators</a:t>
            </a:r>
            <a:r>
              <a:rPr lang="en-US" sz="1600" b="1" dirty="0"/>
              <a:t>.</a:t>
            </a:r>
          </a:p>
          <a:p>
            <a:pPr marL="228600" indent="0" defTabSz="355600">
              <a:lnSpc>
                <a:spcPct val="100000"/>
              </a:lnSpc>
              <a:buSzPct val="125000"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en-US" sz="1600" b="1" dirty="0"/>
          </a:p>
          <a:p>
            <a:pPr marL="228600" indent="0" defTabSz="355600">
              <a:lnSpc>
                <a:spcPct val="100000"/>
              </a:lnSpc>
              <a:buSzPct val="125000"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b="1" dirty="0"/>
              <a:t>Watch this video for a kid-friendly demonstration: </a:t>
            </a:r>
            <a:r>
              <a:rPr lang="en-US" sz="1600" b="1" i="1" dirty="0" err="1"/>
              <a:t>vimeo.com</a:t>
            </a:r>
            <a:r>
              <a:rPr lang="en-US" sz="1600" b="1" i="1" dirty="0"/>
              <a:t>/541761999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en-US" sz="1600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Some of the electricity is converted to heat as it goes through the wires.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Overloaded outlets can be a fire hazard. Do not overload outlets with plugs.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Use outlet caps. They can protect small children from shock and burns.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Now let’s explore electrical safety inside.</a:t>
            </a:r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Play it safe inside. Always:</a:t>
            </a:r>
          </a:p>
          <a:p>
            <a:pPr marL="457200" lvl="3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Unplug appliances using the rubber plug</a:t>
            </a:r>
            <a:r>
              <a:rPr lang="en-US" sz="1600" dirty="0"/>
              <a:t>,</a:t>
            </a:r>
            <a:r>
              <a:rPr sz="1600" dirty="0"/>
              <a:t> not the cord.</a:t>
            </a:r>
          </a:p>
          <a:p>
            <a:pPr marL="457200" lvl="3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Use outlet caps</a:t>
            </a:r>
            <a:r>
              <a:rPr lang="en-US" sz="1600" dirty="0"/>
              <a:t>. T</a:t>
            </a:r>
            <a:r>
              <a:rPr sz="1600" dirty="0"/>
              <a:t>hey can protect small children from shock and burns.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lvl="2" indent="-285750">
              <a:buSzPct val="75000"/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Do not mix water and electricity. </a:t>
            </a:r>
            <a:endParaRPr lang="en-US" sz="1600" dirty="0">
              <a:latin typeface="Helvetica" pitchFamily="2" charset="0"/>
            </a:endParaRPr>
          </a:p>
          <a:p>
            <a:pPr marL="285750" lvl="2" indent="-285750">
              <a:buSzPct val="75000"/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Do not touch or use broken or frayed cords. It can be dangerous</a:t>
            </a: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endParaRPr lang="en-US" sz="16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More on electrical safety inside.</a:t>
            </a:r>
            <a:endParaRPr lang="en-US" sz="1600" dirty="0">
              <a:latin typeface="Helvetica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Do not touch electric equipment, like the circuit breaker box.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Never put utensils in the toaster while it is still plugged in. 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Never use electric appliances or space heaters to dry clothes or bedding.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Things that use electricity often get hot, like light bulbs and this space heater. So keep the area around them clear to avoid a fire.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30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Explain to students that before any digging occurs at home or in a community, someone must call 811 so that underground pipeline locations are properly marked above ground.</a:t>
            </a:r>
          </a:p>
          <a:p>
            <a:pPr marL="285750" lvl="1" indent="-2857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b="0" dirty="0"/>
              <a:t>These markers are important because they help people know where not to dig.  </a:t>
            </a:r>
          </a:p>
          <a:p>
            <a:pPr marL="285750" lvl="1" indent="-2857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b="0" dirty="0"/>
              <a:t>Hitting buried electric power lines or communication lines can cause damage and serious incidents.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>
                <a:latin typeface="Helvetica" pitchFamily="2" charset="0"/>
              </a:rPr>
              <a:t>As part of the presentation, tell the group that we are going to Think!, Talk! and Take Action! about electrical </a:t>
            </a:r>
            <a:r>
              <a:rPr sz="1600" b="1" dirty="0">
                <a:latin typeface="Helvetica" pitchFamily="2" charset="0"/>
              </a:rPr>
              <a:t>safety.</a:t>
            </a:r>
            <a:endParaRPr lang="en-US" sz="1600" b="1" dirty="0">
              <a:solidFill>
                <a:sysClr val="windowText" lastClr="000000"/>
              </a:solidFill>
              <a:effectLst/>
              <a:latin typeface="Helvetica" pitchFamily="2" charset="0"/>
            </a:endParaRP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We will see our superhero when it is time to play the </a:t>
            </a: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Damage Prevention LINGO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 game. 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b="1" u="sng" dirty="0">
                <a:solidFill>
                  <a:srgbClr val="000000"/>
                </a:solidFill>
                <a:effectLst/>
                <a:latin typeface="Helvetica" pitchFamily="2" charset="0"/>
              </a:rPr>
              <a:t>Damage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en-US" sz="1600" b="1" u="sng" dirty="0">
                <a:solidFill>
                  <a:srgbClr val="000000"/>
                </a:solidFill>
                <a:effectLst/>
                <a:latin typeface="Helvetica" pitchFamily="2" charset="0"/>
              </a:rPr>
              <a:t>prevention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 are two big words. Damage means to break something and prevention means to keep it from happening.</a:t>
            </a: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Playing Damage Prevention LINGO will help you learn to be safe around electricity.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You can be a damage prevention hero and teach others about safety.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sz="1600" b="1" dirty="0">
              <a:latin typeface="Helvetica" pitchFamily="2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Different colored flags mean different utilities are buried underground.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White flags or paint show where the someone wants to dig.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Electricity lines are marked with red.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Natural gas lines are marked with yellow flags, markers or paint.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Water lines are marked with blue.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Other colors mark things like cable (orange) and sewer lines (green).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NEVER move or pull out marker flags.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you see flags that are laying around, you should leave them alone. Never put them back in the ground. </a:t>
            </a:r>
          </a:p>
          <a:p>
            <a:pPr marL="177800" indent="-1778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9739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Teachers: </a:t>
            </a:r>
            <a:r>
              <a:rPr sz="1600" b="1" dirty="0"/>
              <a:t>Call 811 before you dig</a:t>
            </a:r>
            <a:r>
              <a:rPr lang="en-US" sz="1600" b="1" dirty="0"/>
              <a:t>.</a:t>
            </a:r>
            <a:r>
              <a:rPr sz="1600" dirty="0"/>
              <a:t> </a:t>
            </a:r>
            <a:r>
              <a:rPr lang="en-US" sz="1600" dirty="0"/>
              <a:t>The p</a:t>
            </a:r>
            <a:r>
              <a:rPr sz="1600" dirty="0"/>
              <a:t>irate </a:t>
            </a:r>
            <a:r>
              <a:rPr lang="en-US" sz="1600" dirty="0"/>
              <a:t>v</a:t>
            </a:r>
            <a:r>
              <a:rPr sz="1600" dirty="0"/>
              <a:t>ideo is found on the Energy Safe Kids website</a:t>
            </a:r>
            <a:r>
              <a:rPr lang="en-US" sz="1600" dirty="0"/>
              <a:t> at</a:t>
            </a:r>
            <a:r>
              <a:rPr sz="1600" dirty="0"/>
              <a:t> </a:t>
            </a:r>
            <a:r>
              <a:rPr sz="1600" i="1" dirty="0" err="1">
                <a:solidFill>
                  <a:schemeClr val="accent1"/>
                </a:solidFill>
              </a:rPr>
              <a:t>energysafekids.org</a:t>
            </a:r>
            <a:r>
              <a:rPr sz="1600" i="1" dirty="0">
                <a:solidFill>
                  <a:schemeClr val="accent1"/>
                </a:solidFill>
              </a:rPr>
              <a:t>/</a:t>
            </a:r>
            <a:r>
              <a:rPr lang="en-US" sz="1600" i="1" dirty="0">
                <a:solidFill>
                  <a:schemeClr val="accent1"/>
                </a:solidFill>
              </a:rPr>
              <a:t>electric/</a:t>
            </a:r>
            <a:r>
              <a:rPr sz="1600" i="1" dirty="0">
                <a:solidFill>
                  <a:schemeClr val="accent1"/>
                </a:solidFill>
              </a:rPr>
              <a:t>student</a:t>
            </a:r>
            <a:r>
              <a:rPr lang="en-US" sz="1600" i="1" dirty="0">
                <a:solidFill>
                  <a:schemeClr val="accent1"/>
                </a:solidFill>
              </a:rPr>
              <a:t>s</a:t>
            </a:r>
            <a:r>
              <a:rPr sz="1600" i="1" dirty="0"/>
              <a:t> </a:t>
            </a:r>
            <a:r>
              <a:rPr sz="1600" dirty="0"/>
              <a:t>or on YouTube at </a:t>
            </a:r>
            <a:r>
              <a:rPr sz="1600" i="1" dirty="0" err="1">
                <a:solidFill>
                  <a:srgbClr val="0070C0"/>
                </a:solidFill>
              </a:rPr>
              <a:t>youtu.be</a:t>
            </a:r>
            <a:r>
              <a:rPr sz="1600" i="1" dirty="0">
                <a:solidFill>
                  <a:srgbClr val="0070C0"/>
                </a:solidFill>
              </a:rPr>
              <a:t>/ipUdekpev0I.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228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</a:lvl1pPr>
            <a:lvl2pPr marL="777755" indent="-206255">
              <a:buSzPct val="100000"/>
              <a:buChar char="•"/>
            </a:lvl2pPr>
          </a:lstStyle>
          <a:p>
            <a:r>
              <a:rPr dirty="0">
                <a:latin typeface="Helvetica" pitchFamily="2" charset="0"/>
              </a:rPr>
              <a:t>Call ____ to have buried power lines and cables located and marked.</a:t>
            </a:r>
          </a:p>
          <a:p>
            <a:pPr lvl="1"/>
            <a:r>
              <a:rPr dirty="0">
                <a:latin typeface="Helvetica" pitchFamily="2" charset="0"/>
              </a:rPr>
              <a:t>811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rPr sz="1600" dirty="0"/>
              <a:t>Pay attention to these colorful things that can tell you what is below.</a:t>
            </a:r>
          </a:p>
          <a:p>
            <a:pPr lvl="1"/>
            <a:r>
              <a:rPr lang="en-US" sz="1600" dirty="0"/>
              <a:t>m</a:t>
            </a:r>
            <a:r>
              <a:rPr sz="1600" dirty="0"/>
              <a:t>arker </a:t>
            </a:r>
            <a:r>
              <a:rPr lang="en-US" sz="1600" dirty="0"/>
              <a:t>f</a:t>
            </a:r>
            <a:r>
              <a:rPr sz="1600" dirty="0"/>
              <a:t>lags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  <a:lvl2pPr marL="457200" indent="-228600">
              <a:buSzPct val="100000"/>
              <a:buChar char="•"/>
            </a:lvl2pPr>
          </a:lstStyle>
          <a:p>
            <a:r>
              <a:rPr dirty="0">
                <a:latin typeface="Helvetica" pitchFamily="2" charset="0"/>
              </a:rPr>
              <a:t>Call 811 to mark the location of utility cables and buried _____    _______.</a:t>
            </a:r>
          </a:p>
          <a:p>
            <a:pPr lvl="1"/>
            <a:r>
              <a:rPr lang="en-US" dirty="0">
                <a:latin typeface="Helvetica" pitchFamily="2" charset="0"/>
              </a:rPr>
              <a:t>p</a:t>
            </a:r>
            <a:r>
              <a:rPr dirty="0">
                <a:latin typeface="Helvetica" pitchFamily="2" charset="0"/>
              </a:rPr>
              <a:t>ower </a:t>
            </a:r>
            <a:r>
              <a:rPr lang="en-US" dirty="0">
                <a:latin typeface="Helvetica" pitchFamily="2" charset="0"/>
              </a:rPr>
              <a:t>l</a:t>
            </a:r>
            <a:r>
              <a:rPr dirty="0">
                <a:latin typeface="Helvetica" pitchFamily="2" charset="0"/>
              </a:rPr>
              <a:t>ines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Play it safe outside.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Do we know if the power lines still have electricity going through them?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We should </a:t>
            </a: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always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 expect electricity to be going through the wires even if you don’t see sparks.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Stop, turn around and go the other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Stay away from downed power 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Have an adult call 911 if you see downed power lines.</a:t>
            </a:r>
            <a:endParaRPr lang="en-US" sz="16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latin typeface="Helvetica" pitchFamily="2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buSzPct val="75000"/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Stop, turn around and go the other way. </a:t>
            </a:r>
          </a:p>
          <a:p>
            <a:pPr marL="617361" lvl="1" indent="-172861">
              <a:buSzPct val="75000"/>
              <a:buChar char="•"/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Use hand motions</a:t>
            </a:r>
            <a:r>
              <a:rPr lang="en-US" sz="1600" dirty="0">
                <a:latin typeface="Helvetica" pitchFamily="2" charset="0"/>
              </a:rPr>
              <a:t>. (</a:t>
            </a:r>
            <a:r>
              <a:rPr sz="1600" dirty="0">
                <a:latin typeface="Helvetica" pitchFamily="2" charset="0"/>
              </a:rPr>
              <a:t>both hands out in front of body for stop motion, then twirl hands around for “turn around” and then close fist thumbs out pointing backwards “go the other way”</a:t>
            </a:r>
            <a:r>
              <a:rPr lang="en-US" sz="1600" dirty="0">
                <a:latin typeface="Helvetica" pitchFamily="2" charset="0"/>
              </a:rPr>
              <a:t>)</a:t>
            </a:r>
            <a:endParaRPr sz="1600" dirty="0">
              <a:latin typeface="Helvetica" pitchFamily="2" charset="0"/>
            </a:endParaRPr>
          </a:p>
          <a:p>
            <a:pPr marL="285750" indent="-285750">
              <a:buSzPct val="75000"/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Stay away from downed power 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Have an adult call 911 if you see downed power lines.</a:t>
            </a:r>
            <a:endParaRPr lang="en-US" sz="16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power lines fall on your car, 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stay inside the car and call 911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touch anything metal on the vehicle.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leave the vehicle until you are instructed by emergency personnel.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you must get out of your car, do these four things: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Open the door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but do NOT step out.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Stand on the edge of the doorframe.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Remember NOT to touch anything metal.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Jump out with your feet together.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THEN hop away to a safe location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 Keep your feet together the entire time you hop. Do NOT walk.</a:t>
            </a:r>
          </a:p>
          <a:p>
            <a:r>
              <a:rPr lang="en-US" dirty="0">
                <a:solidFill>
                  <a:srgbClr val="133C73"/>
                </a:solidFill>
                <a:effectLst/>
                <a:latin typeface="Helvetica" pitchFamily="2" charset="0"/>
              </a:rPr>
              <a:t>(If there is room, have the kids practice hopping three times in place with feet together.)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 </a:t>
            </a:r>
            <a:r>
              <a:rPr lang="en-US" u="sng" dirty="0">
                <a:solidFill>
                  <a:srgbClr val="000000"/>
                </a:solidFill>
                <a:effectLst/>
                <a:latin typeface="Helvetica" pitchFamily="2" charset="0"/>
              </a:rPr>
              <a:t>energy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in the downed power lines are more powerful CLOSER to the car. As you hop away from the car, there is </a:t>
            </a:r>
            <a:r>
              <a:rPr lang="en-US" u="sng" dirty="0">
                <a:solidFill>
                  <a:srgbClr val="000000"/>
                </a:solidFill>
                <a:effectLst/>
                <a:latin typeface="Helvetica" pitchFamily="2" charset="0"/>
              </a:rPr>
              <a:t>less energy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15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sz="1600" dirty="0"/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/>
              <a:t>LINGO is like BINGO if you have LINGO cards. If not, it’s a good review for students to yell out the correct answer.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The review activity at the end of the presentation is called Electrical Safety Sense.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5733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latin typeface="Helvetica" pitchFamily="2" charset="0"/>
            </a:endParaRPr>
          </a:p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For electrical safety, stay away from ____   ______   _______.</a:t>
            </a:r>
          </a:p>
          <a:p>
            <a:pPr marL="304800" lvl="2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latin typeface="Helvetica" pitchFamily="2" charset="0"/>
              </a:rPr>
              <a:t>d</a:t>
            </a:r>
            <a:r>
              <a:rPr sz="1600" dirty="0">
                <a:latin typeface="Helvetica" pitchFamily="2" charset="0"/>
              </a:rPr>
              <a:t>owned </a:t>
            </a:r>
            <a:r>
              <a:rPr lang="en-US" sz="1600" dirty="0">
                <a:latin typeface="Helvetica" pitchFamily="2" charset="0"/>
              </a:rPr>
              <a:t>p</a:t>
            </a:r>
            <a:r>
              <a:rPr sz="1600" dirty="0">
                <a:latin typeface="Helvetica" pitchFamily="2" charset="0"/>
              </a:rPr>
              <a:t>ower </a:t>
            </a:r>
            <a:r>
              <a:rPr lang="en-US" sz="1600" dirty="0">
                <a:latin typeface="Helvetica" pitchFamily="2" charset="0"/>
              </a:rPr>
              <a:t>l</a:t>
            </a:r>
            <a:r>
              <a:rPr sz="1600" dirty="0">
                <a:latin typeface="Helvetica" pitchFamily="2" charset="0"/>
              </a:rPr>
              <a:t>ines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</a:lvl1pPr>
            <a:lvl2pPr marL="777755" indent="-206255">
              <a:buSzPct val="100000"/>
              <a:buChar char="•"/>
            </a:lvl2pPr>
          </a:lstStyle>
          <a:p>
            <a:r>
              <a:rPr dirty="0">
                <a:latin typeface="Helvetica" pitchFamily="2" charset="0"/>
              </a:rPr>
              <a:t>Tell an adult and cal</a:t>
            </a:r>
            <a:r>
              <a:rPr lang="en-US" dirty="0">
                <a:latin typeface="Helvetica" pitchFamily="2" charset="0"/>
              </a:rPr>
              <a:t>l</a:t>
            </a:r>
            <a:r>
              <a:rPr dirty="0">
                <a:latin typeface="Helvetica" pitchFamily="2" charset="0"/>
              </a:rPr>
              <a:t> ____ if you see a downed power line.</a:t>
            </a:r>
          </a:p>
          <a:p>
            <a:pPr lvl="1"/>
            <a:r>
              <a:rPr dirty="0">
                <a:latin typeface="Helvetica" pitchFamily="2" charset="0"/>
              </a:rPr>
              <a:t>911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/>
            </a:pPr>
            <a:r>
              <a:rPr sz="1600" dirty="0">
                <a:latin typeface="Helvetica" pitchFamily="2" charset="0"/>
              </a:rPr>
              <a:t>Stay away from electrical equipment. </a:t>
            </a:r>
          </a:p>
          <a:p>
            <a:pPr marL="228600" indent="-228600">
              <a:buSzPct val="100000"/>
              <a:buChar char="•"/>
              <a:defRPr sz="1400"/>
            </a:pPr>
            <a:r>
              <a:rPr sz="1600" b="1" dirty="0">
                <a:latin typeface="Helvetica" pitchFamily="2" charset="0"/>
              </a:rPr>
              <a:t>DO NOT </a:t>
            </a:r>
            <a:r>
              <a:rPr sz="1600" dirty="0">
                <a:latin typeface="Helvetica" pitchFamily="2" charset="0"/>
              </a:rPr>
              <a:t>climb substation fences for any reason. If something goes over the fence like a ball or toy, it is gone.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climb power poles, especially ones with transformers at the top.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climb trees near power 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fly kites or drones around power lines. Let go of the kite immediately if it gets near wires.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Helvetica" pitchFamily="2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Do not play around electric equipment such as meters or pad mount transformer</a:t>
            </a:r>
            <a:r>
              <a:rPr lang="en-US" sz="1600" dirty="0">
                <a:latin typeface="Helvetica" pitchFamily="2" charset="0"/>
              </a:rPr>
              <a:t>s</a:t>
            </a:r>
            <a:r>
              <a:rPr sz="1600" dirty="0">
                <a:latin typeface="Helvetica" pitchFamily="2" charset="0"/>
              </a:rPr>
              <a:t>.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Pad mount transformers are transformers for buried electrical lines. They change the voltages going into homes or business and are very powerful.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2909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4171" indent="-174171">
              <a:buSzPct val="100000"/>
              <a:buChar char="•"/>
            </a:pPr>
            <a:r>
              <a:rPr dirty="0">
                <a:latin typeface="Helvetica" pitchFamily="2" charset="0"/>
              </a:rPr>
              <a:t>Never climb the fence around a ______ for any reason because it is dangerous.</a:t>
            </a:r>
          </a:p>
          <a:p>
            <a:pPr marL="326571" lvl="2" indent="-174171"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</a:t>
            </a:r>
            <a:r>
              <a:rPr dirty="0">
                <a:latin typeface="Helvetica" pitchFamily="2" charset="0"/>
              </a:rPr>
              <a:t>ubstation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0" name="Shape 4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rPr sz="1600" dirty="0"/>
              <a:t>Pad mount ___________ change the voltage of the buried power lines and can be dangerous to play on.</a:t>
            </a:r>
          </a:p>
          <a:p>
            <a:pPr lvl="1"/>
            <a:r>
              <a:rPr lang="en-US" sz="1600" dirty="0"/>
              <a:t>t</a:t>
            </a:r>
            <a:r>
              <a:rPr sz="1600" dirty="0"/>
              <a:t>ransformers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rPr sz="1600" dirty="0"/>
              <a:t>Keep electrical equipment like _____ _____ and ______  _____ _____ free of clutter and never play around them.</a:t>
            </a:r>
          </a:p>
          <a:p>
            <a:pPr lvl="1"/>
            <a:r>
              <a:rPr lang="en-US" sz="1600" dirty="0"/>
              <a:t>e</a:t>
            </a:r>
            <a:r>
              <a:rPr sz="1600" dirty="0"/>
              <a:t>lectric </a:t>
            </a:r>
            <a:r>
              <a:rPr lang="en-US" sz="1600" dirty="0"/>
              <a:t>m</a:t>
            </a:r>
            <a:r>
              <a:rPr sz="1600" dirty="0"/>
              <a:t>eters, </a:t>
            </a:r>
            <a:r>
              <a:rPr lang="en-US" sz="1600" dirty="0"/>
              <a:t>c</a:t>
            </a:r>
            <a:r>
              <a:rPr sz="1600" dirty="0"/>
              <a:t>ircuit </a:t>
            </a:r>
            <a:r>
              <a:rPr lang="en-US" sz="1600" dirty="0"/>
              <a:t>b</a:t>
            </a:r>
            <a:r>
              <a:rPr sz="1600" dirty="0"/>
              <a:t>reaker </a:t>
            </a:r>
            <a:r>
              <a:rPr lang="en-US" sz="1600" dirty="0"/>
              <a:t>b</a:t>
            </a:r>
            <a:r>
              <a:rPr sz="1600" dirty="0"/>
              <a:t>ox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Let’s Talk! about energy now.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What is energy?  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BRIEFLY allow students to answer.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Energy is the ability to do work.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sz="1600" dirty="0">
                <a:latin typeface="Helvetica" pitchFamily="2" charset="0"/>
              </a:rPr>
              <a:t>Electricity is a powerful energy source and we must be safe when using it.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6" name="Shape 4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457200" indent="0">
              <a:lnSpc>
                <a:spcPts val="2800"/>
              </a:lnSpc>
              <a:spcBef>
                <a:spcPts val="500"/>
              </a:spcBef>
              <a:buSzPct val="100000"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Tell students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sz="1600" dirty="0">
                <a:latin typeface="Helvetica" pitchFamily="2" charset="0"/>
              </a:rPr>
              <a:t>how to play the review game: </a:t>
            </a:r>
          </a:p>
          <a:p>
            <a:pPr marL="285750" marR="457200" indent="-285750">
              <a:lnSpc>
                <a:spcPts val="2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They must remember many points of knowledge that were mentioned in the presentation.</a:t>
            </a:r>
          </a:p>
          <a:p>
            <a:pPr marL="285750" marR="457200" indent="-285750">
              <a:lnSpc>
                <a:spcPts val="2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Students can be called upon individually or as a class (if you have several) or to the group as a whole. </a:t>
            </a:r>
          </a:p>
          <a:p>
            <a:pPr marL="285750" marR="457200" indent="-285750">
              <a:lnSpc>
                <a:spcPts val="2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THUMBS UP for YES, THUMBS DOWN for NO!</a:t>
            </a:r>
          </a:p>
          <a:p>
            <a:pPr marL="285750" marR="457200" indent="-285750">
              <a:lnSpc>
                <a:spcPts val="2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They complete the Electrical Safety Sense circle or pie chart by answering 10 questions. The goal is to be 100 percent correct.</a:t>
            </a:r>
          </a:p>
          <a:p>
            <a:pPr marL="285750" marR="457200" indent="-285750">
              <a:lnSpc>
                <a:spcPts val="2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With each correctly answered question, students are 10 percent closer to completing the circle.</a:t>
            </a:r>
          </a:p>
          <a:p>
            <a:pPr marL="285750" marR="457200" indent="-285750">
              <a:lnSpc>
                <a:spcPts val="2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Are you READY?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Helvetica" pitchFamily="2" charset="0"/>
              </a:rPr>
              <a:t>Do you need to be careful around electricity?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y</a:t>
            </a:r>
            <a:r>
              <a:rPr sz="1600" dirty="0">
                <a:latin typeface="Helvetica" pitchFamily="2" charset="0"/>
              </a:rPr>
              <a:t>es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4" name="Shape 4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Helvetica" pitchFamily="2" charset="0"/>
              </a:rPr>
              <a:t>If you see a downed power line, do you tell an adult right away?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y</a:t>
            </a:r>
            <a:r>
              <a:rPr sz="1600" dirty="0">
                <a:latin typeface="Helvetica" pitchFamily="2" charset="0"/>
              </a:rPr>
              <a:t>es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Helvetica" pitchFamily="2" charset="0"/>
              </a:rPr>
              <a:t>Should you play around power poles or trees that have overhead wires nearby?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Shape 4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n</a:t>
            </a:r>
            <a:r>
              <a:rPr sz="1600">
                <a:latin typeface="Helvetica" pitchFamily="2" charset="0"/>
              </a:rPr>
              <a:t>o</a:t>
            </a:r>
            <a:endParaRPr sz="1600" dirty="0">
              <a:latin typeface="Helvetica" pitchFamily="2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5" name="Shape 5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Helvetica" pitchFamily="2" charset="0"/>
              </a:rPr>
              <a:t>Overloading electrical _________ is dangerous.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5" name="Shape 5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o</a:t>
            </a:r>
            <a:r>
              <a:rPr sz="1600" dirty="0">
                <a:latin typeface="Helvetica" pitchFamily="2" charset="0"/>
              </a:rPr>
              <a:t>utlets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indent="0"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>
                <a:latin typeface="Helvetica" pitchFamily="2" charset="0"/>
              </a:rPr>
              <a:t>Animation from Energy Sources to Renewable and Nonrenewable happens automatically and with a 2 second delay.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We use energy to do almost everything, so it is important to understand where our energy comes from.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Energy comes from renewable and nonrenewable resources.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Renewable resources are sources of energy that are naturally replaced, like wind, water and solar.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Nonrenewable resources are sources that take a long time to make and once they are gone, they are gone. Our fossil fuels, coal, oil and natural gas, are nonrenewable.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We use renewable and nonrenewable resources to generate electricity.</a:t>
            </a:r>
            <a:endParaRPr sz="1600" dirty="0">
              <a:latin typeface="Helvetica" pitchFamily="2" charset="0"/>
            </a:endParaRPr>
          </a:p>
          <a:p>
            <a:pPr marL="285750" lvl="1" indent="-2857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>
                <a:latin typeface="Helvetica" pitchFamily="2" charset="0"/>
              </a:rPr>
              <a:t>Let’s talk about electrical safety.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Helvetica" pitchFamily="2" charset="0"/>
              </a:rPr>
              <a:t>You should not play _________ during a storm.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2" name="Shape 5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o</a:t>
            </a:r>
            <a:r>
              <a:rPr sz="1600" dirty="0">
                <a:latin typeface="Helvetica" pitchFamily="2" charset="0"/>
              </a:rPr>
              <a:t>utside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8" name="Shape 5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Helvetica" pitchFamily="2" charset="0"/>
              </a:rPr>
              <a:t>Your family should keep the area around your circuit breaker box clean.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0" name="Shape 5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c</a:t>
            </a:r>
            <a:r>
              <a:rPr sz="1600" dirty="0">
                <a:latin typeface="Helvetica" pitchFamily="2" charset="0"/>
              </a:rPr>
              <a:t>ircuit </a:t>
            </a:r>
            <a:r>
              <a:rPr lang="en-US" sz="1600" dirty="0">
                <a:latin typeface="Helvetica" pitchFamily="2" charset="0"/>
              </a:rPr>
              <a:t>b</a:t>
            </a:r>
            <a:r>
              <a:rPr sz="1600" dirty="0">
                <a:latin typeface="Helvetica" pitchFamily="2" charset="0"/>
              </a:rPr>
              <a:t>reaker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Helvetica" pitchFamily="2" charset="0"/>
              </a:rPr>
              <a:t>You should not unplug appliances or electronics by the _____.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c</a:t>
            </a:r>
            <a:r>
              <a:rPr sz="1600" dirty="0">
                <a:latin typeface="Helvetica" pitchFamily="2" charset="0"/>
              </a:rPr>
              <a:t>ord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Helvetica" pitchFamily="2" charset="0"/>
              </a:rPr>
              <a:t>You should not play around electric equipment like _______.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9" name="Shape 5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m</a:t>
            </a:r>
            <a:r>
              <a:rPr sz="1600" dirty="0">
                <a:latin typeface="Helvetica" pitchFamily="2" charset="0"/>
              </a:rPr>
              <a:t>eters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6" name="Shape 5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Helvetica" pitchFamily="2" charset="0"/>
              </a:rPr>
              <a:t>You should call ______ to mark the location of buried power lines.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1" name="Shape 6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Helvetica" pitchFamily="2" charset="0"/>
              </a:rPr>
              <a:t>811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Electricity is an energy source that is used to heat buildings, cook food, dry clothes, heat water and give us light. </a:t>
            </a:r>
          </a:p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 pitchFamily="2" charset="0"/>
              </a:rPr>
              <a:t>Look at all the ways we use electricity. 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7" name="Shape 6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Helvetica" pitchFamily="2" charset="0"/>
              </a:rPr>
              <a:t>You should never climb fences around  __________.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3" name="Shape 6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s</a:t>
            </a:r>
            <a:r>
              <a:rPr sz="1600" dirty="0">
                <a:latin typeface="Helvetica" pitchFamily="2" charset="0"/>
              </a:rPr>
              <a:t>ubstations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Congratulate the students on being smart </a:t>
            </a:r>
            <a:r>
              <a:rPr sz="1600" b="1" dirty="0"/>
              <a:t>ENERGY SAFE KIDS</a:t>
            </a:r>
            <a:r>
              <a:rPr sz="1600" dirty="0"/>
              <a:t>. They have completed Electrical Safety Sense.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Thank participants for letting us visit and encourage students to BE SAFE and be </a:t>
            </a:r>
            <a:r>
              <a:rPr sz="1600" b="1" dirty="0"/>
              <a:t>Energy Safe Kid</a:t>
            </a:r>
            <a:r>
              <a:rPr lang="en-US" sz="1600" b="1" dirty="0"/>
              <a:t>s</a:t>
            </a:r>
            <a:r>
              <a:rPr sz="1600" dirty="0"/>
              <a:t>. </a:t>
            </a:r>
            <a:endParaRPr lang="en-US" sz="1600" dirty="0"/>
          </a:p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/>
              <a:t>Teachers, if you have any questions or would like additional resources to help you teach about electrical safety, please email u at energysafety@nef1.org. </a:t>
            </a:r>
            <a:endParaRPr sz="16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What is electricity?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Electricity is the flow of electrons.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It needs to travel on a path. A complete path is called a circuit.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For electricity to work, it needs to travel on a circuit, like cars travel on a racetrack. Review three things needed to make a circuit from </a:t>
            </a:r>
            <a:r>
              <a:rPr lang="en-US" sz="1600" dirty="0"/>
              <a:t>the </a:t>
            </a:r>
            <a:r>
              <a:rPr sz="1600" dirty="0"/>
              <a:t>slide.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An electrical circuit allows energy to be changed from one form to another.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Batteries contain chemical energy that changes into electrical energy.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The electrical energy moves through the wire but some of it is changed into heat energy due to resistance in the wire.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The light bulb changes the energy again, from electrical energy into light and more heat energy.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An electrical circuit can be open or closed. 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Click to show a diagram of an open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When the circuit is open, the path is broken</a:t>
            </a:r>
            <a:r>
              <a:rPr lang="en-US" sz="1600" dirty="0"/>
              <a:t>,</a:t>
            </a:r>
            <a:r>
              <a:rPr sz="1600" dirty="0"/>
              <a:t> and no electricity can flow.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Click to show a diagram of a closed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This is how a light switch works</a:t>
            </a:r>
            <a:r>
              <a:rPr lang="en-US" sz="1600" dirty="0"/>
              <a:t>. I</a:t>
            </a:r>
            <a:r>
              <a:rPr sz="1600" dirty="0"/>
              <a:t>t opens and closes the circuit. When the switch is off, the electrical pathway is not complete, so no electricity can flow.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When you flip the switch, you close the circuit and the light turns on.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Stay on the closed circuit diagram.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/>
              <a:t>Watch the video for a kid-friendly demonstration of the energy stick: </a:t>
            </a:r>
            <a:r>
              <a:rPr lang="en-US" sz="1600" i="1" dirty="0" err="1"/>
              <a:t>vimeo.com</a:t>
            </a:r>
            <a:r>
              <a:rPr lang="en-US" sz="1600" i="1" dirty="0"/>
              <a:t>/541759849</a:t>
            </a:r>
            <a:endParaRPr sz="1600" i="1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2187" y="1279921"/>
            <a:ext cx="8175626" cy="257968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2187" y="3929062"/>
            <a:ext cx="8175626" cy="88304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992187" y="4970859"/>
            <a:ext cx="8175626" cy="368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992187" y="3333750"/>
            <a:ext cx="8175626" cy="535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0160000" cy="762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992187" y="4970859"/>
            <a:ext cx="8175626" cy="368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8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992187" y="3333750"/>
            <a:ext cx="8175626" cy="535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ESK-Presentation-standard2.png" descr="ESK-Presentation-standar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3175">
            <a:miter lim="400000"/>
          </a:ln>
        </p:spPr>
      </p:pic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2788046" y="178593"/>
            <a:ext cx="6064592" cy="972345"/>
          </a:xfrm>
          <a:prstGeom prst="rect">
            <a:avLst/>
          </a:prstGeom>
        </p:spPr>
        <p:txBody>
          <a:bodyPr/>
          <a:lstStyle>
            <a:lvl1pPr algn="l" defTabSz="456406">
              <a:defRPr sz="5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28" name="Volt-NamePlate.png" descr="Volt-NamePl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6" y="68456"/>
            <a:ext cx="2575556" cy="1051030"/>
          </a:xfrm>
          <a:prstGeom prst="rect">
            <a:avLst/>
          </a:prstGeom>
          <a:ln w="3175">
            <a:miter lim="400000"/>
          </a:ln>
        </p:spPr>
      </p:pic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74090" y="7223125"/>
            <a:ext cx="289790" cy="295275"/>
          </a:xfrm>
          <a:prstGeom prst="rect">
            <a:avLst/>
          </a:prstGeom>
        </p:spPr>
        <p:txBody>
          <a:bodyPr/>
          <a:lstStyle>
            <a:lvl1pPr defTabSz="456406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255117" y="496093"/>
            <a:ext cx="7639844" cy="46235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992187" y="5248671"/>
            <a:ext cx="8175626" cy="1111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2187" y="6399609"/>
            <a:ext cx="8175626" cy="88304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30144" y="7223125"/>
            <a:ext cx="289790" cy="2952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992187" y="2520156"/>
            <a:ext cx="8175626" cy="25796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5248671" y="496093"/>
            <a:ext cx="4167189" cy="64293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744140" y="496093"/>
            <a:ext cx="4167189" cy="3115470"/>
          </a:xfrm>
          <a:prstGeom prst="rect">
            <a:avLst/>
          </a:prstGeom>
        </p:spPr>
        <p:txBody>
          <a:bodyPr anchor="b"/>
          <a:lstStyle>
            <a:lvl1pPr>
              <a:defRPr sz="46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44140" y="3720703"/>
            <a:ext cx="4167189" cy="32047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5248671" y="2033984"/>
            <a:ext cx="4167189" cy="49113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44140" y="2033984"/>
            <a:ext cx="4167189" cy="4911329"/>
          </a:xfrm>
          <a:prstGeom prst="rect">
            <a:avLst/>
          </a:prstGeom>
        </p:spPr>
        <p:txBody>
          <a:bodyPr/>
          <a:lstStyle>
            <a:lvl1pPr marL="244928" indent="-244928">
              <a:spcBef>
                <a:spcPts val="3200"/>
              </a:spcBef>
              <a:defRPr sz="2000"/>
            </a:lvl1pPr>
            <a:lvl2pPr marL="587828" indent="-244928">
              <a:spcBef>
                <a:spcPts val="3200"/>
              </a:spcBef>
              <a:defRPr sz="2000"/>
            </a:lvl2pPr>
            <a:lvl3pPr marL="930728" indent="-244928">
              <a:spcBef>
                <a:spcPts val="3200"/>
              </a:spcBef>
              <a:defRPr sz="2000"/>
            </a:lvl3pPr>
            <a:lvl4pPr marL="1273628" indent="-244928">
              <a:spcBef>
                <a:spcPts val="3200"/>
              </a:spcBef>
              <a:defRPr sz="2000"/>
            </a:lvl4pPr>
            <a:lvl5pPr marL="1616528" indent="-244928">
              <a:spcBef>
                <a:spcPts val="320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744140" y="992187"/>
            <a:ext cx="8671720" cy="56356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>
                    <a:alpha val="50000"/>
                  </a:srgbClr>
                </a:solidFill>
              </a:defRPr>
            </a:lvl1pPr>
            <a:lvl2pPr>
              <a:defRPr>
                <a:solidFill>
                  <a:srgbClr val="000000">
                    <a:alpha val="50000"/>
                  </a:srgbClr>
                </a:solidFill>
              </a:defRPr>
            </a:lvl2pPr>
            <a:lvl3pPr>
              <a:defRPr>
                <a:solidFill>
                  <a:srgbClr val="000000">
                    <a:alpha val="50000"/>
                  </a:srgbClr>
                </a:solidFill>
              </a:defRPr>
            </a:lvl3pPr>
            <a:lvl4pPr>
              <a:defRPr>
                <a:solidFill>
                  <a:srgbClr val="000000">
                    <a:alpha val="50000"/>
                  </a:srgbClr>
                </a:solidFill>
              </a:defRPr>
            </a:lvl4pPr>
            <a:lvl5pPr>
              <a:defRPr>
                <a:solidFill>
                  <a:srgbClr val="000000">
                    <a:alpha val="50000"/>
                  </a:srgb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5248671" y="3978671"/>
            <a:ext cx="4167189" cy="29467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5253529" y="694531"/>
            <a:ext cx="4167189" cy="29467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744140" y="694531"/>
            <a:ext cx="4167189" cy="62309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44140" y="347265"/>
            <a:ext cx="8671720" cy="16867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744140" y="2033984"/>
            <a:ext cx="8671720" cy="49113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30144" y="7228085"/>
            <a:ext cx="289790" cy="295276"/>
          </a:xfrm>
          <a:prstGeom prst="rect">
            <a:avLst/>
          </a:prstGeom>
          <a:ln w="3175">
            <a:miter lim="400000"/>
          </a:ln>
        </p:spPr>
        <p:txBody>
          <a:bodyPr wrap="none" lIns="39687" tIns="39687" rIns="39687" bIns="39687">
            <a:sp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45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90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34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79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123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568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12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457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01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hyperlink" Target="http://www.flickr.com/photos/statefarm/820377088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1_0.xml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pUdekpev0I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E_0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8_0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Brought to you by:"/>
          <p:cNvSpPr>
            <a:spLocks noGrp="1"/>
          </p:cNvSpPr>
          <p:nvPr>
            <p:ph type="body" idx="14"/>
          </p:nvPr>
        </p:nvSpPr>
        <p:spPr>
          <a:xfrm>
            <a:off x="516596" y="6067894"/>
            <a:ext cx="3581413" cy="387926"/>
          </a:xfrm>
          <a:prstGeom prst="rect">
            <a:avLst/>
          </a:prstGeom>
        </p:spPr>
        <p:txBody>
          <a:bodyPr/>
          <a:lstStyle>
            <a:lvl1pPr>
              <a:defRPr sz="2900" b="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Brought to you by: </a:t>
            </a:r>
          </a:p>
        </p:txBody>
      </p:sp>
      <p:pic>
        <p:nvPicPr>
          <p:cNvPr id="139" name="Volt-NamePlate.png" descr="Volt-NamePl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58" y="410774"/>
            <a:ext cx="5420791" cy="2212110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E4E184-74C2-2F47-99D1-8C0E98857B57}"/>
              </a:ext>
            </a:extLst>
          </p:cNvPr>
          <p:cNvSpPr txBox="1"/>
          <p:nvPr/>
        </p:nvSpPr>
        <p:spPr>
          <a:xfrm>
            <a:off x="8553266" y="7368103"/>
            <a:ext cx="187551" cy="1724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9687" tIns="39687" rIns="39687" bIns="3968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TM</a:t>
            </a:r>
            <a:endParaRPr kumimoji="0" lang="en-US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B3ED6-150D-1143-AD32-5F79941A6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8" y="6261857"/>
            <a:ext cx="2348750" cy="1178452"/>
          </a:xfrm>
          <a:prstGeom prst="rect">
            <a:avLst/>
          </a:prstGeom>
        </p:spPr>
      </p:pic>
      <p:pic>
        <p:nvPicPr>
          <p:cNvPr id="8" name="Picture 7" descr="A cartoon character in a yellow and blue garment&#10;&#10;Description automatically generated">
            <a:extLst>
              <a:ext uri="{FF2B5EF4-FFF2-40B4-BE49-F238E27FC236}">
                <a16:creationId xmlns:a16="http://schemas.microsoft.com/office/drawing/2014/main" id="{3DD4870C-29F9-C94E-A3F3-AB2BEDDEC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57" y="79415"/>
            <a:ext cx="3982578" cy="762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utterstock_93329077.jpg" descr="shutterstock_93329077.jpg"/>
          <p:cNvPicPr>
            <a:picLocks noChangeAspect="1"/>
          </p:cNvPicPr>
          <p:nvPr/>
        </p:nvPicPr>
        <p:blipFill>
          <a:blip r:embed="rId3"/>
          <a:srcRect l="27769" t="1618" r="7833" b="1797"/>
          <a:stretch>
            <a:fillRect/>
          </a:stretch>
        </p:blipFill>
        <p:spPr>
          <a:xfrm>
            <a:off x="6836989" y="42656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35" name="shutterstock_135607598.jpg" descr="shutterstock_135607598.jpg"/>
          <p:cNvPicPr>
            <a:picLocks noChangeAspect="1"/>
          </p:cNvPicPr>
          <p:nvPr/>
        </p:nvPicPr>
        <p:blipFill>
          <a:blip r:embed="rId4"/>
          <a:srcRect l="46142" t="13887" r="5701" b="13887"/>
          <a:stretch>
            <a:fillRect/>
          </a:stretch>
        </p:blipFill>
        <p:spPr>
          <a:xfrm>
            <a:off x="218140" y="4265693"/>
            <a:ext cx="3104870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36" name="shutterstock_252126178.jpg" descr="shutterstock_252126178.jpg"/>
          <p:cNvPicPr>
            <a:picLocks noChangeAspect="1"/>
          </p:cNvPicPr>
          <p:nvPr/>
        </p:nvPicPr>
        <p:blipFill>
          <a:blip r:embed="rId5"/>
          <a:srcRect l="34240" t="18399" r="17603" b="9374"/>
          <a:stretch>
            <a:fillRect/>
          </a:stretch>
        </p:blipFill>
        <p:spPr>
          <a:xfrm>
            <a:off x="3527565" y="4265693"/>
            <a:ext cx="3104870" cy="3104871"/>
          </a:xfrm>
          <a:prstGeom prst="rect">
            <a:avLst/>
          </a:prstGeom>
          <a:ln w="3175">
            <a:miter lim="400000"/>
          </a:ln>
        </p:spPr>
      </p:pic>
      <p:sp>
        <p:nvSpPr>
          <p:cNvPr id="237" name="Conductor"/>
          <p:cNvSpPr txBox="1"/>
          <p:nvPr/>
        </p:nvSpPr>
        <p:spPr>
          <a:xfrm>
            <a:off x="660400" y="2890416"/>
            <a:ext cx="8839200" cy="1331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2400"/>
              </a:spcBef>
              <a:buClr>
                <a:srgbClr val="000000"/>
              </a:buClr>
              <a:defRPr sz="6500" b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 dirty="0"/>
              <a:t>Conductor</a:t>
            </a:r>
          </a:p>
        </p:txBody>
      </p:sp>
      <p:sp>
        <p:nvSpPr>
          <p:cNvPr id="238" name="material that allows electricity to  pass through easily"/>
          <p:cNvSpPr txBox="1"/>
          <p:nvPr/>
        </p:nvSpPr>
        <p:spPr>
          <a:xfrm>
            <a:off x="1707006" y="4216442"/>
            <a:ext cx="6745987" cy="1193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47700">
              <a:spcBef>
                <a:spcPts val="2400"/>
              </a:spcBef>
              <a:buClr>
                <a:srgbClr val="000000"/>
              </a:buClr>
              <a:defRPr sz="36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material that allows electricity to </a:t>
            </a:r>
            <a:br/>
            <a:r>
              <a:t>pass through easily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23067" pathEditMode="relative">
                                      <p:cBhvr>
                                        <p:cTn id="10" dur="1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0000 0.000000 L -0.000000 -0.219265" pathEditMode="relative">
                                      <p:cBhvr>
                                        <p:cTn id="13" dur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"/>
                            </p:stCondLst>
                            <p:childTnLst>
                              <p:par>
                                <p:cTn id="15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"/>
                            </p:stCondLst>
                            <p:childTnLst>
                              <p:par>
                                <p:cTn id="20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6" animBg="1" advAuto="0"/>
      <p:bldP spid="235" grpId="4" animBg="1" advAuto="0"/>
      <p:bldP spid="236" grpId="5" animBg="1" advAuto="0"/>
      <p:bldP spid="238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utterstock_113006293.jpg" descr="shutterstock_113006293.jpg"/>
          <p:cNvPicPr>
            <a:picLocks noChangeAspect="1"/>
          </p:cNvPicPr>
          <p:nvPr/>
        </p:nvPicPr>
        <p:blipFill>
          <a:blip r:embed="rId3"/>
          <a:srcRect l="16662" r="16662"/>
          <a:stretch>
            <a:fillRect/>
          </a:stretch>
        </p:blipFill>
        <p:spPr>
          <a:xfrm>
            <a:off x="6837047" y="42910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43" name="shutterstock_265438235.jpg" descr="shutterstock_265438235.jpg"/>
          <p:cNvPicPr>
            <a:picLocks noChangeAspect="1"/>
          </p:cNvPicPr>
          <p:nvPr/>
        </p:nvPicPr>
        <p:blipFill>
          <a:blip r:embed="rId4"/>
          <a:srcRect l="16662" r="16662"/>
          <a:stretch>
            <a:fillRect/>
          </a:stretch>
        </p:blipFill>
        <p:spPr>
          <a:xfrm>
            <a:off x="218198" y="42910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44" name="shutterstock_219449311.jpg" descr="shutterstock_219449311.jpg"/>
          <p:cNvPicPr>
            <a:picLocks noChangeAspect="1"/>
          </p:cNvPicPr>
          <p:nvPr/>
        </p:nvPicPr>
        <p:blipFill>
          <a:blip r:embed="rId5"/>
          <a:srcRect l="16662" r="16662"/>
          <a:stretch>
            <a:fillRect/>
          </a:stretch>
        </p:blipFill>
        <p:spPr>
          <a:xfrm>
            <a:off x="3527623" y="4291093"/>
            <a:ext cx="3104870" cy="3104871"/>
          </a:xfrm>
          <a:prstGeom prst="rect">
            <a:avLst/>
          </a:prstGeom>
          <a:ln w="3175">
            <a:miter lim="400000"/>
          </a:ln>
        </p:spPr>
      </p:pic>
      <p:sp>
        <p:nvSpPr>
          <p:cNvPr id="245" name="Insulator"/>
          <p:cNvSpPr txBox="1"/>
          <p:nvPr/>
        </p:nvSpPr>
        <p:spPr>
          <a:xfrm>
            <a:off x="660458" y="2915816"/>
            <a:ext cx="8839201" cy="1331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2400"/>
              </a:spcBef>
              <a:buClr>
                <a:srgbClr val="000000"/>
              </a:buClr>
              <a:defRPr sz="6500" b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Insulator</a:t>
            </a:r>
          </a:p>
        </p:txBody>
      </p:sp>
      <p:sp>
        <p:nvSpPr>
          <p:cNvPr id="246" name="does not allow electricity to flow easily"/>
          <p:cNvSpPr txBox="1"/>
          <p:nvPr/>
        </p:nvSpPr>
        <p:spPr>
          <a:xfrm>
            <a:off x="1135336" y="4146592"/>
            <a:ext cx="7889444" cy="647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47700">
              <a:spcBef>
                <a:spcPts val="2400"/>
              </a:spcBef>
              <a:buClr>
                <a:srgbClr val="000000"/>
              </a:buClr>
              <a:defRPr sz="36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dirty="0"/>
              <a:t>does not allow electricity to flow easily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23067" pathEditMode="relative">
                                      <p:cBhvr>
                                        <p:cTn id="10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0000 0.000000 L -0.000000 -0.219265" pathEditMode="relative">
                                      <p:cBhvr>
                                        <p:cTn id="13" dur="1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"/>
                            </p:stCondLst>
                            <p:childTnLst>
                              <p:par>
                                <p:cTn id="15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"/>
                            </p:stCondLst>
                            <p:childTnLst>
                              <p:par>
                                <p:cTn id="20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6" animBg="1" advAuto="0"/>
      <p:bldP spid="243" grpId="4" animBg="1" advAuto="0"/>
      <p:bldP spid="244" grpId="5" animBg="1" advAuto="0"/>
      <p:bldP spid="246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Never stick anything into an outlet…"/>
          <p:cNvSpPr/>
          <p:nvPr/>
        </p:nvSpPr>
        <p:spPr>
          <a:xfrm>
            <a:off x="1190947" y="3933400"/>
            <a:ext cx="3398244" cy="3290888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Never stick anything into </a:t>
            </a:r>
            <a:br>
              <a:rPr lang="en-US" dirty="0"/>
            </a:br>
            <a:r>
              <a:rPr dirty="0"/>
              <a:t>an outlet</a:t>
            </a:r>
            <a:r>
              <a:rPr lang="en-US" dirty="0"/>
              <a:t> </a:t>
            </a:r>
            <a:br>
              <a:rPr lang="en-US" dirty="0"/>
            </a:br>
            <a:r>
              <a:rPr dirty="0"/>
              <a:t>except a plug.</a:t>
            </a:r>
          </a:p>
        </p:txBody>
      </p:sp>
      <p:sp>
        <p:nvSpPr>
          <p:cNvPr id="262" name="Never…"/>
          <p:cNvSpPr/>
          <p:nvPr/>
        </p:nvSpPr>
        <p:spPr>
          <a:xfrm>
            <a:off x="5664508" y="3933400"/>
            <a:ext cx="3290888" cy="3290888"/>
          </a:xfrm>
          <a:prstGeom prst="rect">
            <a:avLst/>
          </a:prstGeom>
          <a:solidFill>
            <a:srgbClr val="57C8E7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647700">
              <a:spcBef>
                <a:spcPts val="700"/>
              </a:spcBef>
              <a:defRPr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en-US" sz="3600" dirty="0"/>
              <a:t>Overloaded outlets can be a fire hazard.</a:t>
            </a:r>
          </a:p>
        </p:txBody>
      </p:sp>
      <p:pic>
        <p:nvPicPr>
          <p:cNvPr id="263" name="overloaded outlet - color corrected ver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069374" y="445317"/>
            <a:ext cx="2481156" cy="3308209"/>
          </a:xfrm>
          <a:prstGeom prst="rect">
            <a:avLst/>
          </a:prstGeom>
          <a:ln w="3175">
            <a:miter lim="400000"/>
          </a:ln>
        </p:spPr>
      </p:pic>
      <p:sp>
        <p:nvSpPr>
          <p:cNvPr id="264" name="Play it safe inside."/>
          <p:cNvSpPr txBox="1"/>
          <p:nvPr/>
        </p:nvSpPr>
        <p:spPr>
          <a:xfrm>
            <a:off x="173602" y="113400"/>
            <a:ext cx="5358114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Play it safe inside.</a:t>
            </a:r>
          </a:p>
        </p:txBody>
      </p:sp>
      <p:pic>
        <p:nvPicPr>
          <p:cNvPr id="3" name="Picture 2" descr="A close-up of an outlet&#10;&#10;Description automatically generated">
            <a:extLst>
              <a:ext uri="{FF2B5EF4-FFF2-40B4-BE49-F238E27FC236}">
                <a16:creationId xmlns:a16="http://schemas.microsoft.com/office/drawing/2014/main" id="{1542B6F0-D1B2-8749-AAF8-B3A8F41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r="25608"/>
          <a:stretch/>
        </p:blipFill>
        <p:spPr>
          <a:xfrm>
            <a:off x="1946164" y="886046"/>
            <a:ext cx="1887810" cy="29074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2" animBg="1" advAuto="0"/>
      <p:bldP spid="262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y it safe inside.…"/>
          <p:cNvSpPr txBox="1"/>
          <p:nvPr/>
        </p:nvSpPr>
        <p:spPr>
          <a:xfrm>
            <a:off x="2477002" y="3084512"/>
            <a:ext cx="5205996" cy="1450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Play it safe inside.</a:t>
            </a:r>
          </a:p>
          <a:p>
            <a: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Always:</a:t>
            </a:r>
          </a:p>
        </p:txBody>
      </p:sp>
      <p:sp>
        <p:nvSpPr>
          <p:cNvPr id="251" name="Electrical Safety"/>
          <p:cNvSpPr txBox="1"/>
          <p:nvPr/>
        </p:nvSpPr>
        <p:spPr>
          <a:xfrm>
            <a:off x="2237333" y="3338512"/>
            <a:ext cx="5685334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Electrical Safety</a:t>
            </a:r>
          </a:p>
        </p:txBody>
      </p:sp>
      <p:grpSp>
        <p:nvGrpSpPr>
          <p:cNvPr id="254" name="Group"/>
          <p:cNvGrpSpPr/>
          <p:nvPr/>
        </p:nvGrpSpPr>
        <p:grpSpPr>
          <a:xfrm>
            <a:off x="1133407" y="1905000"/>
            <a:ext cx="3810001" cy="3810000"/>
            <a:chOff x="0" y="0"/>
            <a:chExt cx="3810000" cy="3810000"/>
          </a:xfrm>
        </p:grpSpPr>
        <p:pic>
          <p:nvPicPr>
            <p:cNvPr id="252" name="Plug.jpg" descr="Plug.jpg"/>
            <p:cNvPicPr>
              <a:picLocks noChangeAspect="1"/>
            </p:cNvPicPr>
            <p:nvPr/>
          </p:nvPicPr>
          <p:blipFill>
            <a:blip r:embed="rId3"/>
            <a:srcRect l="24320" t="4271" r="14707" b="4271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53" name="Unplug appliances by    the plug,         NOT the cord."/>
            <p:cNvSpPr/>
            <p:nvPr/>
          </p:nvSpPr>
          <p:spPr>
            <a:xfrm>
              <a:off x="0" y="0"/>
              <a:ext cx="3810000" cy="3810000"/>
            </a:xfrm>
            <a:prstGeom prst="rect">
              <a:avLst/>
            </a:prstGeom>
            <a:solidFill>
              <a:srgbClr val="57C8E7">
                <a:alpha val="7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/>
            <a:p>
              <a:pPr lvl="1" indent="0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Only pull on the rubber plug, not the cord, when you are unplugging something.</a:t>
              </a:r>
            </a:p>
          </p:txBody>
        </p:sp>
      </p:grpSp>
      <p:grpSp>
        <p:nvGrpSpPr>
          <p:cNvPr id="257" name="Group"/>
          <p:cNvGrpSpPr/>
          <p:nvPr/>
        </p:nvGrpSpPr>
        <p:grpSpPr>
          <a:xfrm>
            <a:off x="5216592" y="1904999"/>
            <a:ext cx="3810001" cy="3810002"/>
            <a:chOff x="0" y="0"/>
            <a:chExt cx="3810000" cy="3810000"/>
          </a:xfrm>
        </p:grpSpPr>
        <p:pic>
          <p:nvPicPr>
            <p:cNvPr id="255" name="Wall outlet.jpg" descr="Wall outlet.jpg"/>
            <p:cNvPicPr>
              <a:picLocks noChangeAspect="1"/>
            </p:cNvPicPr>
            <p:nvPr/>
          </p:nvPicPr>
          <p:blipFill>
            <a:blip r:embed="rId4"/>
            <a:srcRect l="38189" t="5164" r="1259" b="2291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56" name="Use outlet caps."/>
            <p:cNvSpPr/>
            <p:nvPr/>
          </p:nvSpPr>
          <p:spPr>
            <a:xfrm>
              <a:off x="0" y="0"/>
              <a:ext cx="3810000" cy="3810001"/>
            </a:xfrm>
            <a:prstGeom prst="rect">
              <a:avLst/>
            </a:prstGeom>
            <a:solidFill>
              <a:srgbClr val="57C8E7">
                <a:alpha val="7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/>
            <a:p>
              <a:pPr lvl="1" indent="0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Use outlet caps.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9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8"/>
                            </p:stCondLst>
                            <p:childTnLst>
                              <p:par>
                                <p:cTn id="15" presetID="2" presetClass="exit" presetSubtype="1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97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9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9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96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9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9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2" animBg="1" advAuto="0"/>
      <p:bldP spid="250" grpId="3" animBg="1" advAuto="0"/>
      <p:bldP spid="251" grpId="1" animBg="1" advAuto="0"/>
      <p:bldP spid="254" grpId="5" animBg="1" advAuto="0"/>
      <p:bldP spid="257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"/>
          <p:cNvGrpSpPr/>
          <p:nvPr/>
        </p:nvGrpSpPr>
        <p:grpSpPr>
          <a:xfrm>
            <a:off x="1024349" y="1905000"/>
            <a:ext cx="3810001" cy="3810001"/>
            <a:chOff x="0" y="0"/>
            <a:chExt cx="3810000" cy="3810000"/>
          </a:xfrm>
        </p:grpSpPr>
        <p:pic>
          <p:nvPicPr>
            <p:cNvPr id="268" name="Bathroom Sink.jpg" descr="Bathroom Sink.jpg"/>
            <p:cNvPicPr>
              <a:picLocks noChangeAspect="1"/>
            </p:cNvPicPr>
            <p:nvPr/>
          </p:nvPicPr>
          <p:blipFill>
            <a:blip r:embed="rId3"/>
            <a:srcRect l="17606" t="1415" r="17606" b="1415"/>
            <a:stretch>
              <a:fillRect/>
            </a:stretch>
          </p:blipFill>
          <p:spPr>
            <a:xfrm>
              <a:off x="0" y="0"/>
              <a:ext cx="3810000" cy="3810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69" name="Never mix water  and electricity."/>
            <p:cNvSpPr/>
            <p:nvPr/>
          </p:nvSpPr>
          <p:spPr>
            <a:xfrm>
              <a:off x="0" y="0"/>
              <a:ext cx="3810000" cy="3810000"/>
            </a:xfrm>
            <a:prstGeom prst="rect">
              <a:avLst/>
            </a:prstGeom>
            <a:solidFill>
              <a:srgbClr val="007FA4">
                <a:alpha val="5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spcBef>
                  <a:spcPts val="700"/>
                </a:spcBef>
                <a:defRPr sz="36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t>Never mix water </a:t>
              </a:r>
              <a:br/>
              <a:r>
                <a:t>and electricity.</a:t>
              </a:r>
            </a:p>
          </p:txBody>
        </p:sp>
      </p:grpSp>
      <p:grpSp>
        <p:nvGrpSpPr>
          <p:cNvPr id="273" name="Group"/>
          <p:cNvGrpSpPr/>
          <p:nvPr/>
        </p:nvGrpSpPr>
        <p:grpSpPr>
          <a:xfrm>
            <a:off x="5375090" y="1905000"/>
            <a:ext cx="3810001" cy="3810000"/>
            <a:chOff x="0" y="0"/>
            <a:chExt cx="3810000" cy="3810000"/>
          </a:xfrm>
        </p:grpSpPr>
        <p:pic>
          <p:nvPicPr>
            <p:cNvPr id="271" name="frayedcord_3.jpg" descr="frayedcord_3.jpg"/>
            <p:cNvPicPr>
              <a:picLocks noChangeAspect="1"/>
            </p:cNvPicPr>
            <p:nvPr/>
          </p:nvPicPr>
          <p:blipFill>
            <a:blip r:embed="rId4"/>
            <a:srcRect l="5049" t="2150" r="31151" b="2150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72" name="Never touch       or use frayed cords."/>
            <p:cNvSpPr/>
            <p:nvPr/>
          </p:nvSpPr>
          <p:spPr>
            <a:xfrm>
              <a:off x="0" y="0"/>
              <a:ext cx="3810001" cy="3810000"/>
            </a:xfrm>
            <a:prstGeom prst="rect">
              <a:avLst/>
            </a:prstGeom>
            <a:solidFill>
              <a:srgbClr val="007FA4">
                <a:alpha val="5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647700">
                <a:spcBef>
                  <a:spcPts val="700"/>
                </a:spcBef>
                <a:defRPr sz="36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t>Never touch       or use frayed cords.</a:t>
              </a:r>
            </a:p>
          </p:txBody>
        </p:sp>
      </p:grpSp>
      <p:sp>
        <p:nvSpPr>
          <p:cNvPr id="274" name="Play it safe inside."/>
          <p:cNvSpPr txBox="1"/>
          <p:nvPr/>
        </p:nvSpPr>
        <p:spPr>
          <a:xfrm>
            <a:off x="2645292" y="696912"/>
            <a:ext cx="5047216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inside.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3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105_0582.jpg" descr="105_0582.jpg"/>
          <p:cNvPicPr>
            <a:picLocks noChangeAspect="1"/>
          </p:cNvPicPr>
          <p:nvPr/>
        </p:nvPicPr>
        <p:blipFill>
          <a:blip r:embed="rId3"/>
          <a:srcRect l="16729" t="156" r="16729" b="7696"/>
          <a:stretch>
            <a:fillRect/>
          </a:stretch>
        </p:blipFill>
        <p:spPr>
          <a:xfrm>
            <a:off x="3088041" y="837"/>
            <a:ext cx="3687410" cy="3829760"/>
          </a:xfrm>
          <a:prstGeom prst="rect">
            <a:avLst/>
          </a:prstGeom>
          <a:ln w="3175">
            <a:miter lim="400000"/>
          </a:ln>
        </p:spPr>
      </p:pic>
      <p:pic>
        <p:nvPicPr>
          <p:cNvPr id="279" name="Infrared_Heater.jpg" descr="Infrared_Heater.jpg"/>
          <p:cNvPicPr>
            <a:picLocks noChangeAspect="1"/>
          </p:cNvPicPr>
          <p:nvPr/>
        </p:nvPicPr>
        <p:blipFill>
          <a:blip r:embed="rId4"/>
          <a:srcRect l="1437" t="2096" r="52346" b="28665"/>
          <a:stretch>
            <a:fillRect/>
          </a:stretch>
        </p:blipFill>
        <p:spPr>
          <a:xfrm>
            <a:off x="6771374" y="3813718"/>
            <a:ext cx="3390901" cy="381000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82" name="Group"/>
          <p:cNvGrpSpPr/>
          <p:nvPr/>
        </p:nvGrpSpPr>
        <p:grpSpPr>
          <a:xfrm>
            <a:off x="-2275" y="-12700"/>
            <a:ext cx="3390901" cy="3835401"/>
            <a:chOff x="0" y="0"/>
            <a:chExt cx="3390900" cy="3835400"/>
          </a:xfrm>
        </p:grpSpPr>
        <p:sp>
          <p:nvSpPr>
            <p:cNvPr id="280" name="Rectangle"/>
            <p:cNvSpPr/>
            <p:nvPr/>
          </p:nvSpPr>
          <p:spPr>
            <a:xfrm>
              <a:off x="0" y="0"/>
              <a:ext cx="3390900" cy="3835400"/>
            </a:xfrm>
            <a:prstGeom prst="rect">
              <a:avLst/>
            </a:prstGeom>
            <a:solidFill>
              <a:srgbClr val="FFB600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" name="Play"/>
            <p:cNvSpPr txBox="1"/>
            <p:nvPr/>
          </p:nvSpPr>
          <p:spPr>
            <a:xfrm>
              <a:off x="912797" y="1449461"/>
              <a:ext cx="1555106" cy="9364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Play</a:t>
              </a:r>
            </a:p>
          </p:txBody>
        </p:sp>
      </p:grpSp>
      <p:grpSp>
        <p:nvGrpSpPr>
          <p:cNvPr id="285" name="Group"/>
          <p:cNvGrpSpPr/>
          <p:nvPr/>
        </p:nvGrpSpPr>
        <p:grpSpPr>
          <a:xfrm>
            <a:off x="-7375" y="3813718"/>
            <a:ext cx="3401100" cy="3810001"/>
            <a:chOff x="0" y="0"/>
            <a:chExt cx="3401099" cy="3810000"/>
          </a:xfrm>
        </p:grpSpPr>
        <p:sp>
          <p:nvSpPr>
            <p:cNvPr id="283" name="Rectangle"/>
            <p:cNvSpPr/>
            <p:nvPr/>
          </p:nvSpPr>
          <p:spPr>
            <a:xfrm>
              <a:off x="0" y="0"/>
              <a:ext cx="3401100" cy="3810000"/>
            </a:xfrm>
            <a:prstGeom prst="rect">
              <a:avLst/>
            </a:prstGeom>
            <a:solidFill>
              <a:srgbClr val="57C8E7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safe"/>
            <p:cNvSpPr txBox="1"/>
            <p:nvPr/>
          </p:nvSpPr>
          <p:spPr>
            <a:xfrm>
              <a:off x="940512" y="1439862"/>
              <a:ext cx="1520076" cy="930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safe</a:t>
              </a:r>
            </a:p>
          </p:txBody>
        </p:sp>
      </p:grpSp>
      <p:grpSp>
        <p:nvGrpSpPr>
          <p:cNvPr id="288" name="Group"/>
          <p:cNvGrpSpPr/>
          <p:nvPr/>
        </p:nvGrpSpPr>
        <p:grpSpPr>
          <a:xfrm>
            <a:off x="6771375" y="-12700"/>
            <a:ext cx="3390901" cy="3835401"/>
            <a:chOff x="0" y="0"/>
            <a:chExt cx="3390900" cy="3835400"/>
          </a:xfrm>
        </p:grpSpPr>
        <p:sp>
          <p:nvSpPr>
            <p:cNvPr id="286" name="Rectangle"/>
            <p:cNvSpPr/>
            <p:nvPr/>
          </p:nvSpPr>
          <p:spPr>
            <a:xfrm>
              <a:off x="0" y="0"/>
              <a:ext cx="3390900" cy="3835400"/>
            </a:xfrm>
            <a:prstGeom prst="rect">
              <a:avLst/>
            </a:prstGeom>
            <a:solidFill>
              <a:srgbClr val="57C8E7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it"/>
            <p:cNvSpPr txBox="1"/>
            <p:nvPr/>
          </p:nvSpPr>
          <p:spPr>
            <a:xfrm>
              <a:off x="1437297" y="1449461"/>
              <a:ext cx="526505" cy="9364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it</a:t>
              </a:r>
            </a:p>
          </p:txBody>
        </p:sp>
      </p:grpSp>
      <p:grpSp>
        <p:nvGrpSpPr>
          <p:cNvPr id="291" name="Group"/>
          <p:cNvGrpSpPr/>
          <p:nvPr/>
        </p:nvGrpSpPr>
        <p:grpSpPr>
          <a:xfrm>
            <a:off x="3384550" y="3813718"/>
            <a:ext cx="3390900" cy="3810001"/>
            <a:chOff x="0" y="0"/>
            <a:chExt cx="3390900" cy="3810000"/>
          </a:xfrm>
        </p:grpSpPr>
        <p:sp>
          <p:nvSpPr>
            <p:cNvPr id="289" name="Rectangle"/>
            <p:cNvSpPr/>
            <p:nvPr/>
          </p:nvSpPr>
          <p:spPr>
            <a:xfrm>
              <a:off x="0" y="0"/>
              <a:ext cx="3390900" cy="3810000"/>
            </a:xfrm>
            <a:prstGeom prst="rect">
              <a:avLst/>
            </a:prstGeom>
            <a:solidFill>
              <a:srgbClr val="0099D8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0" name="inside."/>
            <p:cNvSpPr txBox="1"/>
            <p:nvPr/>
          </p:nvSpPr>
          <p:spPr>
            <a:xfrm>
              <a:off x="523056" y="1439862"/>
              <a:ext cx="2344788" cy="930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inside.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499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ID="4" presetClass="entr" presetSubtype="32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499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98"/>
                            </p:stCondLst>
                            <p:childTnLst>
                              <p:par>
                                <p:cTn id="13" presetID="4" presetClass="entr" presetSubtype="32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499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97"/>
                            </p:stCondLst>
                            <p:childTnLst>
                              <p:par>
                                <p:cTn id="17" presetID="4" presetClass="entr" presetSubtype="32" fill="hold" grpId="4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499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96"/>
                            </p:stCondLst>
                            <p:childTnLst>
                              <p:par>
                                <p:cTn id="21" presetID="4" presetClass="entr" presetSubtype="32" fill="hold" grpId="5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499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95"/>
                            </p:stCondLst>
                            <p:childTnLst>
                              <p:par>
                                <p:cTn id="25" presetID="4" presetClass="entr" presetSubtype="32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499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2" animBg="1" advAuto="0"/>
      <p:bldP spid="279" grpId="6" animBg="1" advAuto="0"/>
      <p:bldP spid="282" grpId="1" animBg="1" advAuto="0"/>
      <p:bldP spid="285" grpId="4" animBg="1" advAuto="0"/>
      <p:bldP spid="288" grpId="3" animBg="1" advAuto="0"/>
      <p:bldP spid="291" grpId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oaded outlets">
            <a:extLst>
              <a:ext uri="{FF2B5EF4-FFF2-40B4-BE49-F238E27FC236}">
                <a16:creationId xmlns:a16="http://schemas.microsoft.com/office/drawing/2014/main" id="{2F3EA425-5CD2-2D15-45BB-D865E6FB6F87}"/>
              </a:ext>
            </a:extLst>
          </p:cNvPr>
          <p:cNvSpPr/>
          <p:nvPr/>
        </p:nvSpPr>
        <p:spPr>
          <a:xfrm>
            <a:off x="0" y="1317955"/>
            <a:ext cx="10182492" cy="4984089"/>
          </a:xfrm>
          <a:prstGeom prst="rect">
            <a:avLst/>
          </a:prstGeom>
          <a:solidFill>
            <a:schemeClr val="accent1">
              <a:alpha val="90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8800" dirty="0"/>
              <a:t>Time for </a:t>
            </a:r>
            <a:br>
              <a:rPr lang="en-US" sz="8800" dirty="0"/>
            </a:br>
            <a:r>
              <a:rPr lang="en-US" sz="8800" dirty="0"/>
              <a:t>Play it Safe </a:t>
            </a:r>
            <a:br>
              <a:rPr lang="en-US" sz="8800" dirty="0"/>
            </a:br>
            <a:r>
              <a:rPr lang="en-US" sz="8800" dirty="0"/>
              <a:t>LINGO</a:t>
            </a:r>
            <a:endParaRPr sz="8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Volter walking facing right - left arm ou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5"/>
          <a:stretch/>
        </p:blipFill>
        <p:spPr>
          <a:xfrm>
            <a:off x="1000898" y="922598"/>
            <a:ext cx="4008026" cy="5394635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78245D-04EB-7D4E-AC96-381DCEF28BA1}"/>
              </a:ext>
            </a:extLst>
          </p:cNvPr>
          <p:cNvSpPr/>
          <p:nvPr/>
        </p:nvSpPr>
        <p:spPr>
          <a:xfrm>
            <a:off x="1843623" y="4862942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sp>
        <p:nvSpPr>
          <p:cNvPr id="300" name="Group"/>
          <p:cNvSpPr txBox="1"/>
          <p:nvPr/>
        </p:nvSpPr>
        <p:spPr>
          <a:xfrm>
            <a:off x="4240496" y="1941512"/>
            <a:ext cx="5179578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When too many appliances are plugged in, ______________</a:t>
            </a:r>
          </a:p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_____________ can be a fire hazard.</a:t>
            </a:r>
          </a:p>
        </p:txBody>
      </p:sp>
      <p:sp>
        <p:nvSpPr>
          <p:cNvPr id="301" name="overloaded outlets"/>
          <p:cNvSpPr/>
          <p:nvPr/>
        </p:nvSpPr>
        <p:spPr>
          <a:xfrm>
            <a:off x="0" y="1197217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overloaded outlets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  <p:bldP spid="301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7A65E8-EF39-B649-9644-F11CFAEAD54D}"/>
              </a:ext>
            </a:extLst>
          </p:cNvPr>
          <p:cNvSpPr/>
          <p:nvPr/>
        </p:nvSpPr>
        <p:spPr>
          <a:xfrm>
            <a:off x="8494420" y="527098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03" name="Volter Arms akimbo facing lef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/>
          <a:stretch/>
        </p:blipFill>
        <p:spPr>
          <a:xfrm>
            <a:off x="6005383" y="1174725"/>
            <a:ext cx="2357720" cy="4645306"/>
          </a:xfrm>
          <a:prstGeom prst="rect">
            <a:avLst/>
          </a:prstGeom>
          <a:ln w="3175">
            <a:miter lim="400000"/>
          </a:ln>
        </p:spPr>
      </p:pic>
      <p:sp>
        <p:nvSpPr>
          <p:cNvPr id="304" name="Group"/>
          <p:cNvSpPr txBox="1"/>
          <p:nvPr/>
        </p:nvSpPr>
        <p:spPr>
          <a:xfrm>
            <a:off x="347627" y="1827935"/>
            <a:ext cx="5257063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Appliances with a broken or ________       _________ </a:t>
            </a:r>
          </a:p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can be dangerous.</a:t>
            </a:r>
          </a:p>
        </p:txBody>
      </p:sp>
      <p:sp>
        <p:nvSpPr>
          <p:cNvPr id="305" name="frayed cord"/>
          <p:cNvSpPr/>
          <p:nvPr/>
        </p:nvSpPr>
        <p:spPr>
          <a:xfrm>
            <a:off x="-22492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frayed cord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animBg="1" advAuto="0"/>
      <p:bldP spid="305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140B5F-3373-655A-37A4-A0391A92C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523" y="631035"/>
            <a:ext cx="11377046" cy="63579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hink!"/>
          <p:cNvSpPr txBox="1">
            <a:spLocks noGrp="1"/>
          </p:cNvSpPr>
          <p:nvPr>
            <p:ph type="title"/>
          </p:nvPr>
        </p:nvSpPr>
        <p:spPr>
          <a:xfrm>
            <a:off x="2470137" y="2676249"/>
            <a:ext cx="1905398" cy="55315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97941">
              <a:defRPr sz="3162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Think!</a:t>
            </a:r>
          </a:p>
        </p:txBody>
      </p:sp>
      <p:sp>
        <p:nvSpPr>
          <p:cNvPr id="145" name="Talk!"/>
          <p:cNvSpPr txBox="1"/>
          <p:nvPr/>
        </p:nvSpPr>
        <p:spPr>
          <a:xfrm>
            <a:off x="5124435" y="2676249"/>
            <a:ext cx="1765146" cy="5531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Talk!</a:t>
            </a:r>
          </a:p>
        </p:txBody>
      </p:sp>
      <p:sp>
        <p:nvSpPr>
          <p:cNvPr id="146" name="Take Action!"/>
          <p:cNvSpPr txBox="1"/>
          <p:nvPr/>
        </p:nvSpPr>
        <p:spPr>
          <a:xfrm>
            <a:off x="7229315" y="2605329"/>
            <a:ext cx="2859064" cy="6949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Take Action!</a:t>
            </a:r>
          </a:p>
        </p:txBody>
      </p:sp>
      <p:sp>
        <p:nvSpPr>
          <p:cNvPr id="150" name="about electrical safety!"/>
          <p:cNvSpPr txBox="1"/>
          <p:nvPr/>
        </p:nvSpPr>
        <p:spPr>
          <a:xfrm>
            <a:off x="4661392" y="4941121"/>
            <a:ext cx="5320194" cy="6949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about electrical safety!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951F06-30BC-DF4A-BE69-B5155AD4E33D}"/>
              </a:ext>
            </a:extLst>
          </p:cNvPr>
          <p:cNvSpPr/>
          <p:nvPr/>
        </p:nvSpPr>
        <p:spPr>
          <a:xfrm>
            <a:off x="1482742" y="7171960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" name="Picture 3" descr="Cartoon of a person in a yellow and blue suit&#10;&#10;Description automatically generated">
            <a:extLst>
              <a:ext uri="{FF2B5EF4-FFF2-40B4-BE49-F238E27FC236}">
                <a16:creationId xmlns:a16="http://schemas.microsoft.com/office/drawing/2014/main" id="{E9993D58-C22A-F547-8C22-6F564E860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" y="1925053"/>
            <a:ext cx="3397939" cy="5694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574894-57C9-5E23-AC4C-6125678F2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973" y="776529"/>
            <a:ext cx="20447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D19F8A-9FBE-3E31-DA72-649E4E514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527" y="988738"/>
            <a:ext cx="1600200" cy="161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7C0FF-0A2E-D816-8FD4-F0C32B278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9536" y="1064938"/>
            <a:ext cx="2006600" cy="15367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  <p:bldP spid="145" grpId="2" animBg="1" advAuto="0"/>
      <p:bldP spid="146" grpId="3" animBg="1" advAuto="0"/>
      <p:bldP spid="150" grpId="4" animBg="1" advAuto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lored-flag-markers.jpeg">
            <a:extLst>
              <a:ext uri="{FF2B5EF4-FFF2-40B4-BE49-F238E27FC236}">
                <a16:creationId xmlns:a16="http://schemas.microsoft.com/office/drawing/2014/main" id="{CC76EE55-2836-2A11-CCA0-ABAED7093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300" y="0"/>
            <a:ext cx="6377601" cy="5102081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A6A2C94-2A61-D179-9DAA-58F1C9A83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603557"/>
              </p:ext>
            </p:extLst>
          </p:nvPr>
        </p:nvGraphicFramePr>
        <p:xfrm>
          <a:off x="5551714" y="1"/>
          <a:ext cx="4608286" cy="51020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6654">
                  <a:extLst>
                    <a:ext uri="{9D8B030D-6E8A-4147-A177-3AD203B41FA5}">
                      <a16:colId xmlns:a16="http://schemas.microsoft.com/office/drawing/2014/main" val="403121249"/>
                    </a:ext>
                  </a:extLst>
                </a:gridCol>
                <a:gridCol w="3291632">
                  <a:extLst>
                    <a:ext uri="{9D8B030D-6E8A-4147-A177-3AD203B41FA5}">
                      <a16:colId xmlns:a16="http://schemas.microsoft.com/office/drawing/2014/main" val="590373430"/>
                    </a:ext>
                  </a:extLst>
                </a:gridCol>
              </a:tblGrid>
              <a:tr h="865413">
                <a:tc gridSpan="2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Know the COLOR CODE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057200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WHITE:</a:t>
                      </a:r>
                    </a:p>
                  </a:txBody>
                  <a:tcPr marL="18288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Proposed Excavation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843861"/>
                  </a:ext>
                </a:extLst>
              </a:tr>
              <a:tr h="484248"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PINK:</a:t>
                      </a:r>
                    </a:p>
                  </a:txBody>
                  <a:tcPr marL="182880" anchor="ctr">
                    <a:lnR w="12700" cap="flat" cmpd="sng" algn="ctr">
                      <a:solidFill>
                        <a:srgbClr val="F8A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A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Temporary Survey Markings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8A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8A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281376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RED:</a:t>
                      </a:r>
                    </a:p>
                  </a:txBody>
                  <a:tcPr marL="182880" anchor="ctr">
                    <a:lnR w="12700" cap="flat" cmpd="sng" algn="ctr">
                      <a:solidFill>
                        <a:srgbClr val="D520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20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Electric Power Lines, Cables, Conduit and Lighting Cables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520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20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700294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YELLOW:</a:t>
                      </a:r>
                    </a:p>
                  </a:txBody>
                  <a:tcPr marL="182880" anchor="ctr">
                    <a:lnR w="12700" cap="flat" cmpd="sng" algn="ctr">
                      <a:solidFill>
                        <a:srgbClr val="FEF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Gas, Oil, Steam, Petroleum or Gaseous Materials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EF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813413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ORANGE:</a:t>
                      </a:r>
                    </a:p>
                  </a:txBody>
                  <a:tcPr marL="182880" anchor="ctr">
                    <a:lnR w="12700" cap="flat" cmpd="sng" algn="ctr">
                      <a:solidFill>
                        <a:srgbClr val="F7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Communication, Alarm or Signal Lines, Cables or Conduit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7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7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424716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BLUE:</a:t>
                      </a:r>
                    </a:p>
                  </a:txBody>
                  <a:tcPr marL="182880" anchor="ctr">
                    <a:lnR w="12700" cap="flat" cmpd="sng" algn="ctr">
                      <a:solidFill>
                        <a:srgbClr val="237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7D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Potable Water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37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7D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256527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PURPLE:</a:t>
                      </a:r>
                    </a:p>
                  </a:txBody>
                  <a:tcPr marL="182880" anchor="ctr">
                    <a:lnR w="12700" cap="flat" cmpd="sng" algn="ctr">
                      <a:solidFill>
                        <a:srgbClr val="933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3B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Reclaimed Water, Irrigation and Slurry Lines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33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3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842366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GREEN:</a:t>
                      </a:r>
                    </a:p>
                  </a:txBody>
                  <a:tcPr marL="182880" anchor="ctr">
                    <a:lnR w="12700" cap="flat" cmpd="sng" algn="ctr">
                      <a:solidFill>
                        <a:srgbClr val="39B0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9B04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Sewer and Drain Lines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9B0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9B0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50514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F49F428A-F813-505D-A657-79B05CB95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264591" y="4765032"/>
            <a:ext cx="3123605" cy="3123605"/>
          </a:xfrm>
          <a:prstGeom prst="rect">
            <a:avLst/>
          </a:prstGeom>
        </p:spPr>
      </p:pic>
      <p:sp>
        <p:nvSpPr>
          <p:cNvPr id="23" name="Do NOT move or pull out marker flags. They show the location of buried utility lines.">
            <a:extLst>
              <a:ext uri="{FF2B5EF4-FFF2-40B4-BE49-F238E27FC236}">
                <a16:creationId xmlns:a16="http://schemas.microsoft.com/office/drawing/2014/main" id="{3947BC5A-F92B-4EEE-D048-E1ECAB093869}"/>
              </a:ext>
            </a:extLst>
          </p:cNvPr>
          <p:cNvSpPr txBox="1"/>
          <p:nvPr/>
        </p:nvSpPr>
        <p:spPr>
          <a:xfrm>
            <a:off x="141566" y="5442068"/>
            <a:ext cx="7802302" cy="18470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 defTabSz="1300480">
              <a:spcBef>
                <a:spcPts val="1200"/>
              </a:spcBef>
              <a:defRPr sz="4000" b="1">
                <a:solidFill>
                  <a:srgbClr val="F15D2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 dirty="0"/>
              <a:t>Do NOT move or pull out marker flags. They show the location of buried utility lines.</a:t>
            </a:r>
          </a:p>
        </p:txBody>
      </p:sp>
    </p:spTree>
    <p:extLst>
      <p:ext uri="{BB962C8B-B14F-4D97-AF65-F5344CB8AC3E}">
        <p14:creationId xmlns:p14="http://schemas.microsoft.com/office/powerpoint/2010/main" val="148053117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828">
              <a:srgbClr val="ABE4F3"/>
            </a:gs>
            <a:gs pos="41356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all 811 before you dig."/>
          <p:cNvSpPr txBox="1"/>
          <p:nvPr/>
        </p:nvSpPr>
        <p:spPr>
          <a:xfrm>
            <a:off x="328901" y="309990"/>
            <a:ext cx="9502197" cy="1069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>
              <a:defRPr sz="65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 </a:t>
            </a:r>
            <a:r>
              <a:rPr>
                <a:solidFill>
                  <a:srgbClr val="F15D2F"/>
                </a:solidFill>
              </a:rPr>
              <a:t>811</a:t>
            </a:r>
            <a:r>
              <a:t> before you dig.</a:t>
            </a:r>
          </a:p>
        </p:txBody>
      </p:sp>
      <p:grpSp>
        <p:nvGrpSpPr>
          <p:cNvPr id="322" name="Screen Shot 2017-05-12 at 4.43.53 PM.png"/>
          <p:cNvGrpSpPr/>
          <p:nvPr/>
        </p:nvGrpSpPr>
        <p:grpSpPr>
          <a:xfrm>
            <a:off x="867321" y="1931179"/>
            <a:ext cx="8425358" cy="5196420"/>
            <a:chOff x="0" y="0"/>
            <a:chExt cx="8425357" cy="5196418"/>
          </a:xfrm>
        </p:grpSpPr>
        <p:pic>
          <p:nvPicPr>
            <p:cNvPr id="321" name="Screen Shot 2017-05-12 at 4.43.53 PM.png" descr="Screen Shot 2017-05-12 at 4.43.53 PM.png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900" y="50800"/>
              <a:ext cx="8247558" cy="49551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0" name="Screen Shot 2017-05-12 at 4.43.53 PM.png" descr="Screen Shot 2017-05-12 at 4.43.53 PM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8425359" cy="519642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oaded outlets">
            <a:extLst>
              <a:ext uri="{FF2B5EF4-FFF2-40B4-BE49-F238E27FC236}">
                <a16:creationId xmlns:a16="http://schemas.microsoft.com/office/drawing/2014/main" id="{2F3EA425-5CD2-2D15-45BB-D865E6FB6F87}"/>
              </a:ext>
            </a:extLst>
          </p:cNvPr>
          <p:cNvSpPr/>
          <p:nvPr/>
        </p:nvSpPr>
        <p:spPr>
          <a:xfrm>
            <a:off x="0" y="1317955"/>
            <a:ext cx="10182492" cy="4984089"/>
          </a:xfrm>
          <a:prstGeom prst="rect">
            <a:avLst/>
          </a:prstGeom>
          <a:solidFill>
            <a:schemeClr val="accent1">
              <a:alpha val="90000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8800" dirty="0"/>
              <a:t>Time for </a:t>
            </a:r>
            <a:br>
              <a:rPr lang="en-US" sz="8800" dirty="0"/>
            </a:br>
            <a:r>
              <a:rPr lang="en-US" sz="8800" dirty="0"/>
              <a:t>Play it Safe </a:t>
            </a:r>
            <a:br>
              <a:rPr lang="en-US" sz="8800" dirty="0"/>
            </a:br>
            <a:r>
              <a:rPr lang="en-US" sz="8800" dirty="0"/>
              <a:t>LINGO</a:t>
            </a:r>
            <a:endParaRPr sz="8800" dirty="0"/>
          </a:p>
        </p:txBody>
      </p:sp>
    </p:spTree>
    <p:extLst>
      <p:ext uri="{BB962C8B-B14F-4D97-AF65-F5344CB8AC3E}">
        <p14:creationId xmlns:p14="http://schemas.microsoft.com/office/powerpoint/2010/main" val="629066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2A02F6-FC0E-8447-B42B-76F7AB8A0751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2" name="Volter Arms akimbo facing left.png">
            <a:extLst>
              <a:ext uri="{FF2B5EF4-FFF2-40B4-BE49-F238E27FC236}">
                <a16:creationId xmlns:a16="http://schemas.microsoft.com/office/drawing/2014/main" id="{7CE6E1C0-B5B7-13E6-4C3E-D6F0D1ECE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-244" r="48834" b="244"/>
          <a:stretch/>
        </p:blipFill>
        <p:spPr>
          <a:xfrm>
            <a:off x="1057275" y="1003854"/>
            <a:ext cx="3228974" cy="5657754"/>
          </a:xfrm>
          <a:prstGeom prst="rect">
            <a:avLst/>
          </a:prstGeom>
          <a:ln w="3175">
            <a:miter lim="400000"/>
          </a:ln>
        </p:spPr>
      </p:pic>
      <p:sp>
        <p:nvSpPr>
          <p:cNvPr id="331" name="Group"/>
          <p:cNvSpPr txBox="1"/>
          <p:nvPr/>
        </p:nvSpPr>
        <p:spPr>
          <a:xfrm>
            <a:off x="4465867" y="2266962"/>
            <a:ext cx="5292041" cy="3127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Call _____ to have buried power lines and cables located and marked.</a:t>
            </a:r>
          </a:p>
        </p:txBody>
      </p:sp>
      <p:sp>
        <p:nvSpPr>
          <p:cNvPr id="332" name="811"/>
          <p:cNvSpPr/>
          <p:nvPr/>
        </p:nvSpPr>
        <p:spPr>
          <a:xfrm>
            <a:off x="0" y="1338605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811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1" animBg="1" advAuto="0"/>
      <p:bldP spid="332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426F8E-4F6D-C31C-ABC6-897129179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9"/>
          <a:stretch/>
        </p:blipFill>
        <p:spPr>
          <a:xfrm>
            <a:off x="5676354" y="965677"/>
            <a:ext cx="4259324" cy="53388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26F707-5252-2E4D-BF29-624167F754FF}"/>
              </a:ext>
            </a:extLst>
          </p:cNvPr>
          <p:cNvSpPr/>
          <p:nvPr/>
        </p:nvSpPr>
        <p:spPr>
          <a:xfrm>
            <a:off x="6597670" y="577397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sp>
        <p:nvSpPr>
          <p:cNvPr id="337" name="Group"/>
          <p:cNvSpPr txBox="1"/>
          <p:nvPr/>
        </p:nvSpPr>
        <p:spPr>
          <a:xfrm>
            <a:off x="643653" y="965677"/>
            <a:ext cx="5032701" cy="5688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Pay attention to these colorful things that can tell you what is below.</a:t>
            </a:r>
          </a:p>
        </p:txBody>
      </p:sp>
      <p:sp>
        <p:nvSpPr>
          <p:cNvPr id="338" name="Marker Flags"/>
          <p:cNvSpPr/>
          <p:nvPr/>
        </p:nvSpPr>
        <p:spPr>
          <a:xfrm>
            <a:off x="-11246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m</a:t>
            </a:r>
            <a:r>
              <a:rPr dirty="0"/>
              <a:t>arker </a:t>
            </a:r>
            <a:r>
              <a:rPr lang="en-US" dirty="0"/>
              <a:t>f</a:t>
            </a:r>
            <a:r>
              <a:rPr dirty="0"/>
              <a:t>lags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1" animBg="1" advAuto="0"/>
      <p:bldP spid="338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F9EFE1-4B81-8341-B8F0-09B4D1F9AF88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2" name="Volter Arms akimbo facing left.png">
            <a:extLst>
              <a:ext uri="{FF2B5EF4-FFF2-40B4-BE49-F238E27FC236}">
                <a16:creationId xmlns:a16="http://schemas.microsoft.com/office/drawing/2014/main" id="{0DA9676D-2017-1764-8997-BC8861C84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r="50646"/>
          <a:stretch/>
        </p:blipFill>
        <p:spPr>
          <a:xfrm>
            <a:off x="1474700" y="612430"/>
            <a:ext cx="2400300" cy="5858030"/>
          </a:xfrm>
          <a:prstGeom prst="rect">
            <a:avLst/>
          </a:prstGeom>
          <a:ln w="3175">
            <a:miter lim="400000"/>
          </a:ln>
        </p:spPr>
      </p:pic>
      <p:sp>
        <p:nvSpPr>
          <p:cNvPr id="343" name="Call 811 to mark the location of utility cables and buried  ___________     __________."/>
          <p:cNvSpPr txBox="1"/>
          <p:nvPr/>
        </p:nvSpPr>
        <p:spPr>
          <a:xfrm>
            <a:off x="5113595" y="1941512"/>
            <a:ext cx="4023986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Call 811 to mark the location of utility cables and buried  ___________     __________.          </a:t>
            </a:r>
          </a:p>
        </p:txBody>
      </p:sp>
      <p:sp>
        <p:nvSpPr>
          <p:cNvPr id="344" name="Power Lines"/>
          <p:cNvSpPr/>
          <p:nvPr/>
        </p:nvSpPr>
        <p:spPr>
          <a:xfrm>
            <a:off x="0" y="1197217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1" animBg="1" advAuto="0"/>
      <p:bldP spid="344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lightning, stormy, field fence.jpg" descr="lightning, stormy, field fe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69" y="1059274"/>
            <a:ext cx="8290687" cy="5501452"/>
          </a:xfrm>
          <a:prstGeom prst="rect">
            <a:avLst/>
          </a:prstGeom>
          <a:ln w="3175">
            <a:miter lim="400000"/>
          </a:ln>
        </p:spPr>
      </p:pic>
      <p:sp>
        <p:nvSpPr>
          <p:cNvPr id="349" name="Electrical Safety outside."/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</a:t>
            </a:r>
          </a:p>
        </p:txBody>
      </p:sp>
      <p:sp>
        <p:nvSpPr>
          <p:cNvPr id="350" name="Go inside when there is a storm."/>
          <p:cNvSpPr txBox="1"/>
          <p:nvPr/>
        </p:nvSpPr>
        <p:spPr>
          <a:xfrm>
            <a:off x="539046" y="6685014"/>
            <a:ext cx="8888934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 inside when there is a storm.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1" animBg="1" advAuto="0"/>
      <p:bldP spid="350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utterstock_80546455 downed power lines leaning po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r="11539"/>
          <a:stretch/>
        </p:blipFill>
        <p:spPr>
          <a:xfrm>
            <a:off x="2226270" y="1061897"/>
            <a:ext cx="5707657" cy="5496346"/>
          </a:xfrm>
          <a:prstGeom prst="rect">
            <a:avLst/>
          </a:prstGeom>
          <a:ln w="3175">
            <a:miter lim="400000"/>
          </a:ln>
        </p:spPr>
      </p:pic>
      <p:sp>
        <p:nvSpPr>
          <p:cNvPr id="356" name="Stop, turn around and go the other way."/>
          <p:cNvSpPr/>
          <p:nvPr/>
        </p:nvSpPr>
        <p:spPr>
          <a:xfrm>
            <a:off x="-398186" y="6313974"/>
            <a:ext cx="10956372" cy="1329730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Stop, turn around and go the other way.</a:t>
            </a:r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6B47F751-4A25-5E4E-9F22-560DD6FD5DF0}"/>
              </a:ext>
            </a:extLst>
          </p:cNvPr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1" animBg="1" advAuto="0"/>
      <p:bldP spid="5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3 trees down on road rain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087" y="1158058"/>
            <a:ext cx="7955826" cy="5303884"/>
          </a:xfrm>
          <a:prstGeom prst="rect">
            <a:avLst/>
          </a:prstGeom>
          <a:ln w="3175">
            <a:miter lim="400000"/>
          </a:ln>
        </p:spPr>
      </p:pic>
      <p:sp>
        <p:nvSpPr>
          <p:cNvPr id="362" name="Stop, turn around and go the other way."/>
          <p:cNvSpPr/>
          <p:nvPr/>
        </p:nvSpPr>
        <p:spPr>
          <a:xfrm>
            <a:off x="-398186" y="6309400"/>
            <a:ext cx="10956372" cy="1333505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Stop, turn around and go the other way.</a:t>
            </a:r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A8DD5CD8-9525-9642-B5FF-3ABDC68F8F9E}"/>
              </a:ext>
            </a:extLst>
          </p:cNvPr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1" animBg="1" advAuto="0"/>
      <p:bldP spid="5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top, turn around and go the other way."/>
          <p:cNvSpPr/>
          <p:nvPr/>
        </p:nvSpPr>
        <p:spPr>
          <a:xfrm>
            <a:off x="-398186" y="6309400"/>
            <a:ext cx="10956372" cy="1333505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Stay inside the car and call 911.</a:t>
            </a:r>
            <a:endParaRPr dirty="0"/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A8DD5CD8-9525-9642-B5FF-3ABDC68F8F9E}"/>
              </a:ext>
            </a:extLst>
          </p:cNvPr>
          <p:cNvSpPr txBox="1"/>
          <p:nvPr/>
        </p:nvSpPr>
        <p:spPr>
          <a:xfrm>
            <a:off x="0" y="124116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</a:t>
            </a:r>
          </a:p>
        </p:txBody>
      </p:sp>
      <p:pic>
        <p:nvPicPr>
          <p:cNvPr id="3" name="Picture 2" descr="A red van with its trunk open&#10;&#10;Description automatically generated">
            <a:extLst>
              <a:ext uri="{FF2B5EF4-FFF2-40B4-BE49-F238E27FC236}">
                <a16:creationId xmlns:a16="http://schemas.microsoft.com/office/drawing/2014/main" id="{B470B484-1EE9-FA49-9A78-43BD8ED6C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21" y="896762"/>
            <a:ext cx="8118957" cy="541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6940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 animBg="1" advAuto="0"/>
      <p:bldP spid="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828">
              <a:srgbClr val="ABE4F3"/>
            </a:gs>
            <a:gs pos="41356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What We Will Do Today"/>
          <p:cNvSpPr>
            <a:spLocks noGrp="1"/>
          </p:cNvSpPr>
          <p:nvPr>
            <p:ph type="body" idx="14"/>
          </p:nvPr>
        </p:nvSpPr>
        <p:spPr>
          <a:xfrm>
            <a:off x="500140" y="401023"/>
            <a:ext cx="9261321" cy="993776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B600"/>
                </a:solidFill>
              </a:defRPr>
            </a:lvl1pPr>
          </a:lstStyle>
          <a:p>
            <a:r>
              <a:rPr dirty="0"/>
              <a:t>What We Will Do Today</a:t>
            </a:r>
          </a:p>
        </p:txBody>
      </p:sp>
      <p:sp>
        <p:nvSpPr>
          <p:cNvPr id="156" name="Learn about electrical safety -  inside and outside."/>
          <p:cNvSpPr/>
          <p:nvPr/>
        </p:nvSpPr>
        <p:spPr>
          <a:xfrm>
            <a:off x="1200951" y="3543581"/>
            <a:ext cx="4316766" cy="1379067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electrical safety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and outside.</a:t>
            </a:r>
          </a:p>
        </p:txBody>
      </p:sp>
      <p:sp>
        <p:nvSpPr>
          <p:cNvPr id="157" name="Learn about energy."/>
          <p:cNvSpPr/>
          <p:nvPr/>
        </p:nvSpPr>
        <p:spPr>
          <a:xfrm>
            <a:off x="1196074" y="1740938"/>
            <a:ext cx="1914171" cy="1615254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energy.</a:t>
            </a:r>
          </a:p>
        </p:txBody>
      </p:sp>
      <p:sp>
        <p:nvSpPr>
          <p:cNvPr id="158" name="Learn about properties of electricity."/>
          <p:cNvSpPr/>
          <p:nvPr/>
        </p:nvSpPr>
        <p:spPr>
          <a:xfrm>
            <a:off x="3357355" y="1740938"/>
            <a:ext cx="2160362" cy="1615254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2300"/>
            </a:lvl1pPr>
          </a:lstStyle>
          <a:p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properties of electricity.</a:t>
            </a:r>
          </a:p>
        </p:txBody>
      </p:sp>
      <p:sp>
        <p:nvSpPr>
          <p:cNvPr id="159" name="Rectangle"/>
          <p:cNvSpPr/>
          <p:nvPr/>
        </p:nvSpPr>
        <p:spPr>
          <a:xfrm>
            <a:off x="1198505" y="5110036"/>
            <a:ext cx="7864590" cy="1379067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</p:spPr>
        <p:txBody>
          <a:bodyPr lIns="39687" tIns="39687" rIns="39687" bIns="39687" anchor="ctr"/>
          <a:lstStyle/>
          <a:p>
            <a:pPr>
              <a:defRPr sz="2300"/>
            </a:pPr>
            <a:endParaRPr/>
          </a:p>
        </p:txBody>
      </p:sp>
      <p:pic>
        <p:nvPicPr>
          <p:cNvPr id="160" name="Volter facing left sitting left arm u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40"/>
          <a:stretch/>
        </p:blipFill>
        <p:spPr>
          <a:xfrm>
            <a:off x="5473706" y="1625166"/>
            <a:ext cx="4778835" cy="5876555"/>
          </a:xfrm>
          <a:prstGeom prst="rect">
            <a:avLst/>
          </a:prstGeom>
          <a:ln w="3175">
            <a:miter lim="400000"/>
          </a:ln>
        </p:spPr>
      </p:pic>
      <p:sp>
        <p:nvSpPr>
          <p:cNvPr id="161" name="Play Damage Prevention Lingo and…"/>
          <p:cNvSpPr txBox="1"/>
          <p:nvPr/>
        </p:nvSpPr>
        <p:spPr>
          <a:xfrm>
            <a:off x="1360436" y="5404282"/>
            <a:ext cx="7439128" cy="790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algn="l"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"Play it Safe</a:t>
            </a: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LINGO”</a:t>
            </a: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</a:p>
          <a:p>
            <a:pPr algn="l">
              <a:defRPr sz="2300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Safety Sense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review games.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DB7D52-9CED-D94D-A609-969A35843372}"/>
              </a:ext>
            </a:extLst>
          </p:cNvPr>
          <p:cNvSpPr/>
          <p:nvPr/>
        </p:nvSpPr>
        <p:spPr>
          <a:xfrm>
            <a:off x="9006231" y="492264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98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9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97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3" animBg="1" advAuto="0"/>
      <p:bldP spid="157" grpId="1" animBg="1" advAuto="0"/>
      <p:bldP spid="158" grpId="2" animBg="1" advAuto="0"/>
      <p:bldP spid="161" grpId="4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oaded outlets">
            <a:extLst>
              <a:ext uri="{FF2B5EF4-FFF2-40B4-BE49-F238E27FC236}">
                <a16:creationId xmlns:a16="http://schemas.microsoft.com/office/drawing/2014/main" id="{2F3EA425-5CD2-2D15-45BB-D865E6FB6F87}"/>
              </a:ext>
            </a:extLst>
          </p:cNvPr>
          <p:cNvSpPr/>
          <p:nvPr/>
        </p:nvSpPr>
        <p:spPr>
          <a:xfrm>
            <a:off x="0" y="1317955"/>
            <a:ext cx="10182492" cy="4984089"/>
          </a:xfrm>
          <a:prstGeom prst="rect">
            <a:avLst/>
          </a:prstGeom>
          <a:solidFill>
            <a:schemeClr val="accent1">
              <a:alpha val="90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8800" dirty="0"/>
              <a:t>Time for </a:t>
            </a:r>
            <a:br>
              <a:rPr lang="en-US" sz="8800" dirty="0"/>
            </a:br>
            <a:r>
              <a:rPr lang="en-US" sz="8800" dirty="0"/>
              <a:t>Play it Safe </a:t>
            </a:r>
            <a:br>
              <a:rPr lang="en-US" sz="8800" dirty="0"/>
            </a:br>
            <a:r>
              <a:rPr lang="en-US" sz="8800" dirty="0"/>
              <a:t>LINGO</a:t>
            </a:r>
            <a:endParaRPr sz="8800" dirty="0"/>
          </a:p>
        </p:txBody>
      </p:sp>
    </p:spTree>
    <p:extLst>
      <p:ext uri="{BB962C8B-B14F-4D97-AF65-F5344CB8AC3E}">
        <p14:creationId xmlns:p14="http://schemas.microsoft.com/office/powerpoint/2010/main" val="3317506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F6610-D303-2144-BB4A-A11A031F8142}"/>
              </a:ext>
            </a:extLst>
          </p:cNvPr>
          <p:cNvSpPr/>
          <p:nvPr/>
        </p:nvSpPr>
        <p:spPr>
          <a:xfrm>
            <a:off x="7546939" y="521631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sp>
        <p:nvSpPr>
          <p:cNvPr id="371" name="Group"/>
          <p:cNvSpPr txBox="1"/>
          <p:nvPr/>
        </p:nvSpPr>
        <p:spPr>
          <a:xfrm>
            <a:off x="740238" y="2118724"/>
            <a:ext cx="4511814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For electrical safety outside, stay away from ________ _________ __________.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335BD-F92A-544A-B1E1-4908B977B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9"/>
          <a:stretch/>
        </p:blipFill>
        <p:spPr>
          <a:xfrm>
            <a:off x="4760942" y="1140565"/>
            <a:ext cx="4259324" cy="5338867"/>
          </a:xfrm>
          <a:prstGeom prst="rect">
            <a:avLst/>
          </a:prstGeom>
        </p:spPr>
      </p:pic>
      <p:sp>
        <p:nvSpPr>
          <p:cNvPr id="372" name="downed power lines"/>
          <p:cNvSpPr/>
          <p:nvPr/>
        </p:nvSpPr>
        <p:spPr>
          <a:xfrm>
            <a:off x="-22492" y="131795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</a:t>
            </a:r>
            <a:r>
              <a:rPr dirty="0"/>
              <a:t>owned </a:t>
            </a:r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animBg="1" advAuto="0"/>
      <p:bldP spid="372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957F22-CA97-FD43-AA60-7C92E908B5AA}"/>
              </a:ext>
            </a:extLst>
          </p:cNvPr>
          <p:cNvSpPr/>
          <p:nvPr/>
        </p:nvSpPr>
        <p:spPr>
          <a:xfrm>
            <a:off x="1585913" y="576085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sp>
        <p:nvSpPr>
          <p:cNvPr id="377" name="Group"/>
          <p:cNvSpPr txBox="1"/>
          <p:nvPr/>
        </p:nvSpPr>
        <p:spPr>
          <a:xfrm>
            <a:off x="4465867" y="2266962"/>
            <a:ext cx="4853495" cy="3127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Tell an adult and call _____ if you see a downed power line.</a:t>
            </a:r>
          </a:p>
        </p:txBody>
      </p:sp>
      <p:pic>
        <p:nvPicPr>
          <p:cNvPr id="2" name="Volter Arms akimbo facing left.png">
            <a:extLst>
              <a:ext uri="{FF2B5EF4-FFF2-40B4-BE49-F238E27FC236}">
                <a16:creationId xmlns:a16="http://schemas.microsoft.com/office/drawing/2014/main" id="{1443A522-7575-4008-CFCF-244C2DFAE5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r="50646"/>
          <a:stretch/>
        </p:blipFill>
        <p:spPr>
          <a:xfrm>
            <a:off x="1585913" y="760714"/>
            <a:ext cx="2400300" cy="5858030"/>
          </a:xfrm>
          <a:prstGeom prst="rect">
            <a:avLst/>
          </a:prstGeom>
          <a:ln w="3175">
            <a:miter lim="400000"/>
          </a:ln>
        </p:spPr>
      </p:pic>
      <p:sp>
        <p:nvSpPr>
          <p:cNvPr id="378" name="911"/>
          <p:cNvSpPr/>
          <p:nvPr/>
        </p:nvSpPr>
        <p:spPr>
          <a:xfrm>
            <a:off x="0" y="1197684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911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1" animBg="1" advAuto="0"/>
      <p:bldP spid="378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tay away from electrical equipment.…"/>
          <p:cNvSpPr>
            <a:spLocks noGrp="1"/>
          </p:cNvSpPr>
          <p:nvPr>
            <p:ph type="body" idx="14"/>
          </p:nvPr>
        </p:nvSpPr>
        <p:spPr>
          <a:xfrm>
            <a:off x="701843" y="5465047"/>
            <a:ext cx="8756313" cy="1485780"/>
          </a:xfrm>
          <a:prstGeom prst="rect">
            <a:avLst/>
          </a:prstGeo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effectLst/>
              </a:rPr>
              <a:t>Play far away from electrical equipment.</a:t>
            </a:r>
          </a:p>
          <a:p>
            <a:pPr>
              <a:defRPr sz="3600"/>
            </a:pPr>
            <a:r>
              <a:rPr b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DO NOT</a:t>
            </a:r>
            <a:r>
              <a:rPr dirty="0"/>
              <a:t> climb substation fences.</a:t>
            </a:r>
          </a:p>
        </p:txBody>
      </p:sp>
      <p:pic>
        <p:nvPicPr>
          <p:cNvPr id="383" name="high voltage sign.jpg" descr="high voltage sig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4" y="2574476"/>
            <a:ext cx="3827491" cy="2541454"/>
          </a:xfrm>
          <a:prstGeom prst="rect">
            <a:avLst/>
          </a:prstGeom>
          <a:ln w="3175">
            <a:miter lim="400000"/>
          </a:ln>
        </p:spPr>
      </p:pic>
      <p:pic>
        <p:nvPicPr>
          <p:cNvPr id="384" name="substation behind fence.jpg" descr="substation behind fen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420" y="1527177"/>
            <a:ext cx="5382588" cy="3588753"/>
          </a:xfrm>
          <a:prstGeom prst="rect">
            <a:avLst/>
          </a:prstGeom>
          <a:ln w="3175">
            <a:miter lim="400000"/>
          </a:ln>
        </p:spPr>
      </p:pic>
      <p:sp>
        <p:nvSpPr>
          <p:cNvPr id="385" name="Play it safe outside."/>
          <p:cNvSpPr txBox="1"/>
          <p:nvPr/>
        </p:nvSpPr>
        <p:spPr>
          <a:xfrm>
            <a:off x="2366077" y="367914"/>
            <a:ext cx="5427843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Play it safe outside.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y it safe outside."/>
          <p:cNvSpPr txBox="1"/>
          <p:nvPr/>
        </p:nvSpPr>
        <p:spPr>
          <a:xfrm>
            <a:off x="2366078" y="363307"/>
            <a:ext cx="5427844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Play it safe outside.</a:t>
            </a:r>
          </a:p>
        </p:txBody>
      </p:sp>
      <p:grpSp>
        <p:nvGrpSpPr>
          <p:cNvPr id="394" name="Group"/>
          <p:cNvGrpSpPr/>
          <p:nvPr/>
        </p:nvGrpSpPr>
        <p:grpSpPr>
          <a:xfrm>
            <a:off x="859603" y="1416388"/>
            <a:ext cx="9054504" cy="4520525"/>
            <a:chOff x="0" y="0"/>
            <a:chExt cx="9054502" cy="4520524"/>
          </a:xfrm>
        </p:grpSpPr>
        <p:sp>
          <p:nvSpPr>
            <p:cNvPr id="390" name="power poles"/>
            <p:cNvSpPr txBox="1"/>
            <p:nvPr/>
          </p:nvSpPr>
          <p:spPr>
            <a:xfrm>
              <a:off x="254899" y="4009348"/>
              <a:ext cx="2048232" cy="5111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/>
            <a:p>
              <a:r>
                <a:t>power poles</a:t>
              </a:r>
            </a:p>
          </p:txBody>
        </p:sp>
        <p:sp>
          <p:nvSpPr>
            <p:cNvPr id="391" name="power lines through tree top"/>
            <p:cNvSpPr txBox="1"/>
            <p:nvPr/>
          </p:nvSpPr>
          <p:spPr>
            <a:xfrm>
              <a:off x="3476581" y="4009348"/>
              <a:ext cx="5577921" cy="5111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spAutoFit/>
            </a:bodyPr>
            <a:lstStyle/>
            <a:p>
              <a:r>
                <a:t>power lines through tree top</a:t>
              </a:r>
            </a:p>
          </p:txBody>
        </p:sp>
        <p:pic>
          <p:nvPicPr>
            <p:cNvPr id="392" name="Image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r="44956"/>
            <a:stretch/>
          </p:blipFill>
          <p:spPr>
            <a:xfrm>
              <a:off x="0" y="0"/>
              <a:ext cx="2738481" cy="399352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393" name="tree_dont power lin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5060" y="230391"/>
              <a:ext cx="5324477" cy="354965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395" name="Do not climb power poles or…"/>
          <p:cNvSpPr txBox="1"/>
          <p:nvPr/>
        </p:nvSpPr>
        <p:spPr>
          <a:xfrm>
            <a:off x="1477714" y="6224816"/>
            <a:ext cx="7204572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Do not climb power poles or </a:t>
            </a:r>
          </a:p>
          <a:p>
            <a: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trees near power lines.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1" animBg="1" advAuto="0"/>
      <p:bldP spid="395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y it safe outside."/>
          <p:cNvSpPr txBox="1"/>
          <p:nvPr/>
        </p:nvSpPr>
        <p:spPr>
          <a:xfrm>
            <a:off x="2366078" y="369344"/>
            <a:ext cx="5427843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Play it safe outside.</a:t>
            </a:r>
          </a:p>
        </p:txBody>
      </p:sp>
      <p:pic>
        <p:nvPicPr>
          <p:cNvPr id="400" name="droppedImage.tiff" descr="droppedImage.tiff"/>
          <p:cNvPicPr>
            <a:picLocks noChangeAspect="1"/>
          </p:cNvPicPr>
          <p:nvPr/>
        </p:nvPicPr>
        <p:blipFill>
          <a:blip r:embed="rId3"/>
          <a:srcRect l="9351" r="6536"/>
          <a:stretch>
            <a:fillRect/>
          </a:stretch>
        </p:blipFill>
        <p:spPr>
          <a:xfrm>
            <a:off x="774906" y="1517801"/>
            <a:ext cx="3937488" cy="3047872"/>
          </a:xfrm>
          <a:prstGeom prst="rect">
            <a:avLst/>
          </a:prstGeom>
          <a:ln w="12700">
            <a:solidFill>
              <a:srgbClr val="797979"/>
            </a:solidFill>
            <a:miter lim="400000"/>
          </a:ln>
        </p:spPr>
      </p:pic>
      <p:sp>
        <p:nvSpPr>
          <p:cNvPr id="401" name="electric meters"/>
          <p:cNvSpPr txBox="1"/>
          <p:nvPr/>
        </p:nvSpPr>
        <p:spPr>
          <a:xfrm>
            <a:off x="1521776" y="4847175"/>
            <a:ext cx="2443658" cy="511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r>
              <a:t>electric meters</a:t>
            </a:r>
          </a:p>
        </p:txBody>
      </p:sp>
      <p:pic>
        <p:nvPicPr>
          <p:cNvPr id="40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116" y="1517801"/>
            <a:ext cx="3917697" cy="3047872"/>
          </a:xfrm>
          <a:prstGeom prst="rect">
            <a:avLst/>
          </a:prstGeom>
          <a:ln w="3175">
            <a:miter lim="400000"/>
          </a:ln>
        </p:spPr>
      </p:pic>
      <p:sp>
        <p:nvSpPr>
          <p:cNvPr id="403" name="pad mount transformer"/>
          <p:cNvSpPr txBox="1"/>
          <p:nvPr/>
        </p:nvSpPr>
        <p:spPr>
          <a:xfrm>
            <a:off x="5626722" y="4847175"/>
            <a:ext cx="3734486" cy="511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r>
              <a:t>pad mount transformer</a:t>
            </a:r>
          </a:p>
        </p:txBody>
      </p:sp>
      <p:sp>
        <p:nvSpPr>
          <p:cNvPr id="404" name="Stay away from electrical equipment   like meters and transformers."/>
          <p:cNvSpPr txBox="1"/>
          <p:nvPr/>
        </p:nvSpPr>
        <p:spPr>
          <a:xfrm>
            <a:off x="46088" y="5986850"/>
            <a:ext cx="10067824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Stay away from electrical equipment   like </a:t>
            </a:r>
            <a:r>
              <a:rPr lang="en-US" dirty="0"/>
              <a:t>electric </a:t>
            </a:r>
            <a:r>
              <a:rPr dirty="0"/>
              <a:t>meters and transformers.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oaded outlets">
            <a:extLst>
              <a:ext uri="{FF2B5EF4-FFF2-40B4-BE49-F238E27FC236}">
                <a16:creationId xmlns:a16="http://schemas.microsoft.com/office/drawing/2014/main" id="{2F3EA425-5CD2-2D15-45BB-D865E6FB6F87}"/>
              </a:ext>
            </a:extLst>
          </p:cNvPr>
          <p:cNvSpPr/>
          <p:nvPr/>
        </p:nvSpPr>
        <p:spPr>
          <a:xfrm>
            <a:off x="0" y="1317955"/>
            <a:ext cx="10182492" cy="4984089"/>
          </a:xfrm>
          <a:prstGeom prst="rect">
            <a:avLst/>
          </a:prstGeom>
          <a:solidFill>
            <a:schemeClr val="accent1">
              <a:alpha val="90000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8800" dirty="0"/>
              <a:t>Time for </a:t>
            </a:r>
            <a:br>
              <a:rPr lang="en-US" sz="8800" dirty="0"/>
            </a:br>
            <a:r>
              <a:rPr lang="en-US" sz="8800" dirty="0"/>
              <a:t>Play it Safe </a:t>
            </a:r>
            <a:br>
              <a:rPr lang="en-US" sz="8800" dirty="0"/>
            </a:br>
            <a:r>
              <a:rPr lang="en-US" sz="8800" dirty="0"/>
              <a:t>LINGO</a:t>
            </a:r>
            <a:endParaRPr sz="8800" dirty="0"/>
          </a:p>
        </p:txBody>
      </p:sp>
    </p:spTree>
    <p:extLst>
      <p:ext uri="{BB962C8B-B14F-4D97-AF65-F5344CB8AC3E}">
        <p14:creationId xmlns:p14="http://schemas.microsoft.com/office/powerpoint/2010/main" val="3663654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D8915D-A9AF-4744-84BD-058CE32C4DC5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sp>
        <p:nvSpPr>
          <p:cNvPr id="411" name="Group"/>
          <p:cNvSpPr txBox="1"/>
          <p:nvPr/>
        </p:nvSpPr>
        <p:spPr>
          <a:xfrm>
            <a:off x="4564143" y="2225661"/>
            <a:ext cx="5075577" cy="37403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Never climb the fence around a __________             for any reason because it is dangerous.</a:t>
            </a:r>
          </a:p>
        </p:txBody>
      </p:sp>
      <p:pic>
        <p:nvPicPr>
          <p:cNvPr id="2" name="Volter Arms akimbo facing left.png">
            <a:extLst>
              <a:ext uri="{FF2B5EF4-FFF2-40B4-BE49-F238E27FC236}">
                <a16:creationId xmlns:a16="http://schemas.microsoft.com/office/drawing/2014/main" id="{11C0ADE3-B891-544C-1AA8-8CEC8EAE4F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-244" r="48834" b="244"/>
          <a:stretch/>
        </p:blipFill>
        <p:spPr>
          <a:xfrm>
            <a:off x="1057275" y="1003854"/>
            <a:ext cx="3228974" cy="5657754"/>
          </a:xfrm>
          <a:prstGeom prst="rect">
            <a:avLst/>
          </a:prstGeom>
          <a:ln w="3175">
            <a:miter lim="400000"/>
          </a:ln>
        </p:spPr>
      </p:pic>
      <p:sp>
        <p:nvSpPr>
          <p:cNvPr id="412" name="Substation"/>
          <p:cNvSpPr/>
          <p:nvPr/>
        </p:nvSpPr>
        <p:spPr>
          <a:xfrm>
            <a:off x="0" y="1317955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s</a:t>
            </a:r>
            <a:r>
              <a:rPr dirty="0"/>
              <a:t>ubstation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1" animBg="1" advAuto="0"/>
      <p:bldP spid="412" grpId="2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A2347E-5A62-F944-9BD5-E4269B2058BC}"/>
              </a:ext>
            </a:extLst>
          </p:cNvPr>
          <p:cNvSpPr/>
          <p:nvPr/>
        </p:nvSpPr>
        <p:spPr>
          <a:xfrm>
            <a:off x="8534177" y="527098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16" name="Volter Arms akimbo facing lef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9" r="31"/>
          <a:stretch/>
        </p:blipFill>
        <p:spPr>
          <a:xfrm>
            <a:off x="5443538" y="1616061"/>
            <a:ext cx="3417972" cy="4423259"/>
          </a:xfrm>
          <a:prstGeom prst="rect">
            <a:avLst/>
          </a:prstGeom>
          <a:ln w="3175">
            <a:miter lim="400000"/>
          </a:ln>
        </p:spPr>
      </p:pic>
      <p:sp>
        <p:nvSpPr>
          <p:cNvPr id="417" name="Group"/>
          <p:cNvSpPr txBox="1"/>
          <p:nvPr/>
        </p:nvSpPr>
        <p:spPr>
          <a:xfrm>
            <a:off x="262014" y="965677"/>
            <a:ext cx="5627894" cy="56886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Pad mount _______ change the voltage of buried power lines and can be dangerous to play on.</a:t>
            </a:r>
          </a:p>
        </p:txBody>
      </p:sp>
      <p:sp>
        <p:nvSpPr>
          <p:cNvPr id="418" name="Transformers"/>
          <p:cNvSpPr/>
          <p:nvPr/>
        </p:nvSpPr>
        <p:spPr>
          <a:xfrm>
            <a:off x="-11246" y="1317954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</a:t>
            </a:r>
            <a:r>
              <a:rPr dirty="0"/>
              <a:t>ransformers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1" animBg="1" advAuto="0"/>
      <p:bldP spid="418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Volter Arms akimbo facing lef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7"/>
          <a:stretch/>
        </p:blipFill>
        <p:spPr>
          <a:xfrm>
            <a:off x="5697855" y="1389165"/>
            <a:ext cx="3539051" cy="4520646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E520C5-C36F-5546-ACF4-4082A8D41836}"/>
              </a:ext>
            </a:extLst>
          </p:cNvPr>
          <p:cNvSpPr/>
          <p:nvPr/>
        </p:nvSpPr>
        <p:spPr>
          <a:xfrm>
            <a:off x="8462760" y="503380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sp>
        <p:nvSpPr>
          <p:cNvPr id="423" name="Group"/>
          <p:cNvSpPr txBox="1"/>
          <p:nvPr/>
        </p:nvSpPr>
        <p:spPr>
          <a:xfrm>
            <a:off x="967759" y="965677"/>
            <a:ext cx="4679349" cy="5688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Keep electrical equipment like ____  ____ and ____  ____  ___ free of clutter and never play around them.</a:t>
            </a:r>
          </a:p>
        </p:txBody>
      </p:sp>
      <p:sp>
        <p:nvSpPr>
          <p:cNvPr id="424" name="Electric meters…"/>
          <p:cNvSpPr/>
          <p:nvPr/>
        </p:nvSpPr>
        <p:spPr>
          <a:xfrm>
            <a:off x="0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>
              <a:defRPr sz="9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8000" dirty="0"/>
              <a:t>e</a:t>
            </a:r>
            <a:r>
              <a:rPr sz="8000" dirty="0"/>
              <a:t>lectric </a:t>
            </a:r>
            <a:r>
              <a:rPr lang="en-US" sz="8000" dirty="0"/>
              <a:t>m</a:t>
            </a:r>
            <a:r>
              <a:rPr sz="8000" dirty="0"/>
              <a:t>eters</a:t>
            </a:r>
          </a:p>
          <a:p>
            <a:pPr>
              <a:defRPr sz="9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8000" dirty="0"/>
              <a:t>c</a:t>
            </a:r>
            <a:r>
              <a:rPr sz="8000" dirty="0"/>
              <a:t>ircuit </a:t>
            </a:r>
            <a:r>
              <a:rPr lang="en-US" sz="8000" dirty="0"/>
              <a:t>b</a:t>
            </a:r>
            <a:r>
              <a:rPr sz="8000" dirty="0"/>
              <a:t>reak</a:t>
            </a:r>
            <a:r>
              <a:rPr lang="en-US" sz="8000" dirty="0"/>
              <a:t>er</a:t>
            </a:r>
            <a:r>
              <a:rPr sz="8000" dirty="0"/>
              <a:t> </a:t>
            </a:r>
            <a:r>
              <a:rPr lang="en-US" sz="8000" dirty="0"/>
              <a:t>b</a:t>
            </a:r>
            <a:r>
              <a:rPr sz="8000" dirty="0"/>
              <a:t>ox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1" animBg="1" advAuto="0"/>
      <p:bldP spid="424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"/>
          <p:cNvGrpSpPr/>
          <p:nvPr/>
        </p:nvGrpSpPr>
        <p:grpSpPr>
          <a:xfrm>
            <a:off x="-856914" y="-47818"/>
            <a:ext cx="11728757" cy="7812265"/>
            <a:chOff x="0" y="0"/>
            <a:chExt cx="11728756" cy="7812263"/>
          </a:xfrm>
        </p:grpSpPr>
        <p:pic>
          <p:nvPicPr>
            <p:cNvPr id="165" name="kids-on-bikes.jpg" descr="kids-on-bike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728757" cy="781226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66" name="Rectangle"/>
            <p:cNvSpPr/>
            <p:nvPr/>
          </p:nvSpPr>
          <p:spPr>
            <a:xfrm>
              <a:off x="806113" y="30883"/>
              <a:ext cx="10261601" cy="7780868"/>
            </a:xfrm>
            <a:prstGeom prst="rect">
              <a:avLst/>
            </a:prstGeom>
            <a:solidFill>
              <a:srgbClr val="012168">
                <a:alpha val="20000"/>
              </a:srgbClr>
            </a:solidFill>
            <a:ln w="3175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buClr>
                  <a:srgbClr val="000000"/>
                </a:buClr>
                <a:defRPr sz="4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68" name="ENERGY"/>
          <p:cNvSpPr txBox="1"/>
          <p:nvPr/>
        </p:nvSpPr>
        <p:spPr>
          <a:xfrm>
            <a:off x="1609899" y="586930"/>
            <a:ext cx="6940202" cy="65427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41300" indent="-241300" defTabSz="406400">
              <a:spcBef>
                <a:spcPts val="500"/>
              </a:spcBef>
              <a:buClr>
                <a:srgbClr val="000000"/>
              </a:buClr>
              <a:defRPr sz="70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ENERGY</a:t>
            </a:r>
          </a:p>
        </p:txBody>
      </p:sp>
      <p:sp>
        <p:nvSpPr>
          <p:cNvPr id="169" name="is the ability to do WORK."/>
          <p:cNvSpPr/>
          <p:nvPr/>
        </p:nvSpPr>
        <p:spPr>
          <a:xfrm>
            <a:off x="-8467" y="5980912"/>
            <a:ext cx="10176934" cy="165304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241300" indent="-241300" defTabSz="406400">
              <a:spcBef>
                <a:spcPts val="500"/>
              </a:spcBef>
              <a:buClr>
                <a:srgbClr val="000000"/>
              </a:buClr>
              <a:defRPr sz="48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is the ability to do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WORK</a:t>
            </a:r>
            <a: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000 0.000000 L -0.005022 -0.237956" pathEditMode="relative">
                                      <p:cBhvr>
                                        <p:cTn id="6" dur="3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00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96" y="-25400"/>
            <a:ext cx="11506201" cy="7670800"/>
          </a:xfrm>
          <a:prstGeom prst="rect">
            <a:avLst/>
          </a:prstGeom>
          <a:ln w="3175">
            <a:miter lim="400000"/>
          </a:ln>
        </p:spPr>
      </p:pic>
      <p:sp>
        <p:nvSpPr>
          <p:cNvPr id="429" name="Electricity is powerful and we  must use it safely."/>
          <p:cNvSpPr txBox="1"/>
          <p:nvPr/>
        </p:nvSpPr>
        <p:spPr>
          <a:xfrm>
            <a:off x="781332" y="4550595"/>
            <a:ext cx="5125493" cy="2098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defTabSz="457200">
              <a:defRPr sz="4400" b="1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Electricity is powerful and we </a:t>
            </a:r>
            <a:br/>
            <a:r>
              <a:t>must use it safely.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28" y="2095500"/>
            <a:ext cx="1121172" cy="1905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34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21" y="2551906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435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093" y="3504406"/>
            <a:ext cx="1865314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436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468" y="4228703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437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140" y="4288234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38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078" y="4288234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39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9062" y="4218781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440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8750" y="3563937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41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9140" y="2551906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42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9921" y="2095500"/>
            <a:ext cx="1150939" cy="1924844"/>
          </a:xfrm>
          <a:prstGeom prst="rect">
            <a:avLst/>
          </a:prstGeom>
          <a:ln w="3175">
            <a:miter lim="400000"/>
          </a:ln>
        </p:spPr>
      </p:pic>
      <p:pic>
        <p:nvPicPr>
          <p:cNvPr id="443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671" y="2105421"/>
            <a:ext cx="1121173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444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765" y="2561828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445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937" y="3514328"/>
            <a:ext cx="1865313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446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312" y="4238625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447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984" y="4298156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48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9921" y="4298156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49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8906" y="4228703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450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8593" y="3573859"/>
            <a:ext cx="1914923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51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8984" y="2561828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52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9765" y="2105421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453" name="Electrical Safety Sense"/>
          <p:cNvSpPr txBox="1">
            <a:spLocks noGrp="1"/>
          </p:cNvSpPr>
          <p:nvPr>
            <p:ph type="title" idx="4294967295"/>
          </p:nvPr>
        </p:nvSpPr>
        <p:spPr>
          <a:xfrm>
            <a:off x="912856" y="322763"/>
            <a:ext cx="8334288" cy="1220392"/>
          </a:xfrm>
          <a:prstGeom prst="rect">
            <a:avLst/>
          </a:prstGeom>
          <a:ln w="12700">
            <a:round/>
          </a:ln>
        </p:spPr>
        <p:txBody>
          <a:bodyPr lIns="54186" tIns="54186" rIns="54186" bIns="54186" anchor="t"/>
          <a:lstStyle>
            <a:lvl1pPr algn="l" defTabSz="599439">
              <a:defRPr sz="5899" b="1">
                <a:solidFill>
                  <a:srgbClr val="4AC7F4"/>
                </a:solidFill>
                <a:effectLst>
                  <a:outerShdw blurRad="22479" dist="22479" dir="2700000" rotWithShape="0">
                    <a:srgbClr val="797979"/>
                  </a:outerShdw>
                </a:effectLst>
                <a:uFill>
                  <a:solidFill>
                    <a:srgbClr val="0981B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4601"/>
            </a:pPr>
            <a:r>
              <a:rPr sz="5899" dirty="0"/>
              <a:t>Electrical Safety Sense</a:t>
            </a:r>
          </a:p>
        </p:txBody>
      </p:sp>
      <p:sp>
        <p:nvSpPr>
          <p:cNvPr id="454" name="Are you ready?"/>
          <p:cNvSpPr txBox="1"/>
          <p:nvPr/>
        </p:nvSpPr>
        <p:spPr>
          <a:xfrm>
            <a:off x="1895121" y="6251971"/>
            <a:ext cx="6570775" cy="1220392"/>
          </a:xfrm>
          <a:prstGeom prst="rect">
            <a:avLst/>
          </a:prstGeom>
          <a:ln w="1270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186" tIns="54186" rIns="54186" bIns="54186">
            <a:normAutofit/>
          </a:bodyPr>
          <a:lstStyle>
            <a:lvl1pPr algn="l" defTabSz="1016000">
              <a:defRPr sz="6400" b="1">
                <a:solidFill>
                  <a:schemeClr val="accent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uFill>
                  <a:solidFill>
                    <a:srgbClr val="0981B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Are you ready?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100" fill="hold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9" presetClass="exit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0" dur="100" fill="hold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9" presetClass="exit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4" dur="100" fill="hold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9" presetClass="exit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8" dur="100" fill="hold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9" presetClass="exit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100" fill="hold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9" presetClass="exit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6" dur="100" fill="hold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9" presetClass="exit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100" fill="hold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9" presetClass="exit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4" dur="100" fill="hold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9" presetClass="exit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8" dur="100" fill="hold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9" presetClass="exit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2" dur="100" fill="hold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9" presetClass="entr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9" presetClass="entr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9" presetClass="entr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9" presetClass="entr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9" presetClass="entr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9" presetClass="entr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9" presetClass="entr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9" presetClass="entr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"/>
                            </p:stCondLst>
                            <p:childTnLst>
                              <p:par>
                                <p:cTn id="121" presetID="9" presetClass="entr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 fill="hold" tmFilter="0, 0; .2, .5; .8, .5; 1, 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500" autoRev="1" fill="hold"/>
                                        <p:tgtEl>
                                          <p:spTgt spid="4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10" animBg="1" advAuto="0"/>
      <p:bldP spid="433" grpId="20" animBg="1" advAuto="0"/>
      <p:bldP spid="434" grpId="9" animBg="1" advAuto="0"/>
      <p:bldP spid="434" grpId="19" animBg="1" advAuto="0"/>
      <p:bldP spid="435" grpId="8" animBg="1" advAuto="0"/>
      <p:bldP spid="435" grpId="18" animBg="1" advAuto="0"/>
      <p:bldP spid="436" grpId="7" animBg="1" advAuto="0"/>
      <p:bldP spid="436" grpId="17" animBg="1" advAuto="0"/>
      <p:bldP spid="437" grpId="6" animBg="1" advAuto="0"/>
      <p:bldP spid="437" grpId="16" animBg="1" advAuto="0"/>
      <p:bldP spid="438" grpId="5" animBg="1" advAuto="0"/>
      <p:bldP spid="438" grpId="15" animBg="1" advAuto="0"/>
      <p:bldP spid="439" grpId="4" animBg="1" advAuto="0"/>
      <p:bldP spid="439" grpId="14" animBg="1" advAuto="0"/>
      <p:bldP spid="440" grpId="3" animBg="1" advAuto="0"/>
      <p:bldP spid="440" grpId="13" animBg="1" advAuto="0"/>
      <p:bldP spid="441" grpId="2" animBg="1" advAuto="0"/>
      <p:bldP spid="441" grpId="12" animBg="1" advAuto="0"/>
      <p:bldP spid="442" grpId="1" animBg="1" advAuto="0"/>
      <p:bldP spid="442" grpId="11" animBg="1" advAuto="0"/>
      <p:bldP spid="443" grpId="30" animBg="1" advAuto="0"/>
      <p:bldP spid="444" grpId="29" animBg="1" advAuto="0"/>
      <p:bldP spid="445" grpId="28" animBg="1" advAuto="0"/>
      <p:bldP spid="446" grpId="27" animBg="1" advAuto="0"/>
      <p:bldP spid="447" grpId="26" animBg="1" advAuto="0"/>
      <p:bldP spid="448" grpId="25" animBg="1" advAuto="0"/>
      <p:bldP spid="449" grpId="24" animBg="1" advAuto="0"/>
      <p:bldP spid="450" grpId="23" animBg="1" advAuto="0"/>
      <p:bldP spid="451" grpId="22" animBg="1" advAuto="0"/>
      <p:bldP spid="452" grpId="21" animBg="1" advAuto="0"/>
      <p:bldP spid="454" grpId="31" animBg="1" advAuto="0"/>
      <p:bldP spid="454" grpId="32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Do you need to be careful around electricity?"/>
          <p:cNvSpPr txBox="1"/>
          <p:nvPr/>
        </p:nvSpPr>
        <p:spPr>
          <a:xfrm>
            <a:off x="332382" y="24063"/>
            <a:ext cx="9495236" cy="32146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Do you need to be careful around electricity?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E39AC-ADD2-CA43-A1C9-95CD86B8B993}"/>
              </a:ext>
            </a:extLst>
          </p:cNvPr>
          <p:cNvSpPr/>
          <p:nvPr/>
        </p:nvSpPr>
        <p:spPr>
          <a:xfrm>
            <a:off x="2183072" y="6920880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" name="Picture 2" descr="A cartoon character in a yellow and blue garment&#10;&#10;Description automatically generated">
            <a:extLst>
              <a:ext uri="{FF2B5EF4-FFF2-40B4-BE49-F238E27FC236}">
                <a16:creationId xmlns:a16="http://schemas.microsoft.com/office/drawing/2014/main" id="{F6171426-7FCA-394F-A3A3-1E14BEEAD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28392"/>
            <a:ext cx="2636886" cy="5045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1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10%</a:t>
            </a:r>
          </a:p>
        </p:txBody>
      </p:sp>
      <p:pic>
        <p:nvPicPr>
          <p:cNvPr id="464" name="blue-right.png" descr="blue-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465" name="Yes"/>
          <p:cNvSpPr txBox="1"/>
          <p:nvPr/>
        </p:nvSpPr>
        <p:spPr>
          <a:xfrm>
            <a:off x="992187" y="5370597"/>
            <a:ext cx="2114360" cy="15420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y</a:t>
            </a:r>
            <a:r>
              <a:rPr dirty="0"/>
              <a:t>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87509F-B399-AD41-9BE7-4ED2319374DE}"/>
              </a:ext>
            </a:extLst>
          </p:cNvPr>
          <p:cNvSpPr/>
          <p:nvPr/>
        </p:nvSpPr>
        <p:spPr>
          <a:xfrm>
            <a:off x="8713081" y="715941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2" animBg="1" advAuto="0"/>
      <p:bldP spid="464" grpId="1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If you see a downed power line, do you TELL an adult right away?"/>
          <p:cNvSpPr txBox="1"/>
          <p:nvPr/>
        </p:nvSpPr>
        <p:spPr>
          <a:xfrm>
            <a:off x="34726" y="-607673"/>
            <a:ext cx="10090548" cy="4072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>
            <a:spAutoFit/>
          </a:bodyPr>
          <a:lstStyle/>
          <a:p>
            <a: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EB3146"/>
              </a:solidFill>
            </a:endParaRPr>
          </a:p>
          <a:p>
            <a: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If you see a downed power line, do you TELL an adult right away?</a:t>
            </a:r>
          </a:p>
        </p:txBody>
      </p:sp>
      <p:pic>
        <p:nvPicPr>
          <p:cNvPr id="471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7" y="3922574"/>
            <a:ext cx="4506185" cy="29986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A3415D-66CC-FF4B-9BD0-87FA84383EF0}"/>
              </a:ext>
            </a:extLst>
          </p:cNvPr>
          <p:cNvSpPr/>
          <p:nvPr/>
        </p:nvSpPr>
        <p:spPr>
          <a:xfrm>
            <a:off x="1318368" y="716139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Yes"/>
          <p:cNvSpPr txBox="1"/>
          <p:nvPr/>
        </p:nvSpPr>
        <p:spPr>
          <a:xfrm>
            <a:off x="992187" y="5370597"/>
            <a:ext cx="2114360" cy="15420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y</a:t>
            </a:r>
            <a:r>
              <a:rPr dirty="0"/>
              <a:t>es</a:t>
            </a:r>
          </a:p>
        </p:txBody>
      </p:sp>
      <p:sp>
        <p:nvSpPr>
          <p:cNvPr id="477" name="2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20%</a:t>
            </a:r>
          </a:p>
        </p:txBody>
      </p:sp>
      <p:pic>
        <p:nvPicPr>
          <p:cNvPr id="478" name="right-gree.png" descr="right-gre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79" name="blue-right.png" descr="blue-r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B8A344-0A7A-3A4D-969D-F03C8AC953F4}"/>
              </a:ext>
            </a:extLst>
          </p:cNvPr>
          <p:cNvSpPr/>
          <p:nvPr/>
        </p:nvSpPr>
        <p:spPr>
          <a:xfrm>
            <a:off x="8687930" y="713888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3" animBg="1" advAuto="0"/>
      <p:bldP spid="478" grpId="2" animBg="1" advAuto="0"/>
      <p:bldP spid="479" grpId="1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ould you play around power poles or trees that have overhead wires nearby?"/>
          <p:cNvSpPr txBox="1"/>
          <p:nvPr/>
        </p:nvSpPr>
        <p:spPr>
          <a:xfrm>
            <a:off x="322460" y="-20517"/>
            <a:ext cx="9515080" cy="4072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Should you play around power poles or trees that have overhead wires nearby?</a:t>
            </a:r>
          </a:p>
        </p:txBody>
      </p:sp>
      <p:pic>
        <p:nvPicPr>
          <p:cNvPr id="485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32" y="4186246"/>
            <a:ext cx="3845002" cy="2591503"/>
          </a:xfrm>
          <a:prstGeom prst="rect">
            <a:avLst/>
          </a:prstGeom>
          <a:ln w="3175">
            <a:solidFill>
              <a:srgbClr val="797979"/>
            </a:solidFill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A6AB1D-458B-FD4E-82C8-61938E6CEEB4}"/>
              </a:ext>
            </a:extLst>
          </p:cNvPr>
          <p:cNvSpPr/>
          <p:nvPr/>
        </p:nvSpPr>
        <p:spPr>
          <a:xfrm>
            <a:off x="7644322" y="707925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1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No"/>
          <p:cNvSpPr txBox="1"/>
          <p:nvPr/>
        </p:nvSpPr>
        <p:spPr>
          <a:xfrm>
            <a:off x="992187" y="5370597"/>
            <a:ext cx="1567736" cy="15420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n</a:t>
            </a:r>
            <a:r>
              <a:rPr dirty="0"/>
              <a:t>o</a:t>
            </a:r>
          </a:p>
        </p:txBody>
      </p:sp>
      <p:sp>
        <p:nvSpPr>
          <p:cNvPr id="491" name="3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30%</a:t>
            </a:r>
          </a:p>
        </p:txBody>
      </p:sp>
      <p:pic>
        <p:nvPicPr>
          <p:cNvPr id="492" name="right-yellow.png" descr="right-yel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0" y="3303984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93" name="right-gree.png" descr="right-gr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94" name="blue-right.png" descr="blue-righ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F53493-B790-384D-ADCA-FAB7130BDF56}"/>
              </a:ext>
            </a:extLst>
          </p:cNvPr>
          <p:cNvSpPr/>
          <p:nvPr/>
        </p:nvSpPr>
        <p:spPr>
          <a:xfrm>
            <a:off x="8614260" y="712894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4" animBg="1" advAuto="0"/>
      <p:bldP spid="492" grpId="3" animBg="1" advAuto="0"/>
      <p:bldP spid="493" grpId="2" animBg="1" advAuto="0"/>
      <p:bldP spid="494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Overloading electrical _______ is dangerous."/>
          <p:cNvSpPr txBox="1"/>
          <p:nvPr/>
        </p:nvSpPr>
        <p:spPr>
          <a:xfrm>
            <a:off x="238125" y="851261"/>
            <a:ext cx="9683750" cy="2421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Overloading electrical _______ is dangerous.</a:t>
            </a:r>
          </a:p>
        </p:txBody>
      </p:sp>
      <p:sp>
        <p:nvSpPr>
          <p:cNvPr id="501" name="Text"/>
          <p:cNvSpPr txBox="1"/>
          <p:nvPr/>
        </p:nvSpPr>
        <p:spPr>
          <a:xfrm>
            <a:off x="5016499" y="2050256"/>
            <a:ext cx="127001" cy="1336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 defTabSz="357187">
              <a:defRPr sz="5600" b="1">
                <a:solidFill>
                  <a:srgbClr val="0068AB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02" name="Outlet-Overload-0303_full.jpg" descr="Outlet-Overload-0303_full.jpg"/>
          <p:cNvPicPr>
            <a:picLocks noChangeAspect="1"/>
          </p:cNvPicPr>
          <p:nvPr/>
        </p:nvPicPr>
        <p:blipFill>
          <a:blip r:embed="rId3"/>
          <a:srcRect l="8645" t="4051" r="7444" b="5816"/>
          <a:stretch>
            <a:fillRect/>
          </a:stretch>
        </p:blipFill>
        <p:spPr>
          <a:xfrm>
            <a:off x="966263" y="3470911"/>
            <a:ext cx="2926768" cy="295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26" extrusionOk="0">
                <a:moveTo>
                  <a:pt x="12525" y="6"/>
                </a:moveTo>
                <a:cubicBezTo>
                  <a:pt x="11900" y="-3"/>
                  <a:pt x="11432" y="-2"/>
                  <a:pt x="11059" y="9"/>
                </a:cubicBezTo>
                <a:cubicBezTo>
                  <a:pt x="11010" y="10"/>
                  <a:pt x="10979" y="13"/>
                  <a:pt x="10933" y="15"/>
                </a:cubicBezTo>
                <a:cubicBezTo>
                  <a:pt x="10241" y="41"/>
                  <a:pt x="9928" y="106"/>
                  <a:pt x="9724" y="226"/>
                </a:cubicBezTo>
                <a:cubicBezTo>
                  <a:pt x="9428" y="400"/>
                  <a:pt x="9351" y="522"/>
                  <a:pt x="9198" y="1027"/>
                </a:cubicBezTo>
                <a:cubicBezTo>
                  <a:pt x="9138" y="1221"/>
                  <a:pt x="9072" y="1372"/>
                  <a:pt x="8993" y="1518"/>
                </a:cubicBezTo>
                <a:cubicBezTo>
                  <a:pt x="8991" y="1521"/>
                  <a:pt x="8992" y="1524"/>
                  <a:pt x="8990" y="1527"/>
                </a:cubicBezTo>
                <a:cubicBezTo>
                  <a:pt x="8989" y="1528"/>
                  <a:pt x="8987" y="1529"/>
                  <a:pt x="8987" y="1530"/>
                </a:cubicBezTo>
                <a:cubicBezTo>
                  <a:pt x="8872" y="1737"/>
                  <a:pt x="8722" y="1930"/>
                  <a:pt x="8463" y="2203"/>
                </a:cubicBezTo>
                <a:cubicBezTo>
                  <a:pt x="7758" y="2946"/>
                  <a:pt x="7350" y="3539"/>
                  <a:pt x="7219" y="4019"/>
                </a:cubicBezTo>
                <a:cubicBezTo>
                  <a:pt x="7106" y="4433"/>
                  <a:pt x="6192" y="5405"/>
                  <a:pt x="5516" y="5826"/>
                </a:cubicBezTo>
                <a:cubicBezTo>
                  <a:pt x="4906" y="6205"/>
                  <a:pt x="3389" y="7829"/>
                  <a:pt x="3389" y="8104"/>
                </a:cubicBezTo>
                <a:cubicBezTo>
                  <a:pt x="3389" y="8169"/>
                  <a:pt x="3304" y="8298"/>
                  <a:pt x="3201" y="8390"/>
                </a:cubicBezTo>
                <a:cubicBezTo>
                  <a:pt x="3099" y="8482"/>
                  <a:pt x="3014" y="8627"/>
                  <a:pt x="3014" y="8711"/>
                </a:cubicBezTo>
                <a:cubicBezTo>
                  <a:pt x="3014" y="8794"/>
                  <a:pt x="2962" y="8913"/>
                  <a:pt x="2900" y="8974"/>
                </a:cubicBezTo>
                <a:cubicBezTo>
                  <a:pt x="2838" y="9035"/>
                  <a:pt x="2821" y="9084"/>
                  <a:pt x="2859" y="9084"/>
                </a:cubicBezTo>
                <a:cubicBezTo>
                  <a:pt x="2897" y="9084"/>
                  <a:pt x="2756" y="9310"/>
                  <a:pt x="2549" y="9587"/>
                </a:cubicBezTo>
                <a:cubicBezTo>
                  <a:pt x="2342" y="9863"/>
                  <a:pt x="2171" y="10139"/>
                  <a:pt x="2171" y="10202"/>
                </a:cubicBezTo>
                <a:cubicBezTo>
                  <a:pt x="2171" y="10370"/>
                  <a:pt x="1627" y="11809"/>
                  <a:pt x="1317" y="12457"/>
                </a:cubicBezTo>
                <a:cubicBezTo>
                  <a:pt x="1170" y="12766"/>
                  <a:pt x="1051" y="13074"/>
                  <a:pt x="1051" y="13142"/>
                </a:cubicBezTo>
                <a:cubicBezTo>
                  <a:pt x="1051" y="13211"/>
                  <a:pt x="984" y="13336"/>
                  <a:pt x="904" y="13423"/>
                </a:cubicBezTo>
                <a:cubicBezTo>
                  <a:pt x="824" y="13510"/>
                  <a:pt x="745" y="13682"/>
                  <a:pt x="729" y="13802"/>
                </a:cubicBezTo>
                <a:cubicBezTo>
                  <a:pt x="700" y="14016"/>
                  <a:pt x="469" y="14611"/>
                  <a:pt x="304" y="14903"/>
                </a:cubicBezTo>
                <a:cubicBezTo>
                  <a:pt x="251" y="14998"/>
                  <a:pt x="260" y="15091"/>
                  <a:pt x="325" y="15155"/>
                </a:cubicBezTo>
                <a:cubicBezTo>
                  <a:pt x="399" y="15228"/>
                  <a:pt x="368" y="15277"/>
                  <a:pt x="214" y="15334"/>
                </a:cubicBezTo>
                <a:lnTo>
                  <a:pt x="0" y="15412"/>
                </a:lnTo>
                <a:lnTo>
                  <a:pt x="246" y="15571"/>
                </a:lnTo>
                <a:cubicBezTo>
                  <a:pt x="291" y="15600"/>
                  <a:pt x="304" y="15626"/>
                  <a:pt x="334" y="15652"/>
                </a:cubicBezTo>
                <a:cubicBezTo>
                  <a:pt x="446" y="15380"/>
                  <a:pt x="592" y="15338"/>
                  <a:pt x="667" y="15620"/>
                </a:cubicBezTo>
                <a:cubicBezTo>
                  <a:pt x="722" y="15828"/>
                  <a:pt x="806" y="15879"/>
                  <a:pt x="1010" y="15822"/>
                </a:cubicBezTo>
                <a:cubicBezTo>
                  <a:pt x="1158" y="15781"/>
                  <a:pt x="1737" y="15630"/>
                  <a:pt x="2297" y="15487"/>
                </a:cubicBezTo>
                <a:cubicBezTo>
                  <a:pt x="2857" y="15344"/>
                  <a:pt x="3634" y="15120"/>
                  <a:pt x="4024" y="14987"/>
                </a:cubicBezTo>
                <a:cubicBezTo>
                  <a:pt x="4854" y="14704"/>
                  <a:pt x="5207" y="14684"/>
                  <a:pt x="5396" y="14909"/>
                </a:cubicBezTo>
                <a:cubicBezTo>
                  <a:pt x="5564" y="15108"/>
                  <a:pt x="5629" y="15890"/>
                  <a:pt x="5496" y="16103"/>
                </a:cubicBezTo>
                <a:cubicBezTo>
                  <a:pt x="5366" y="16310"/>
                  <a:pt x="5189" y="16173"/>
                  <a:pt x="5168" y="15880"/>
                </a:cubicBezTo>
                <a:cubicBezTo>
                  <a:pt x="5074" y="16192"/>
                  <a:pt x="4815" y="16711"/>
                  <a:pt x="4723" y="16750"/>
                </a:cubicBezTo>
                <a:cubicBezTo>
                  <a:pt x="4683" y="16768"/>
                  <a:pt x="4505" y="17065"/>
                  <a:pt x="4325" y="17412"/>
                </a:cubicBezTo>
                <a:cubicBezTo>
                  <a:pt x="4145" y="17759"/>
                  <a:pt x="3944" y="18067"/>
                  <a:pt x="3883" y="18092"/>
                </a:cubicBezTo>
                <a:cubicBezTo>
                  <a:pt x="3822" y="18117"/>
                  <a:pt x="3795" y="18186"/>
                  <a:pt x="3819" y="18248"/>
                </a:cubicBezTo>
                <a:cubicBezTo>
                  <a:pt x="3843" y="18309"/>
                  <a:pt x="3756" y="18457"/>
                  <a:pt x="3626" y="18577"/>
                </a:cubicBezTo>
                <a:cubicBezTo>
                  <a:pt x="3496" y="18698"/>
                  <a:pt x="3387" y="18844"/>
                  <a:pt x="3386" y="18898"/>
                </a:cubicBezTo>
                <a:cubicBezTo>
                  <a:pt x="3384" y="18953"/>
                  <a:pt x="3258" y="19159"/>
                  <a:pt x="3105" y="19358"/>
                </a:cubicBezTo>
                <a:cubicBezTo>
                  <a:pt x="2757" y="19811"/>
                  <a:pt x="2752" y="20030"/>
                  <a:pt x="3084" y="20165"/>
                </a:cubicBezTo>
                <a:cubicBezTo>
                  <a:pt x="3415" y="20298"/>
                  <a:pt x="3600" y="20326"/>
                  <a:pt x="4027" y="20350"/>
                </a:cubicBezTo>
                <a:cubicBezTo>
                  <a:pt x="3924" y="20199"/>
                  <a:pt x="4013" y="20052"/>
                  <a:pt x="4188" y="20118"/>
                </a:cubicBezTo>
                <a:cubicBezTo>
                  <a:pt x="4445" y="20216"/>
                  <a:pt x="5020" y="19850"/>
                  <a:pt x="5660" y="19190"/>
                </a:cubicBezTo>
                <a:cubicBezTo>
                  <a:pt x="6010" y="18829"/>
                  <a:pt x="6365" y="18444"/>
                  <a:pt x="6444" y="18332"/>
                </a:cubicBezTo>
                <a:cubicBezTo>
                  <a:pt x="6798" y="17826"/>
                  <a:pt x="7619" y="18033"/>
                  <a:pt x="7980" y="18716"/>
                </a:cubicBezTo>
                <a:cubicBezTo>
                  <a:pt x="8079" y="18904"/>
                  <a:pt x="8133" y="19175"/>
                  <a:pt x="8159" y="19459"/>
                </a:cubicBezTo>
                <a:cubicBezTo>
                  <a:pt x="8215" y="19239"/>
                  <a:pt x="8265" y="19078"/>
                  <a:pt x="8314" y="19014"/>
                </a:cubicBezTo>
                <a:cubicBezTo>
                  <a:pt x="8382" y="18801"/>
                  <a:pt x="8449" y="18584"/>
                  <a:pt x="8492" y="18517"/>
                </a:cubicBezTo>
                <a:cubicBezTo>
                  <a:pt x="8565" y="18404"/>
                  <a:pt x="8624" y="18251"/>
                  <a:pt x="8624" y="18176"/>
                </a:cubicBezTo>
                <a:cubicBezTo>
                  <a:pt x="8624" y="18101"/>
                  <a:pt x="8716" y="17976"/>
                  <a:pt x="8829" y="17898"/>
                </a:cubicBezTo>
                <a:cubicBezTo>
                  <a:pt x="9014" y="17770"/>
                  <a:pt x="9054" y="17770"/>
                  <a:pt x="9206" y="17907"/>
                </a:cubicBezTo>
                <a:cubicBezTo>
                  <a:pt x="9390" y="18070"/>
                  <a:pt x="9430" y="18441"/>
                  <a:pt x="9277" y="18534"/>
                </a:cubicBezTo>
                <a:cubicBezTo>
                  <a:pt x="9224" y="18566"/>
                  <a:pt x="9205" y="18629"/>
                  <a:pt x="9233" y="18673"/>
                </a:cubicBezTo>
                <a:cubicBezTo>
                  <a:pt x="9260" y="18717"/>
                  <a:pt x="9236" y="18781"/>
                  <a:pt x="9180" y="18814"/>
                </a:cubicBezTo>
                <a:cubicBezTo>
                  <a:pt x="9014" y="18916"/>
                  <a:pt x="8875" y="19337"/>
                  <a:pt x="8844" y="19826"/>
                </a:cubicBezTo>
                <a:cubicBezTo>
                  <a:pt x="8832" y="20002"/>
                  <a:pt x="8834" y="20153"/>
                  <a:pt x="8829" y="20321"/>
                </a:cubicBezTo>
                <a:cubicBezTo>
                  <a:pt x="8845" y="20346"/>
                  <a:pt x="8862" y="20358"/>
                  <a:pt x="8876" y="20410"/>
                </a:cubicBezTo>
                <a:cubicBezTo>
                  <a:pt x="8925" y="20597"/>
                  <a:pt x="8927" y="20597"/>
                  <a:pt x="9253" y="20425"/>
                </a:cubicBezTo>
                <a:cubicBezTo>
                  <a:pt x="9551" y="20267"/>
                  <a:pt x="9604" y="20265"/>
                  <a:pt x="9798" y="20390"/>
                </a:cubicBezTo>
                <a:cubicBezTo>
                  <a:pt x="9915" y="20466"/>
                  <a:pt x="10040" y="20598"/>
                  <a:pt x="10073" y="20682"/>
                </a:cubicBezTo>
                <a:cubicBezTo>
                  <a:pt x="10143" y="20862"/>
                  <a:pt x="9886" y="21082"/>
                  <a:pt x="9692" y="21009"/>
                </a:cubicBezTo>
                <a:cubicBezTo>
                  <a:pt x="9679" y="21004"/>
                  <a:pt x="9638" y="21021"/>
                  <a:pt x="9613" y="21023"/>
                </a:cubicBezTo>
                <a:cubicBezTo>
                  <a:pt x="9803" y="21034"/>
                  <a:pt x="9959" y="21120"/>
                  <a:pt x="10026" y="21292"/>
                </a:cubicBezTo>
                <a:cubicBezTo>
                  <a:pt x="10031" y="21306"/>
                  <a:pt x="10052" y="21319"/>
                  <a:pt x="10061" y="21332"/>
                </a:cubicBezTo>
                <a:cubicBezTo>
                  <a:pt x="10136" y="21303"/>
                  <a:pt x="10257" y="21291"/>
                  <a:pt x="10438" y="21315"/>
                </a:cubicBezTo>
                <a:cubicBezTo>
                  <a:pt x="10752" y="21357"/>
                  <a:pt x="10854" y="21337"/>
                  <a:pt x="10898" y="21225"/>
                </a:cubicBezTo>
                <a:cubicBezTo>
                  <a:pt x="10980" y="21014"/>
                  <a:pt x="11615" y="21047"/>
                  <a:pt x="12548" y="21309"/>
                </a:cubicBezTo>
                <a:cubicBezTo>
                  <a:pt x="13478" y="21571"/>
                  <a:pt x="14380" y="21597"/>
                  <a:pt x="15021" y="21382"/>
                </a:cubicBezTo>
                <a:lnTo>
                  <a:pt x="15469" y="21231"/>
                </a:lnTo>
                <a:lnTo>
                  <a:pt x="14828" y="20876"/>
                </a:lnTo>
                <a:cubicBezTo>
                  <a:pt x="14476" y="20678"/>
                  <a:pt x="14127" y="20480"/>
                  <a:pt x="14050" y="20436"/>
                </a:cubicBezTo>
                <a:cubicBezTo>
                  <a:pt x="13972" y="20392"/>
                  <a:pt x="13782" y="20305"/>
                  <a:pt x="13628" y="20243"/>
                </a:cubicBezTo>
                <a:cubicBezTo>
                  <a:pt x="13474" y="20180"/>
                  <a:pt x="13284" y="20091"/>
                  <a:pt x="13207" y="20046"/>
                </a:cubicBezTo>
                <a:cubicBezTo>
                  <a:pt x="13130" y="20001"/>
                  <a:pt x="12858" y="19865"/>
                  <a:pt x="12601" y="19742"/>
                </a:cubicBezTo>
                <a:cubicBezTo>
                  <a:pt x="12344" y="19620"/>
                  <a:pt x="12006" y="19388"/>
                  <a:pt x="11852" y="19228"/>
                </a:cubicBezTo>
                <a:cubicBezTo>
                  <a:pt x="11604" y="18971"/>
                  <a:pt x="11574" y="18874"/>
                  <a:pt x="11583" y="18410"/>
                </a:cubicBezTo>
                <a:cubicBezTo>
                  <a:pt x="11588" y="18121"/>
                  <a:pt x="11667" y="17413"/>
                  <a:pt x="11761" y="16834"/>
                </a:cubicBezTo>
                <a:cubicBezTo>
                  <a:pt x="11901" y="15974"/>
                  <a:pt x="11978" y="15733"/>
                  <a:pt x="12174" y="15519"/>
                </a:cubicBezTo>
                <a:cubicBezTo>
                  <a:pt x="12459" y="15207"/>
                  <a:pt x="12558" y="15192"/>
                  <a:pt x="13973" y="15293"/>
                </a:cubicBezTo>
                <a:cubicBezTo>
                  <a:pt x="14907" y="15360"/>
                  <a:pt x="15109" y="15402"/>
                  <a:pt x="15369" y="15591"/>
                </a:cubicBezTo>
                <a:cubicBezTo>
                  <a:pt x="15537" y="15713"/>
                  <a:pt x="15682" y="15868"/>
                  <a:pt x="15691" y="15932"/>
                </a:cubicBezTo>
                <a:cubicBezTo>
                  <a:pt x="15717" y="16103"/>
                  <a:pt x="16216" y="16807"/>
                  <a:pt x="16669" y="17314"/>
                </a:cubicBezTo>
                <a:cubicBezTo>
                  <a:pt x="16916" y="17591"/>
                  <a:pt x="17282" y="17859"/>
                  <a:pt x="17655" y="18037"/>
                </a:cubicBezTo>
                <a:cubicBezTo>
                  <a:pt x="18302" y="18345"/>
                  <a:pt x="18527" y="18540"/>
                  <a:pt x="18389" y="18676"/>
                </a:cubicBezTo>
                <a:cubicBezTo>
                  <a:pt x="18364" y="18700"/>
                  <a:pt x="18262" y="18672"/>
                  <a:pt x="18135" y="18629"/>
                </a:cubicBezTo>
                <a:cubicBezTo>
                  <a:pt x="18318" y="18770"/>
                  <a:pt x="18506" y="18927"/>
                  <a:pt x="18682" y="19098"/>
                </a:cubicBezTo>
                <a:cubicBezTo>
                  <a:pt x="19117" y="19519"/>
                  <a:pt x="19569" y="19850"/>
                  <a:pt x="20028" y="20078"/>
                </a:cubicBezTo>
                <a:lnTo>
                  <a:pt x="20722" y="20422"/>
                </a:lnTo>
                <a:lnTo>
                  <a:pt x="21032" y="20191"/>
                </a:lnTo>
                <a:cubicBezTo>
                  <a:pt x="21410" y="19906"/>
                  <a:pt x="21600" y="19335"/>
                  <a:pt x="21579" y="18543"/>
                </a:cubicBezTo>
                <a:cubicBezTo>
                  <a:pt x="21567" y="18093"/>
                  <a:pt x="21486" y="17824"/>
                  <a:pt x="21172" y="17181"/>
                </a:cubicBezTo>
                <a:cubicBezTo>
                  <a:pt x="20958" y="16740"/>
                  <a:pt x="20783" y="16340"/>
                  <a:pt x="20783" y="16294"/>
                </a:cubicBezTo>
                <a:cubicBezTo>
                  <a:pt x="20783" y="16188"/>
                  <a:pt x="20070" y="14905"/>
                  <a:pt x="19905" y="14712"/>
                </a:cubicBezTo>
                <a:cubicBezTo>
                  <a:pt x="19839" y="14635"/>
                  <a:pt x="19687" y="14365"/>
                  <a:pt x="19566" y="14111"/>
                </a:cubicBezTo>
                <a:lnTo>
                  <a:pt x="19346" y="13648"/>
                </a:lnTo>
                <a:lnTo>
                  <a:pt x="19355" y="10503"/>
                </a:lnTo>
                <a:cubicBezTo>
                  <a:pt x="19353" y="9896"/>
                  <a:pt x="19353" y="9393"/>
                  <a:pt x="19352" y="8523"/>
                </a:cubicBezTo>
                <a:cubicBezTo>
                  <a:pt x="19349" y="6309"/>
                  <a:pt x="19311" y="4316"/>
                  <a:pt x="19267" y="3111"/>
                </a:cubicBezTo>
                <a:cubicBezTo>
                  <a:pt x="19224" y="2783"/>
                  <a:pt x="19175" y="2334"/>
                  <a:pt x="19147" y="1897"/>
                </a:cubicBezTo>
                <a:cubicBezTo>
                  <a:pt x="19094" y="1033"/>
                  <a:pt x="19061" y="902"/>
                  <a:pt x="18837" y="636"/>
                </a:cubicBezTo>
                <a:cubicBezTo>
                  <a:pt x="18479" y="211"/>
                  <a:pt x="18055" y="146"/>
                  <a:pt x="14983" y="61"/>
                </a:cubicBezTo>
                <a:cubicBezTo>
                  <a:pt x="13976" y="33"/>
                  <a:pt x="13174" y="16"/>
                  <a:pt x="12525" y="6"/>
                </a:cubicBezTo>
                <a:close/>
                <a:moveTo>
                  <a:pt x="6775" y="7809"/>
                </a:moveTo>
                <a:cubicBezTo>
                  <a:pt x="7111" y="7816"/>
                  <a:pt x="7325" y="8078"/>
                  <a:pt x="7325" y="8534"/>
                </a:cubicBezTo>
                <a:cubicBezTo>
                  <a:pt x="7325" y="8888"/>
                  <a:pt x="7220" y="9068"/>
                  <a:pt x="6783" y="9468"/>
                </a:cubicBezTo>
                <a:cubicBezTo>
                  <a:pt x="6486" y="9741"/>
                  <a:pt x="6207" y="9964"/>
                  <a:pt x="6160" y="9965"/>
                </a:cubicBezTo>
                <a:cubicBezTo>
                  <a:pt x="5954" y="9969"/>
                  <a:pt x="5558" y="10844"/>
                  <a:pt x="5478" y="11472"/>
                </a:cubicBezTo>
                <a:cubicBezTo>
                  <a:pt x="5316" y="12751"/>
                  <a:pt x="5176" y="12992"/>
                  <a:pt x="4205" y="13640"/>
                </a:cubicBezTo>
                <a:cubicBezTo>
                  <a:pt x="3715" y="13967"/>
                  <a:pt x="3284" y="14236"/>
                  <a:pt x="3245" y="14238"/>
                </a:cubicBezTo>
                <a:cubicBezTo>
                  <a:pt x="3206" y="14241"/>
                  <a:pt x="3062" y="14159"/>
                  <a:pt x="2926" y="14059"/>
                </a:cubicBezTo>
                <a:cubicBezTo>
                  <a:pt x="2684" y="13881"/>
                  <a:pt x="2685" y="13866"/>
                  <a:pt x="3020" y="13212"/>
                </a:cubicBezTo>
                <a:cubicBezTo>
                  <a:pt x="3208" y="12845"/>
                  <a:pt x="3571" y="12036"/>
                  <a:pt x="3828" y="11414"/>
                </a:cubicBezTo>
                <a:cubicBezTo>
                  <a:pt x="4740" y="9203"/>
                  <a:pt x="5394" y="8309"/>
                  <a:pt x="6403" y="7890"/>
                </a:cubicBezTo>
                <a:cubicBezTo>
                  <a:pt x="6539" y="7833"/>
                  <a:pt x="6662" y="7806"/>
                  <a:pt x="6775" y="7809"/>
                </a:cubicBezTo>
                <a:close/>
                <a:moveTo>
                  <a:pt x="9496" y="14273"/>
                </a:moveTo>
                <a:cubicBezTo>
                  <a:pt x="9602" y="14299"/>
                  <a:pt x="9695" y="14403"/>
                  <a:pt x="9792" y="14588"/>
                </a:cubicBezTo>
                <a:cubicBezTo>
                  <a:pt x="10008" y="15001"/>
                  <a:pt x="9860" y="15461"/>
                  <a:pt x="9274" y="16187"/>
                </a:cubicBezTo>
                <a:cubicBezTo>
                  <a:pt x="8860" y="16698"/>
                  <a:pt x="8848" y="16704"/>
                  <a:pt x="8472" y="16403"/>
                </a:cubicBezTo>
                <a:cubicBezTo>
                  <a:pt x="8102" y="16108"/>
                  <a:pt x="8196" y="15648"/>
                  <a:pt x="8797" y="14837"/>
                </a:cubicBezTo>
                <a:cubicBezTo>
                  <a:pt x="9113" y="14409"/>
                  <a:pt x="9320" y="14230"/>
                  <a:pt x="9496" y="14273"/>
                </a:cubicBezTo>
                <a:close/>
                <a:moveTo>
                  <a:pt x="7336" y="18577"/>
                </a:moveTo>
                <a:cubicBezTo>
                  <a:pt x="7388" y="18617"/>
                  <a:pt x="7439" y="18654"/>
                  <a:pt x="7489" y="18705"/>
                </a:cubicBezTo>
                <a:cubicBezTo>
                  <a:pt x="7511" y="18728"/>
                  <a:pt x="7522" y="18742"/>
                  <a:pt x="7541" y="18762"/>
                </a:cubicBezTo>
                <a:cubicBezTo>
                  <a:pt x="7491" y="18673"/>
                  <a:pt x="7424" y="18611"/>
                  <a:pt x="7336" y="18577"/>
                </a:cubicBezTo>
                <a:close/>
              </a:path>
            </a:pathLst>
          </a:cu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Outlets"/>
          <p:cNvSpPr txBox="1"/>
          <p:nvPr/>
        </p:nvSpPr>
        <p:spPr>
          <a:xfrm>
            <a:off x="542147" y="5800181"/>
            <a:ext cx="4073230" cy="15420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o</a:t>
            </a:r>
            <a:r>
              <a:rPr dirty="0"/>
              <a:t>utlets</a:t>
            </a:r>
          </a:p>
        </p:txBody>
      </p:sp>
      <p:sp>
        <p:nvSpPr>
          <p:cNvPr id="508" name="4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40%</a:t>
            </a:r>
          </a:p>
        </p:txBody>
      </p:sp>
      <p:pic>
        <p:nvPicPr>
          <p:cNvPr id="509" name="right-orange.png" descr="righ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212" y="3778149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10" name="right-yellow.png" descr="righ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899" y="3123305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11" name="right-gree.png" descr="right-gre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90" y="2111274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12" name="blue-right.png" descr="blue-righ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071" y="1654868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5C6E60-F06C-8A43-9001-1661B57C1BE6}"/>
              </a:ext>
            </a:extLst>
          </p:cNvPr>
          <p:cNvSpPr/>
          <p:nvPr/>
        </p:nvSpPr>
        <p:spPr>
          <a:xfrm>
            <a:off x="8614260" y="7067883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5" animBg="1" advAuto="0"/>
      <p:bldP spid="509" grpId="4" animBg="1" advAuto="0"/>
      <p:bldP spid="510" grpId="3" animBg="1" advAuto="0"/>
      <p:bldP spid="511" grpId="2" animBg="1" advAuto="0"/>
      <p:bldP spid="51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newable and Nonrenewable"/>
          <p:cNvSpPr txBox="1"/>
          <p:nvPr/>
        </p:nvSpPr>
        <p:spPr>
          <a:xfrm>
            <a:off x="1248059" y="2631727"/>
            <a:ext cx="7663882" cy="1908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6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Renewable and Nonrenewable</a:t>
            </a:r>
          </a:p>
        </p:txBody>
      </p:sp>
      <p:sp>
        <p:nvSpPr>
          <p:cNvPr id="174" name="Energy Sources"/>
          <p:cNvSpPr/>
          <p:nvPr/>
        </p:nvSpPr>
        <p:spPr>
          <a:xfrm>
            <a:off x="1185767" y="3114327"/>
            <a:ext cx="8175626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Energy Sources</a:t>
            </a:r>
          </a:p>
        </p:txBody>
      </p:sp>
      <p:grpSp>
        <p:nvGrpSpPr>
          <p:cNvPr id="181" name="Group"/>
          <p:cNvGrpSpPr/>
          <p:nvPr/>
        </p:nvGrpSpPr>
        <p:grpSpPr>
          <a:xfrm>
            <a:off x="-76533" y="-890039"/>
            <a:ext cx="10706935" cy="10432450"/>
            <a:chOff x="0" y="0"/>
            <a:chExt cx="10706934" cy="10432449"/>
          </a:xfrm>
        </p:grpSpPr>
        <p:pic>
          <p:nvPicPr>
            <p:cNvPr id="175" name="Image" descr="Image"/>
            <p:cNvPicPr>
              <a:picLocks noChangeAspect="1"/>
            </p:cNvPicPr>
            <p:nvPr/>
          </p:nvPicPr>
          <p:blipFill>
            <a:blip r:embed="rId3"/>
            <a:srcRect r="59330"/>
            <a:stretch>
              <a:fillRect/>
            </a:stretch>
          </p:blipFill>
          <p:spPr>
            <a:xfrm>
              <a:off x="3163421" y="5642960"/>
              <a:ext cx="5983345" cy="301499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3695" y="880776"/>
              <a:ext cx="4353240" cy="256000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439198" cy="342817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5776" y="808700"/>
              <a:ext cx="3700243" cy="26319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77" y="5653807"/>
              <a:ext cx="3287044" cy="4448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80" name="Gas flame.jpg" descr="Gas flame.jpg"/>
            <p:cNvPicPr>
              <a:picLocks noChangeAspect="1"/>
            </p:cNvPicPr>
            <p:nvPr/>
          </p:nvPicPr>
          <p:blipFill>
            <a:blip r:embed="rId8"/>
            <a:srcRect l="7931" t="3520" r="50722" b="3520"/>
            <a:stretch>
              <a:fillRect/>
            </a:stretch>
          </p:blipFill>
          <p:spPr>
            <a:xfrm>
              <a:off x="7070349" y="5644564"/>
              <a:ext cx="3193978" cy="478788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5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2" animBg="1" advAuto="0"/>
      <p:bldP spid="174" grpId="1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You should NOT play ________ during a storm."/>
          <p:cNvSpPr txBox="1"/>
          <p:nvPr/>
        </p:nvSpPr>
        <p:spPr>
          <a:xfrm>
            <a:off x="520537" y="-197888"/>
            <a:ext cx="9396017" cy="36016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You should NOT play ________ during a storm.</a:t>
            </a:r>
          </a:p>
        </p:txBody>
      </p:sp>
      <p:pic>
        <p:nvPicPr>
          <p:cNvPr id="518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75" y="3306584"/>
            <a:ext cx="4792426" cy="3189142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819B72-244F-B645-A120-0AC55EFB7E72}"/>
              </a:ext>
            </a:extLst>
          </p:cNvPr>
          <p:cNvSpPr/>
          <p:nvPr/>
        </p:nvSpPr>
        <p:spPr>
          <a:xfrm>
            <a:off x="8518965" y="699973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1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5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50%</a:t>
            </a:r>
          </a:p>
        </p:txBody>
      </p:sp>
      <p:pic>
        <p:nvPicPr>
          <p:cNvPr id="524" name="right-red.png" descr="right-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250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25" name="right-orange.png" descr="right-oran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234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26" name="right-yellow.png" descr="right-yello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922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27" name="right-gree.png" descr="right-gre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312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28" name="blue-right.png" descr="blue-righ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094" y="1731367"/>
            <a:ext cx="1150938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529" name="Outside"/>
          <p:cNvSpPr txBox="1"/>
          <p:nvPr/>
        </p:nvSpPr>
        <p:spPr>
          <a:xfrm>
            <a:off x="644429" y="5810409"/>
            <a:ext cx="4411463" cy="15420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o</a:t>
            </a:r>
            <a:r>
              <a:rPr dirty="0"/>
              <a:t>utside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34D683-AEC7-FF47-AFF0-E771D807CE8E}"/>
              </a:ext>
            </a:extLst>
          </p:cNvPr>
          <p:cNvSpPr/>
          <p:nvPr/>
        </p:nvSpPr>
        <p:spPr>
          <a:xfrm>
            <a:off x="8614260" y="707811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6" animBg="1" advAuto="0"/>
      <p:bldP spid="524" grpId="5" animBg="1" advAuto="0"/>
      <p:bldP spid="525" grpId="4" animBg="1" advAuto="0"/>
      <p:bldP spid="526" grpId="3" animBg="1" advAuto="0"/>
      <p:bldP spid="527" grpId="2" animBg="1" advAuto="0"/>
      <p:bldP spid="528" grpId="1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Your family should keep the area around your _____ ______ box clean."/>
          <p:cNvSpPr txBox="1"/>
          <p:nvPr/>
        </p:nvSpPr>
        <p:spPr>
          <a:xfrm>
            <a:off x="-46673" y="311226"/>
            <a:ext cx="10253346" cy="3246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>
            <a:spAutoFit/>
          </a:bodyPr>
          <a:lstStyle/>
          <a:p>
            <a:pPr lvl="1" indent="342900"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Your family should keep the area around your _____ ______ box clean.</a:t>
            </a:r>
          </a:p>
        </p:txBody>
      </p:sp>
      <p:pic>
        <p:nvPicPr>
          <p:cNvPr id="536" name="105_0582.jpg" descr="105_0582.jpg"/>
          <p:cNvPicPr>
            <a:picLocks noChangeAspect="1"/>
          </p:cNvPicPr>
          <p:nvPr/>
        </p:nvPicPr>
        <p:blipFill>
          <a:blip r:embed="rId3"/>
          <a:srcRect l="16729" t="156" r="16729" b="7696"/>
          <a:stretch>
            <a:fillRect/>
          </a:stretch>
        </p:blipFill>
        <p:spPr>
          <a:xfrm>
            <a:off x="5911021" y="4164941"/>
            <a:ext cx="2752991" cy="2859268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D365D1-C69C-5143-938B-E0019F495389}"/>
              </a:ext>
            </a:extLst>
          </p:cNvPr>
          <p:cNvSpPr/>
          <p:nvPr/>
        </p:nvSpPr>
        <p:spPr>
          <a:xfrm>
            <a:off x="1934594" y="719747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499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" grpId="1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ircuit Breaker"/>
          <p:cNvSpPr txBox="1"/>
          <p:nvPr/>
        </p:nvSpPr>
        <p:spPr>
          <a:xfrm>
            <a:off x="562603" y="6263728"/>
            <a:ext cx="5738749" cy="10650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64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c</a:t>
            </a:r>
            <a:r>
              <a:rPr dirty="0"/>
              <a:t>ircuit </a:t>
            </a:r>
            <a:r>
              <a:rPr lang="en-US" dirty="0"/>
              <a:t>b</a:t>
            </a:r>
            <a:r>
              <a:rPr dirty="0"/>
              <a:t>reaker</a:t>
            </a:r>
          </a:p>
        </p:txBody>
      </p:sp>
      <p:sp>
        <p:nvSpPr>
          <p:cNvPr id="541" name="6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60%</a:t>
            </a:r>
          </a:p>
        </p:txBody>
      </p:sp>
      <p:pic>
        <p:nvPicPr>
          <p:cNvPr id="542" name="purple.png" descr="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67" y="374905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43" name="right-red.png" descr="right-r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304" y="374905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44" name="right-orange.png" descr="right-oran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288" y="3679597"/>
            <a:ext cx="1726408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45" name="right-yellow.png" descr="right-yello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976" y="3024754"/>
            <a:ext cx="1914923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546" name="right-gree.png" descr="right-gre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367" y="2012722"/>
            <a:ext cx="1736329" cy="1498205"/>
          </a:xfrm>
          <a:prstGeom prst="rect">
            <a:avLst/>
          </a:prstGeom>
          <a:ln w="3175">
            <a:miter lim="400000"/>
          </a:ln>
        </p:spPr>
      </p:pic>
      <p:pic>
        <p:nvPicPr>
          <p:cNvPr id="547" name="blue-right.png" descr="blue-righ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4148" y="1556316"/>
            <a:ext cx="1150938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63F96B-DBBF-AF4E-B47A-01163065B874}"/>
              </a:ext>
            </a:extLst>
          </p:cNvPr>
          <p:cNvSpPr/>
          <p:nvPr/>
        </p:nvSpPr>
        <p:spPr>
          <a:xfrm>
            <a:off x="8614260" y="707709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7" animBg="1" advAuto="0"/>
      <p:bldP spid="542" grpId="6" animBg="1" advAuto="0"/>
      <p:bldP spid="543" grpId="5" animBg="1" advAuto="0"/>
      <p:bldP spid="544" grpId="4" animBg="1" advAuto="0"/>
      <p:bldP spid="545" grpId="3" animBg="1" advAuto="0"/>
      <p:bldP spid="546" grpId="2" animBg="1" advAuto="0"/>
      <p:bldP spid="547" grpId="1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You should NOT unplug appliances by the _____."/>
          <p:cNvSpPr txBox="1"/>
          <p:nvPr/>
        </p:nvSpPr>
        <p:spPr>
          <a:xfrm>
            <a:off x="342304" y="504850"/>
            <a:ext cx="9475392" cy="30261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unplug appliances by the _____. </a:t>
            </a:r>
          </a:p>
        </p:txBody>
      </p:sp>
      <p:pic>
        <p:nvPicPr>
          <p:cNvPr id="553" name="droppedImage.tiff" descr="droppedImage.tiff"/>
          <p:cNvPicPr>
            <a:picLocks noChangeAspect="1"/>
          </p:cNvPicPr>
          <p:nvPr/>
        </p:nvPicPr>
        <p:blipFill>
          <a:blip r:embed="rId3"/>
          <a:srcRect l="2962" t="48" r="9749" b="5872"/>
          <a:stretch>
            <a:fillRect/>
          </a:stretch>
        </p:blipFill>
        <p:spPr>
          <a:xfrm flipH="1">
            <a:off x="1706736" y="4128028"/>
            <a:ext cx="2966279" cy="2178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417" extrusionOk="0">
                <a:moveTo>
                  <a:pt x="11723" y="0"/>
                </a:moveTo>
                <a:cubicBezTo>
                  <a:pt x="10398" y="-6"/>
                  <a:pt x="9205" y="72"/>
                  <a:pt x="9072" y="172"/>
                </a:cubicBezTo>
                <a:cubicBezTo>
                  <a:pt x="8938" y="272"/>
                  <a:pt x="8327" y="616"/>
                  <a:pt x="7712" y="937"/>
                </a:cubicBezTo>
                <a:cubicBezTo>
                  <a:pt x="5463" y="2110"/>
                  <a:pt x="3427" y="3980"/>
                  <a:pt x="1610" y="6543"/>
                </a:cubicBezTo>
                <a:cubicBezTo>
                  <a:pt x="387" y="8268"/>
                  <a:pt x="-2" y="9100"/>
                  <a:pt x="0" y="10195"/>
                </a:cubicBezTo>
                <a:cubicBezTo>
                  <a:pt x="0" y="10351"/>
                  <a:pt x="8" y="10512"/>
                  <a:pt x="23" y="10682"/>
                </a:cubicBezTo>
                <a:cubicBezTo>
                  <a:pt x="151" y="12150"/>
                  <a:pt x="452" y="12873"/>
                  <a:pt x="1200" y="13503"/>
                </a:cubicBezTo>
                <a:cubicBezTo>
                  <a:pt x="2574" y="14661"/>
                  <a:pt x="3020" y="14870"/>
                  <a:pt x="7923" y="16671"/>
                </a:cubicBezTo>
                <a:cubicBezTo>
                  <a:pt x="8576" y="16911"/>
                  <a:pt x="9171" y="17216"/>
                  <a:pt x="9248" y="17350"/>
                </a:cubicBezTo>
                <a:cubicBezTo>
                  <a:pt x="9324" y="17484"/>
                  <a:pt x="9660" y="17702"/>
                  <a:pt x="9992" y="17834"/>
                </a:cubicBezTo>
                <a:cubicBezTo>
                  <a:pt x="10324" y="17966"/>
                  <a:pt x="10792" y="18326"/>
                  <a:pt x="11034" y="18637"/>
                </a:cubicBezTo>
                <a:cubicBezTo>
                  <a:pt x="11397" y="19105"/>
                  <a:pt x="11550" y="19187"/>
                  <a:pt x="11919" y="19094"/>
                </a:cubicBezTo>
                <a:cubicBezTo>
                  <a:pt x="12165" y="19032"/>
                  <a:pt x="12403" y="19057"/>
                  <a:pt x="12447" y="19152"/>
                </a:cubicBezTo>
                <a:cubicBezTo>
                  <a:pt x="12567" y="19413"/>
                  <a:pt x="13526" y="20053"/>
                  <a:pt x="14014" y="20198"/>
                </a:cubicBezTo>
                <a:cubicBezTo>
                  <a:pt x="14250" y="20268"/>
                  <a:pt x="14622" y="20575"/>
                  <a:pt x="14840" y="20881"/>
                </a:cubicBezTo>
                <a:cubicBezTo>
                  <a:pt x="15321" y="21559"/>
                  <a:pt x="15809" y="21594"/>
                  <a:pt x="16291" y="20986"/>
                </a:cubicBezTo>
                <a:lnTo>
                  <a:pt x="16646" y="20537"/>
                </a:lnTo>
                <a:lnTo>
                  <a:pt x="18181" y="20885"/>
                </a:lnTo>
                <a:cubicBezTo>
                  <a:pt x="20095" y="21317"/>
                  <a:pt x="20048" y="21316"/>
                  <a:pt x="20053" y="20920"/>
                </a:cubicBezTo>
                <a:cubicBezTo>
                  <a:pt x="20056" y="20739"/>
                  <a:pt x="20099" y="20313"/>
                  <a:pt x="20149" y="19976"/>
                </a:cubicBezTo>
                <a:cubicBezTo>
                  <a:pt x="20201" y="19621"/>
                  <a:pt x="20172" y="19259"/>
                  <a:pt x="20082" y="19113"/>
                </a:cubicBezTo>
                <a:cubicBezTo>
                  <a:pt x="19845" y="18729"/>
                  <a:pt x="20042" y="18619"/>
                  <a:pt x="20732" y="18747"/>
                </a:cubicBezTo>
                <a:cubicBezTo>
                  <a:pt x="21236" y="18840"/>
                  <a:pt x="21345" y="18811"/>
                  <a:pt x="21288" y="18598"/>
                </a:cubicBezTo>
                <a:cubicBezTo>
                  <a:pt x="21250" y="18453"/>
                  <a:pt x="21312" y="18191"/>
                  <a:pt x="21424" y="18017"/>
                </a:cubicBezTo>
                <a:cubicBezTo>
                  <a:pt x="21558" y="17809"/>
                  <a:pt x="21598" y="17510"/>
                  <a:pt x="21539" y="17151"/>
                </a:cubicBezTo>
                <a:cubicBezTo>
                  <a:pt x="21456" y="16640"/>
                  <a:pt x="21357" y="16571"/>
                  <a:pt x="20048" y="16078"/>
                </a:cubicBezTo>
                <a:cubicBezTo>
                  <a:pt x="18508" y="15499"/>
                  <a:pt x="18391" y="15342"/>
                  <a:pt x="18391" y="13921"/>
                </a:cubicBezTo>
                <a:cubicBezTo>
                  <a:pt x="18391" y="13266"/>
                  <a:pt x="18352" y="13195"/>
                  <a:pt x="17947" y="13086"/>
                </a:cubicBezTo>
                <a:cubicBezTo>
                  <a:pt x="17608" y="12994"/>
                  <a:pt x="17433" y="13059"/>
                  <a:pt x="17197" y="13359"/>
                </a:cubicBezTo>
                <a:cubicBezTo>
                  <a:pt x="16910" y="13722"/>
                  <a:pt x="16826" y="13735"/>
                  <a:pt x="16069" y="13534"/>
                </a:cubicBezTo>
                <a:cubicBezTo>
                  <a:pt x="15386" y="13353"/>
                  <a:pt x="15148" y="13365"/>
                  <a:pt x="14623" y="13612"/>
                </a:cubicBezTo>
                <a:cubicBezTo>
                  <a:pt x="14002" y="13906"/>
                  <a:pt x="13990" y="13905"/>
                  <a:pt x="13708" y="13441"/>
                </a:cubicBezTo>
                <a:cubicBezTo>
                  <a:pt x="13386" y="12909"/>
                  <a:pt x="12879" y="12830"/>
                  <a:pt x="12439" y="13246"/>
                </a:cubicBezTo>
                <a:cubicBezTo>
                  <a:pt x="12278" y="13397"/>
                  <a:pt x="12117" y="13481"/>
                  <a:pt x="12081" y="13433"/>
                </a:cubicBezTo>
                <a:cubicBezTo>
                  <a:pt x="11933" y="13234"/>
                  <a:pt x="10045" y="13126"/>
                  <a:pt x="9960" y="13312"/>
                </a:cubicBezTo>
                <a:cubicBezTo>
                  <a:pt x="9902" y="13439"/>
                  <a:pt x="9551" y="13382"/>
                  <a:pt x="8933" y="13144"/>
                </a:cubicBezTo>
                <a:cubicBezTo>
                  <a:pt x="7877" y="12737"/>
                  <a:pt x="6921" y="12687"/>
                  <a:pt x="5811" y="12980"/>
                </a:cubicBezTo>
                <a:cubicBezTo>
                  <a:pt x="5397" y="13090"/>
                  <a:pt x="4587" y="13184"/>
                  <a:pt x="4008" y="13191"/>
                </a:cubicBezTo>
                <a:cubicBezTo>
                  <a:pt x="3129" y="13201"/>
                  <a:pt x="2829" y="13120"/>
                  <a:pt x="2193" y="12692"/>
                </a:cubicBezTo>
                <a:cubicBezTo>
                  <a:pt x="1242" y="12051"/>
                  <a:pt x="663" y="11331"/>
                  <a:pt x="663" y="10792"/>
                </a:cubicBezTo>
                <a:cubicBezTo>
                  <a:pt x="663" y="9858"/>
                  <a:pt x="3062" y="6329"/>
                  <a:pt x="4992" y="4421"/>
                </a:cubicBezTo>
                <a:cubicBezTo>
                  <a:pt x="6810" y="2623"/>
                  <a:pt x="9027" y="1428"/>
                  <a:pt x="12176" y="554"/>
                </a:cubicBezTo>
                <a:lnTo>
                  <a:pt x="14133" y="12"/>
                </a:lnTo>
                <a:lnTo>
                  <a:pt x="11723" y="0"/>
                </a:lnTo>
                <a:close/>
                <a:moveTo>
                  <a:pt x="6224" y="13831"/>
                </a:moveTo>
                <a:cubicBezTo>
                  <a:pt x="6693" y="13864"/>
                  <a:pt x="7291" y="14083"/>
                  <a:pt x="8272" y="14533"/>
                </a:cubicBezTo>
                <a:cubicBezTo>
                  <a:pt x="9024" y="14878"/>
                  <a:pt x="9248" y="15065"/>
                  <a:pt x="9248" y="15341"/>
                </a:cubicBezTo>
                <a:cubicBezTo>
                  <a:pt x="9248" y="15802"/>
                  <a:pt x="8766" y="15858"/>
                  <a:pt x="7923" y="15493"/>
                </a:cubicBezTo>
                <a:cubicBezTo>
                  <a:pt x="7578" y="15343"/>
                  <a:pt x="6730" y="15069"/>
                  <a:pt x="6039" y="14884"/>
                </a:cubicBezTo>
                <a:cubicBezTo>
                  <a:pt x="5348" y="14700"/>
                  <a:pt x="4804" y="14471"/>
                  <a:pt x="4833" y="14373"/>
                </a:cubicBezTo>
                <a:cubicBezTo>
                  <a:pt x="4862" y="14275"/>
                  <a:pt x="5145" y="14089"/>
                  <a:pt x="5462" y="13960"/>
                </a:cubicBezTo>
                <a:cubicBezTo>
                  <a:pt x="5707" y="13860"/>
                  <a:pt x="5942" y="13811"/>
                  <a:pt x="6224" y="13831"/>
                </a:cubicBezTo>
                <a:close/>
              </a:path>
            </a:pathLst>
          </a:cu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C54E24-09C7-B94D-AE2C-642B2933A17D}"/>
              </a:ext>
            </a:extLst>
          </p:cNvPr>
          <p:cNvSpPr/>
          <p:nvPr/>
        </p:nvSpPr>
        <p:spPr>
          <a:xfrm>
            <a:off x="8518966" y="698979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ord"/>
          <p:cNvSpPr txBox="1"/>
          <p:nvPr/>
        </p:nvSpPr>
        <p:spPr>
          <a:xfrm>
            <a:off x="531919" y="5830866"/>
            <a:ext cx="2720295" cy="15420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c</a:t>
            </a:r>
            <a:r>
              <a:rPr dirty="0"/>
              <a:t>ord</a:t>
            </a:r>
          </a:p>
        </p:txBody>
      </p:sp>
      <p:sp>
        <p:nvSpPr>
          <p:cNvPr id="559" name="7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70%</a:t>
            </a:r>
          </a:p>
        </p:txBody>
      </p:sp>
      <p:pic>
        <p:nvPicPr>
          <p:cNvPr id="560" name="left-blue.png" descr="left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898" y="386457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561" name="purple.png" descr="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570" y="392410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62" name="right-red.png" descr="right-r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507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63" name="right-orange.png" descr="right-oran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492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64" name="right-yellow.png" descr="right-yello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179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65" name="right-gree.png" descr="right-gr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570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66" name="blue-right.png" descr="blue-righ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5351" y="1731367"/>
            <a:ext cx="1150939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E22A64-1C31-0945-A69C-EBBCD6575A03}"/>
              </a:ext>
            </a:extLst>
          </p:cNvPr>
          <p:cNvSpPr/>
          <p:nvPr/>
        </p:nvSpPr>
        <p:spPr>
          <a:xfrm>
            <a:off x="8614260" y="709856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" grpId="8" animBg="1" advAuto="0"/>
      <p:bldP spid="560" grpId="7" animBg="1" advAuto="0"/>
      <p:bldP spid="561" grpId="6" animBg="1" advAuto="0"/>
      <p:bldP spid="562" grpId="5" animBg="1" advAuto="0"/>
      <p:bldP spid="563" grpId="4" animBg="1" advAuto="0"/>
      <p:bldP spid="564" grpId="3" animBg="1" advAuto="0"/>
      <p:bldP spid="565" grpId="2" animBg="1" advAuto="0"/>
      <p:bldP spid="566" grpId="1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You should not play around electric equipment like ____."/>
          <p:cNvSpPr txBox="1"/>
          <p:nvPr/>
        </p:nvSpPr>
        <p:spPr>
          <a:xfrm>
            <a:off x="64519" y="377603"/>
            <a:ext cx="9662979" cy="3246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play around electric equipment like ____.</a:t>
            </a:r>
          </a:p>
        </p:txBody>
      </p:sp>
      <p:pic>
        <p:nvPicPr>
          <p:cNvPr id="572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379" y="4194332"/>
            <a:ext cx="3395180" cy="2210531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BEC2C6-F85F-124D-A2E3-70FBB5DC7FDF}"/>
              </a:ext>
            </a:extLst>
          </p:cNvPr>
          <p:cNvSpPr/>
          <p:nvPr/>
        </p:nvSpPr>
        <p:spPr>
          <a:xfrm>
            <a:off x="1994228" y="719747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8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80%</a:t>
            </a:r>
          </a:p>
        </p:txBody>
      </p:sp>
      <p:pic>
        <p:nvPicPr>
          <p:cNvPr id="578" name="left-green.png" descr="left-gre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210" y="3140273"/>
            <a:ext cx="1865314" cy="1220392"/>
          </a:xfrm>
          <a:prstGeom prst="rect">
            <a:avLst/>
          </a:prstGeom>
          <a:ln w="3175">
            <a:miter lim="400000"/>
          </a:ln>
        </p:spPr>
      </p:pic>
      <p:pic>
        <p:nvPicPr>
          <p:cNvPr id="579" name="left-blue.png" descr="left-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585" y="386457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580" name="purple.png" descr="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257" y="3924101"/>
            <a:ext cx="1160861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81" name="right-red.png" descr="right-r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195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82" name="right-orange.png" descr="right-oran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179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83" name="right-yellow.png" descr="right-yello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3867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84" name="right-gree.png" descr="right-gre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4257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85" name="blue-right.png" descr="blue-righ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5039" y="1731367"/>
            <a:ext cx="1150938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586" name="Meters"/>
          <p:cNvSpPr txBox="1"/>
          <p:nvPr/>
        </p:nvSpPr>
        <p:spPr>
          <a:xfrm>
            <a:off x="460321" y="5870134"/>
            <a:ext cx="4809420" cy="13901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</a:t>
            </a:r>
            <a:r>
              <a:rPr dirty="0"/>
              <a:t>eters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39EA14-6E4D-864F-9462-9700DCF96022}"/>
              </a:ext>
            </a:extLst>
          </p:cNvPr>
          <p:cNvSpPr/>
          <p:nvPr/>
        </p:nvSpPr>
        <p:spPr>
          <a:xfrm>
            <a:off x="8614260" y="711279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" presetClass="entr" presetSubtype="1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9" animBg="1" advAuto="0"/>
      <p:bldP spid="578" grpId="8" animBg="1" advAuto="0"/>
      <p:bldP spid="579" grpId="7" animBg="1" advAuto="0"/>
      <p:bldP spid="580" grpId="6" animBg="1" advAuto="0"/>
      <p:bldP spid="581" grpId="5" animBg="1" advAuto="0"/>
      <p:bldP spid="582" grpId="4" animBg="1" advAuto="0"/>
      <p:bldP spid="583" grpId="3" animBg="1" advAuto="0"/>
      <p:bldP spid="584" grpId="2" animBg="1" advAuto="0"/>
      <p:bldP spid="585" grpId="1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You should call _____       to mark the location of buried power lines."/>
          <p:cNvSpPr txBox="1"/>
          <p:nvPr/>
        </p:nvSpPr>
        <p:spPr>
          <a:xfrm>
            <a:off x="14882" y="292232"/>
            <a:ext cx="10130236" cy="33932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You should call _____       to mark the location of buried power lines.</a:t>
            </a:r>
          </a:p>
        </p:txBody>
      </p:sp>
      <p:pic>
        <p:nvPicPr>
          <p:cNvPr id="592" name="DSCN1487.jpg" descr="DSCN14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4" y="4033208"/>
            <a:ext cx="3397184" cy="2547889"/>
          </a:xfrm>
          <a:prstGeom prst="rect">
            <a:avLst/>
          </a:prstGeom>
          <a:ln w="12700">
            <a:solidFill>
              <a:srgbClr val="797979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811"/>
          <p:cNvSpPr txBox="1"/>
          <p:nvPr/>
        </p:nvSpPr>
        <p:spPr>
          <a:xfrm>
            <a:off x="726254" y="5685242"/>
            <a:ext cx="2681717" cy="14242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811</a:t>
            </a:r>
          </a:p>
        </p:txBody>
      </p:sp>
      <p:sp>
        <p:nvSpPr>
          <p:cNvPr id="599" name="9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90%</a:t>
            </a:r>
          </a:p>
        </p:txBody>
      </p:sp>
      <p:pic>
        <p:nvPicPr>
          <p:cNvPr id="600" name="left-yellow.png" descr="left-yel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921" y="2291953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01" name="left-green.png" descr="left-gre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093" y="3244453"/>
            <a:ext cx="1865314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602" name="left-blue.png" descr="left-blu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468" y="396875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03" name="purple.png" descr="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140" y="402828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04" name="right-red.png" descr="right-r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078" y="4028281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05" name="right-orange.png" descr="right-oran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062" y="395882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06" name="right-yellow.png" descr="right-yello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750" y="3303984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607" name="right-gree.png" descr="right-gre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08" name="blue-right.png" descr="blue-righ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447AB1-B67F-DB45-9644-402DCC588DD2}"/>
              </a:ext>
            </a:extLst>
          </p:cNvPr>
          <p:cNvSpPr/>
          <p:nvPr/>
        </p:nvSpPr>
        <p:spPr>
          <a:xfrm flipH="1">
            <a:off x="8707150" y="7112418"/>
            <a:ext cx="3275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" grpId="10" animBg="1" advAuto="0"/>
      <p:bldP spid="600" grpId="9" animBg="1" advAuto="0"/>
      <p:bldP spid="601" grpId="8" animBg="1" advAuto="0"/>
      <p:bldP spid="602" grpId="7" animBg="1" advAuto="0"/>
      <p:bldP spid="603" grpId="6" animBg="1" advAuto="0"/>
      <p:bldP spid="604" grpId="5" animBg="1" advAuto="0"/>
      <p:bldP spid="605" grpId="4" animBg="1" advAuto="0"/>
      <p:bldP spid="606" grpId="3" animBg="1" advAuto="0"/>
      <p:bldP spid="607" grpId="2" animBg="1" advAuto="0"/>
      <p:bldP spid="60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47.jpg" descr="image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269" y="-16779733"/>
            <a:ext cx="2978263" cy="2487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48.png" descr="image4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2571" y="-11594203"/>
            <a:ext cx="1307638" cy="1307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51.png" descr="image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8985" y="-13324240"/>
            <a:ext cx="2297245" cy="3305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53.png" descr="image5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9386" y="-14073538"/>
            <a:ext cx="2361413" cy="4049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54.png" descr="image5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5595" y="-16550062"/>
            <a:ext cx="3068898" cy="2027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55.png" descr="image5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99644" y="-13106904"/>
            <a:ext cx="572870" cy="120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8557" y="-16779733"/>
            <a:ext cx="2487005" cy="2487005"/>
          </a:xfrm>
          <a:prstGeom prst="rect">
            <a:avLst/>
          </a:prstGeom>
          <a:ln w="3175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61152" y="-13205994"/>
            <a:ext cx="3068897" cy="3068897"/>
          </a:xfrm>
          <a:prstGeom prst="rect">
            <a:avLst/>
          </a:prstGeom>
          <a:ln w="3175">
            <a:miter lim="400000"/>
          </a:ln>
        </p:spPr>
      </p:pic>
      <p:pic>
        <p:nvPicPr>
          <p:cNvPr id="193" name="Oven.jpg" descr="Oven.jpg"/>
          <p:cNvPicPr>
            <a:picLocks noChangeAspect="1"/>
          </p:cNvPicPr>
          <p:nvPr/>
        </p:nvPicPr>
        <p:blipFill>
          <a:blip r:embed="rId11"/>
          <a:srcRect l="24530" t="1295" r="26895" b="1555"/>
          <a:stretch>
            <a:fillRect/>
          </a:stretch>
        </p:blipFill>
        <p:spPr>
          <a:xfrm>
            <a:off x="-2806" y="654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4" name="Mircrowave-hand.jpg" descr="Mircrowave-hand.jpg"/>
          <p:cNvPicPr>
            <a:picLocks noChangeAspect="1"/>
          </p:cNvPicPr>
          <p:nvPr/>
        </p:nvPicPr>
        <p:blipFill>
          <a:blip r:embed="rId12"/>
          <a:srcRect l="34889" t="1548" r="22036" b="1548"/>
          <a:stretch>
            <a:fillRect/>
          </a:stretch>
        </p:blipFill>
        <p:spPr>
          <a:xfrm>
            <a:off x="5075027" y="-213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5" name="Fridge closed.jpg" descr="Fridge closed.jpg"/>
          <p:cNvPicPr>
            <a:picLocks noChangeAspect="1"/>
          </p:cNvPicPr>
          <p:nvPr/>
        </p:nvPicPr>
        <p:blipFill>
          <a:blip r:embed="rId13"/>
          <a:srcRect t="33230" r="43006" b="9769"/>
          <a:stretch>
            <a:fillRect/>
          </a:stretch>
        </p:blipFill>
        <p:spPr>
          <a:xfrm>
            <a:off x="7618467" y="-2929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6" name="Washer-dryer.jpg" descr="Washer-dryer.jpg"/>
          <p:cNvPicPr>
            <a:picLocks noChangeAspect="1"/>
          </p:cNvPicPr>
          <p:nvPr/>
        </p:nvPicPr>
        <p:blipFill>
          <a:blip r:embed="rId14"/>
          <a:srcRect l="11582" r="44711" b="1672"/>
          <a:stretch>
            <a:fillRect/>
          </a:stretch>
        </p:blipFill>
        <p:spPr>
          <a:xfrm>
            <a:off x="7618467" y="3797893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7" name="dishwasher.jpg" descr="dishwasher.jpg"/>
          <p:cNvPicPr>
            <a:picLocks noChangeAspect="1"/>
          </p:cNvPicPr>
          <p:nvPr/>
        </p:nvPicPr>
        <p:blipFill>
          <a:blip r:embed="rId15"/>
          <a:srcRect r="55949" b="897"/>
          <a:stretch>
            <a:fillRect/>
          </a:stretch>
        </p:blipFill>
        <p:spPr>
          <a:xfrm>
            <a:off x="5075027" y="3810593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8" name="TV on stand.jpeg" descr="TV on stand.jpeg"/>
          <p:cNvPicPr>
            <a:picLocks noChangeAspect="1"/>
          </p:cNvPicPr>
          <p:nvPr/>
        </p:nvPicPr>
        <p:blipFill>
          <a:blip r:embed="rId16"/>
          <a:srcRect l="19646" r="36204" b="677"/>
          <a:stretch>
            <a:fillRect/>
          </a:stretch>
        </p:blipFill>
        <p:spPr>
          <a:xfrm>
            <a:off x="2536934" y="654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9" name="Group" descr="Group"/>
          <p:cNvPicPr>
            <a:picLocks noChangeAspect="1"/>
          </p:cNvPicPr>
          <p:nvPr/>
        </p:nvPicPr>
        <p:blipFill rotWithShape="1">
          <a:blip r:embed="rId17"/>
          <a:srcRect l="7195" t="28060" r="47228" b="14871"/>
          <a:stretch/>
        </p:blipFill>
        <p:spPr>
          <a:xfrm rot="5308092">
            <a:off x="-376392" y="4399564"/>
            <a:ext cx="3512346" cy="2932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4" y="0"/>
                </a:moveTo>
                <a:lnTo>
                  <a:pt x="0" y="20332"/>
                </a:lnTo>
                <a:lnTo>
                  <a:pt x="21186" y="21600"/>
                </a:lnTo>
                <a:lnTo>
                  <a:pt x="21600" y="1268"/>
                </a:lnTo>
                <a:lnTo>
                  <a:pt x="414" y="0"/>
                </a:lnTo>
                <a:close/>
              </a:path>
            </a:pathLst>
          </a:custGeom>
          <a:ln w="3175">
            <a:miter lim="400000"/>
          </a:ln>
        </p:spPr>
      </p:pic>
      <p:pic>
        <p:nvPicPr>
          <p:cNvPr id="200" name="Game Controller.jpg" descr="Game Controller.jpg"/>
          <p:cNvPicPr>
            <a:picLocks noChangeAspect="1"/>
          </p:cNvPicPr>
          <p:nvPr/>
        </p:nvPicPr>
        <p:blipFill>
          <a:blip r:embed="rId18"/>
          <a:srcRect l="34811" r="26292" b="1526"/>
          <a:stretch>
            <a:fillRect/>
          </a:stretch>
        </p:blipFill>
        <p:spPr>
          <a:xfrm>
            <a:off x="2536934" y="3810593"/>
            <a:ext cx="2540001" cy="3810001"/>
          </a:xfrm>
          <a:prstGeom prst="rect">
            <a:avLst/>
          </a:prstGeom>
          <a:ln w="3175">
            <a:miter lim="400000"/>
          </a:ln>
        </p:spPr>
      </p:pic>
      <p:sp>
        <p:nvSpPr>
          <p:cNvPr id="201" name="We use electricity for virtually everything…"/>
          <p:cNvSpPr/>
          <p:nvPr/>
        </p:nvSpPr>
        <p:spPr>
          <a:xfrm>
            <a:off x="-270334" y="2992564"/>
            <a:ext cx="10700668" cy="1634872"/>
          </a:xfrm>
          <a:prstGeom prst="rect">
            <a:avLst/>
          </a:prstGeom>
          <a:solidFill>
            <a:srgbClr val="237DCA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use electricity for virtually everything </a:t>
            </a:r>
          </a:p>
          <a:p>
            <a:pPr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at home and at school.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99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9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9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9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9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9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9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9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9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9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9"/>
                            </p:stCondLst>
                            <p:childTnLst>
                              <p:par>
                                <p:cTn id="38" presetID="2" presetClass="entr" presetSubtype="8" fill="hold" grpId="9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  <p:bldP spid="194" grpId="5" animBg="1" advAuto="0"/>
      <p:bldP spid="195" grpId="7" animBg="1" advAuto="0"/>
      <p:bldP spid="196" grpId="2" animBg="1" advAuto="0"/>
      <p:bldP spid="197" grpId="4" animBg="1" advAuto="0"/>
      <p:bldP spid="198" grpId="3" animBg="1" advAuto="0"/>
      <p:bldP spid="199" grpId="8" animBg="1" advAuto="0"/>
      <p:bldP spid="200" grpId="6" animBg="1" advAuto="0"/>
      <p:bldP spid="201" grpId="9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You should never climb fences around  ___________."/>
          <p:cNvSpPr txBox="1"/>
          <p:nvPr/>
        </p:nvSpPr>
        <p:spPr>
          <a:xfrm>
            <a:off x="446484" y="157418"/>
            <a:ext cx="9267032" cy="44961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never climb fences around  ___________.</a:t>
            </a:r>
          </a:p>
        </p:txBody>
      </p:sp>
      <p:pic>
        <p:nvPicPr>
          <p:cNvPr id="614" name="high voltage sign.jpg" descr="high voltage sig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765" y="3833607"/>
            <a:ext cx="4318001" cy="2867153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35326E-58AC-F443-A3E1-323EB160172C}"/>
              </a:ext>
            </a:extLst>
          </p:cNvPr>
          <p:cNvSpPr/>
          <p:nvPr/>
        </p:nvSpPr>
        <p:spPr>
          <a:xfrm>
            <a:off x="1129525" y="687017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ubstations"/>
          <p:cNvSpPr txBox="1"/>
          <p:nvPr/>
        </p:nvSpPr>
        <p:spPr>
          <a:xfrm>
            <a:off x="992187" y="5705078"/>
            <a:ext cx="6400888" cy="9419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>
            <a:spAutoFit/>
          </a:bodyPr>
          <a:lstStyle>
            <a:lvl1pPr algn="l"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s</a:t>
            </a:r>
            <a:r>
              <a:rPr dirty="0"/>
              <a:t>ubstations</a:t>
            </a:r>
          </a:p>
        </p:txBody>
      </p:sp>
      <p:sp>
        <p:nvSpPr>
          <p:cNvPr id="620" name="100%"/>
          <p:cNvSpPr txBox="1"/>
          <p:nvPr/>
        </p:nvSpPr>
        <p:spPr>
          <a:xfrm>
            <a:off x="7074675" y="1547812"/>
            <a:ext cx="1716163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100%</a:t>
            </a:r>
          </a:p>
        </p:txBody>
      </p:sp>
      <p:pic>
        <p:nvPicPr>
          <p:cNvPr id="621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28" y="1329531"/>
            <a:ext cx="1121172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622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21" y="1785937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23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093" y="2738437"/>
            <a:ext cx="1865314" cy="1220392"/>
          </a:xfrm>
          <a:prstGeom prst="rect">
            <a:avLst/>
          </a:prstGeom>
          <a:ln w="3175">
            <a:miter lim="400000"/>
          </a:ln>
        </p:spPr>
      </p:pic>
      <p:pic>
        <p:nvPicPr>
          <p:cNvPr id="624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468" y="3462734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25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140" y="3522265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26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078" y="3522265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27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9062" y="3452812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28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8750" y="2797968"/>
            <a:ext cx="1914922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629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9140" y="1785937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30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9921" y="1329531"/>
            <a:ext cx="1150939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318C34-A411-5E43-8519-D428EC343B90}"/>
              </a:ext>
            </a:extLst>
          </p:cNvPr>
          <p:cNvSpPr/>
          <p:nvPr/>
        </p:nvSpPr>
        <p:spPr>
          <a:xfrm>
            <a:off x="8627171" y="708919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" grpId="11" animBg="1" advAuto="0"/>
      <p:bldP spid="621" grpId="10" animBg="1" advAuto="0"/>
      <p:bldP spid="622" grpId="9" animBg="1" advAuto="0"/>
      <p:bldP spid="623" grpId="8" animBg="1" advAuto="0"/>
      <p:bldP spid="624" grpId="7" animBg="1" advAuto="0"/>
      <p:bldP spid="625" grpId="6" animBg="1" advAuto="0"/>
      <p:bldP spid="626" grpId="5" animBg="1" advAuto="0"/>
      <p:bldP spid="627" grpId="4" animBg="1" advAuto="0"/>
      <p:bldP spid="628" grpId="3" animBg="1" advAuto="0"/>
      <p:bldP spid="629" grpId="2" animBg="1" advAuto="0"/>
      <p:bldP spid="630" grpId="1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561" y="1238090"/>
            <a:ext cx="1121173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636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824" y="1694496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37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665" y="2646996"/>
            <a:ext cx="1925974" cy="1260079"/>
          </a:xfrm>
          <a:prstGeom prst="rect">
            <a:avLst/>
          </a:prstGeom>
          <a:ln w="3175">
            <a:miter lim="400000"/>
          </a:ln>
        </p:spPr>
      </p:pic>
      <p:pic>
        <p:nvPicPr>
          <p:cNvPr id="638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371" y="3371293"/>
            <a:ext cx="1855391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39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1042" y="3430824"/>
            <a:ext cx="1160861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40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7538" y="3432147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41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1795" y="3361371"/>
            <a:ext cx="1726408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42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1483" y="2706527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643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1692" y="1739144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44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2655" y="1228168"/>
            <a:ext cx="1150938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645" name="ELECTRICAL SAFETY SENSE  Completed = 100% Safe"/>
          <p:cNvSpPr txBox="1"/>
          <p:nvPr/>
        </p:nvSpPr>
        <p:spPr>
          <a:xfrm>
            <a:off x="464344" y="5557572"/>
            <a:ext cx="9237266" cy="1508126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333" tIns="42333" rIns="42333" bIns="42333"/>
          <a:lstStyle/>
          <a:p>
            <a:pPr defTabSz="357187">
              <a:defRPr sz="42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ELECTRICAL SAFETY SENSE </a:t>
            </a:r>
            <a:b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Completed = 100% Safe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EC6AE1-05FC-664A-B130-1A7AD6F52944}"/>
              </a:ext>
            </a:extLst>
          </p:cNvPr>
          <p:cNvSpPr/>
          <p:nvPr/>
        </p:nvSpPr>
        <p:spPr>
          <a:xfrm>
            <a:off x="8369878" y="468392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You can be an"/>
          <p:cNvSpPr txBox="1"/>
          <p:nvPr/>
        </p:nvSpPr>
        <p:spPr>
          <a:xfrm>
            <a:off x="4296723" y="458915"/>
            <a:ext cx="4690754" cy="9048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54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You can be an</a:t>
            </a:r>
          </a:p>
        </p:txBody>
      </p:sp>
      <p:sp>
        <p:nvSpPr>
          <p:cNvPr id="658" name="Energy Safe Kid!"/>
          <p:cNvSpPr txBox="1"/>
          <p:nvPr/>
        </p:nvSpPr>
        <p:spPr>
          <a:xfrm>
            <a:off x="3267881" y="1433512"/>
            <a:ext cx="6494438" cy="1044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63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Energy Safe Kid!</a:t>
            </a:r>
          </a:p>
        </p:txBody>
      </p:sp>
      <p:sp>
        <p:nvSpPr>
          <p:cNvPr id="659" name="Brought to you by:"/>
          <p:cNvSpPr txBox="1"/>
          <p:nvPr/>
        </p:nvSpPr>
        <p:spPr>
          <a:xfrm>
            <a:off x="7053514" y="5659613"/>
            <a:ext cx="2489632" cy="434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2300"/>
            </a:lvl1pPr>
          </a:lstStyle>
          <a:p>
            <a:r>
              <a:rPr dirty="0"/>
              <a:t>Brought to you by: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23280-9696-7540-9BA3-4F3CE598918B}"/>
              </a:ext>
            </a:extLst>
          </p:cNvPr>
          <p:cNvSpPr/>
          <p:nvPr/>
        </p:nvSpPr>
        <p:spPr>
          <a:xfrm>
            <a:off x="1328307" y="645820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45FCEB-6BB0-D844-91D5-98D375D2C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25" y="5877101"/>
            <a:ext cx="3175181" cy="1593103"/>
          </a:xfrm>
          <a:prstGeom prst="rect">
            <a:avLst/>
          </a:prstGeom>
        </p:spPr>
      </p:pic>
      <p:pic>
        <p:nvPicPr>
          <p:cNvPr id="6" name="Picture 5" descr="Cartoon character in a yellow and blue garment&#10;&#10;Description automatically generated">
            <a:extLst>
              <a:ext uri="{FF2B5EF4-FFF2-40B4-BE49-F238E27FC236}">
                <a16:creationId xmlns:a16="http://schemas.microsoft.com/office/drawing/2014/main" id="{C0761302-12BD-AF4B-8FF2-BA11FFB53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153"/>
            <a:ext cx="3743640" cy="7167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5A941F-8C83-53E5-EF21-D299FF5457C3}"/>
              </a:ext>
            </a:extLst>
          </p:cNvPr>
          <p:cNvSpPr txBox="1"/>
          <p:nvPr/>
        </p:nvSpPr>
        <p:spPr>
          <a:xfrm>
            <a:off x="-1392183" y="7339399"/>
            <a:ext cx="5103340" cy="2616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F3F3F"/>
                </a:solidFill>
                <a:effectLst/>
              </a:rPr>
              <a:t>© National Energy Foundation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" grpId="1" animBg="1" advAuto="0"/>
      <p:bldP spid="658" grpId="2" animBg="1" advAuto="0"/>
      <p:bldP spid="659" grpId="3" animBg="1" advAuto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Electricity is the flow of electric charge."/>
          <p:cNvSpPr/>
          <p:nvPr/>
        </p:nvSpPr>
        <p:spPr>
          <a:xfrm>
            <a:off x="401415" y="3465508"/>
            <a:ext cx="9508067" cy="688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>
              <a:defRPr sz="40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1"/>
                </a:solidFill>
              </a:rPr>
              <a:t>Electricity</a:t>
            </a:r>
            <a:r>
              <a:rPr>
                <a:solidFill>
                  <a:srgbClr val="007FA4"/>
                </a:solidFill>
              </a:rPr>
              <a:t>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is the flow of electric charge.</a:t>
            </a:r>
          </a:p>
        </p:txBody>
      </p:sp>
      <p:sp>
        <p:nvSpPr>
          <p:cNvPr id="206" name="It needs a path to travel on - a circuit."/>
          <p:cNvSpPr/>
          <p:nvPr/>
        </p:nvSpPr>
        <p:spPr>
          <a:xfrm>
            <a:off x="1792671" y="4214376"/>
            <a:ext cx="6574658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>
                <a:solidFill>
                  <a:srgbClr val="000000">
                    <a:alpha val="50000"/>
                  </a:srgbClr>
                </a:solidFill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>
                <a:latin typeface="+mn-lt"/>
                <a:ea typeface="+mn-ea"/>
                <a:cs typeface="+mn-cs"/>
                <a:sym typeface="Helvetica Light"/>
              </a:rPr>
              <a:t>It needs a path to travel on</a:t>
            </a:r>
            <a:r>
              <a:rPr lang="en-US" b="0" dirty="0">
                <a:latin typeface="+mn-lt"/>
                <a:ea typeface="+mn-ea"/>
                <a:cs typeface="+mn-cs"/>
                <a:sym typeface="Helvetica Light"/>
              </a:rPr>
              <a:t>, </a:t>
            </a:r>
            <a:r>
              <a:rPr b="0" dirty="0">
                <a:latin typeface="+mn-lt"/>
                <a:ea typeface="+mn-ea"/>
                <a:cs typeface="+mn-cs"/>
                <a:sym typeface="Helvetica Light"/>
              </a:rPr>
              <a:t>a circuit.</a:t>
            </a:r>
          </a:p>
        </p:txBody>
      </p:sp>
      <p:sp>
        <p:nvSpPr>
          <p:cNvPr id="207" name="What is electricity?"/>
          <p:cNvSpPr>
            <a:spLocks noGrp="1"/>
          </p:cNvSpPr>
          <p:nvPr>
            <p:ph type="body" idx="14"/>
          </p:nvPr>
        </p:nvSpPr>
        <p:spPr>
          <a:xfrm>
            <a:off x="992187" y="2716640"/>
            <a:ext cx="8175626" cy="688984"/>
          </a:xfrm>
          <a:prstGeom prst="rect">
            <a:avLst/>
          </a:prstGeom>
        </p:spPr>
        <p:txBody>
          <a:bodyPr/>
          <a:lstStyle/>
          <a:p>
            <a:pPr>
              <a:defRPr sz="40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+mn-lt"/>
                <a:ea typeface="+mn-ea"/>
                <a:cs typeface="+mn-cs"/>
                <a:sym typeface="Helvetica Light"/>
              </a:rPr>
              <a:t>What is </a:t>
            </a:r>
            <a:r>
              <a:rPr>
                <a:solidFill>
                  <a:schemeClr val="accent1"/>
                </a:solidFill>
              </a:rPr>
              <a:t>electricity?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98277" pathEditMode="relative">
                                      <p:cBhvr>
                                        <p:cTn id="6" dur="19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9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98"/>
                            </p:stCondLst>
                            <p:childTnLst>
                              <p:par>
                                <p:cTn id="13" presetID="2" presetClass="entr" presetSubtype="4" fill="hold" grpId="3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2" animBg="1" advAuto="0"/>
      <p:bldP spid="206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What do we need for electricity to flow?"/>
          <p:cNvSpPr txBox="1"/>
          <p:nvPr/>
        </p:nvSpPr>
        <p:spPr>
          <a:xfrm>
            <a:off x="1411688" y="1239651"/>
            <a:ext cx="7336624" cy="15129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buClr>
                <a:srgbClr val="000000"/>
              </a:buClr>
              <a:defRPr sz="4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7B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do we need for electricity to flow?</a:t>
            </a:r>
          </a:p>
        </p:txBody>
      </p:sp>
      <p:sp>
        <p:nvSpPr>
          <p:cNvPr id="212" name="An energy source"/>
          <p:cNvSpPr/>
          <p:nvPr/>
        </p:nvSpPr>
        <p:spPr>
          <a:xfrm>
            <a:off x="1401349" y="3006435"/>
            <a:ext cx="2323985" cy="2323985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3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 energy source</a:t>
            </a:r>
          </a:p>
        </p:txBody>
      </p:sp>
      <p:sp>
        <p:nvSpPr>
          <p:cNvPr id="213" name="A conductor to carry electrical energy"/>
          <p:cNvSpPr/>
          <p:nvPr/>
        </p:nvSpPr>
        <p:spPr>
          <a:xfrm>
            <a:off x="3918008" y="3006435"/>
            <a:ext cx="2323985" cy="2323985"/>
          </a:xfrm>
          <a:prstGeom prst="rect">
            <a:avLst/>
          </a:prstGeom>
          <a:solidFill>
            <a:srgbClr val="0099D8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29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conductor to carry electrical energy</a:t>
            </a:r>
          </a:p>
        </p:txBody>
      </p:sp>
      <p:sp>
        <p:nvSpPr>
          <p:cNvPr id="214" name="A load to use the energy"/>
          <p:cNvSpPr/>
          <p:nvPr/>
        </p:nvSpPr>
        <p:spPr>
          <a:xfrm>
            <a:off x="6434666" y="3006435"/>
            <a:ext cx="2323985" cy="2323985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3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load to use the energy</a:t>
            </a:r>
          </a:p>
        </p:txBody>
      </p:sp>
      <p:sp>
        <p:nvSpPr>
          <p:cNvPr id="215" name="example:…"/>
          <p:cNvSpPr txBox="1"/>
          <p:nvPr/>
        </p:nvSpPr>
        <p:spPr>
          <a:xfrm>
            <a:off x="1853211" y="5422954"/>
            <a:ext cx="1420261" cy="8720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example:</a:t>
            </a:r>
            <a:endParaRPr lang="en-US" dirty="0"/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battery</a:t>
            </a:r>
          </a:p>
        </p:txBody>
      </p:sp>
      <p:sp>
        <p:nvSpPr>
          <p:cNvPr id="216" name="example:…"/>
          <p:cNvSpPr txBox="1"/>
          <p:nvPr/>
        </p:nvSpPr>
        <p:spPr>
          <a:xfrm>
            <a:off x="4369870" y="5422954"/>
            <a:ext cx="1420261" cy="8720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example:</a:t>
            </a:r>
            <a:endParaRPr lang="en-US" dirty="0"/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wire</a:t>
            </a:r>
          </a:p>
        </p:txBody>
      </p:sp>
      <p:sp>
        <p:nvSpPr>
          <p:cNvPr id="217" name="example:…"/>
          <p:cNvSpPr txBox="1"/>
          <p:nvPr/>
        </p:nvSpPr>
        <p:spPr>
          <a:xfrm>
            <a:off x="6878513" y="5422954"/>
            <a:ext cx="1436291" cy="8720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example:</a:t>
            </a:r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light bulb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5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  <p:bldP spid="213" grpId="3" animBg="1" advAuto="0"/>
      <p:bldP spid="214" grpId="5" animBg="1" advAuto="0"/>
      <p:bldP spid="215" grpId="2" animBg="1" advAuto="0"/>
      <p:bldP spid="216" grpId="4" animBg="1" advAuto="0"/>
      <p:bldP spid="217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Open circuit:  no electricity can flow."/>
          <p:cNvSpPr txBox="1"/>
          <p:nvPr/>
        </p:nvSpPr>
        <p:spPr>
          <a:xfrm>
            <a:off x="6102453" y="485473"/>
            <a:ext cx="3672066" cy="16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0639" marR="40639" defTabSz="914400">
              <a:buClr>
                <a:srgbClr val="000000"/>
              </a:buClr>
              <a:defRPr sz="31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Open circuit: </a:t>
            </a:r>
            <a:br>
              <a:rPr dirty="0"/>
            </a:br>
            <a:r>
              <a:rPr lang="en-US" b="1" dirty="0"/>
              <a:t>N</a:t>
            </a:r>
            <a:r>
              <a:rPr b="1" dirty="0"/>
              <a:t>o electricity can flow.</a:t>
            </a:r>
          </a:p>
        </p:txBody>
      </p:sp>
      <p:sp>
        <p:nvSpPr>
          <p:cNvPr id="222" name="Closed circuit: electricity can flow."/>
          <p:cNvSpPr txBox="1"/>
          <p:nvPr/>
        </p:nvSpPr>
        <p:spPr>
          <a:xfrm>
            <a:off x="6102453" y="484977"/>
            <a:ext cx="3336482" cy="16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0639" marR="40639" defTabSz="914400">
              <a:buClr>
                <a:srgbClr val="000000"/>
              </a:buClr>
              <a:defRPr sz="31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Closed circuit: </a:t>
            </a:r>
            <a:r>
              <a:rPr lang="en-US" b="1" dirty="0"/>
              <a:t>E</a:t>
            </a:r>
            <a:r>
              <a:rPr b="1" dirty="0"/>
              <a:t>lectricity can flow.</a:t>
            </a:r>
          </a:p>
        </p:txBody>
      </p:sp>
      <p:sp>
        <p:nvSpPr>
          <p:cNvPr id="223" name="Line"/>
          <p:cNvSpPr/>
          <p:nvPr/>
        </p:nvSpPr>
        <p:spPr>
          <a:xfrm flipV="1">
            <a:off x="11446818" y="6025334"/>
            <a:ext cx="1" cy="385173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44" y="2223711"/>
            <a:ext cx="5922712" cy="3172578"/>
          </a:xfrm>
          <a:prstGeom prst="rect">
            <a:avLst/>
          </a:prstGeom>
          <a:ln w="3175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17464" y="1433122"/>
            <a:ext cx="1657887" cy="195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692" y="2749420"/>
            <a:ext cx="1249588" cy="2121160"/>
          </a:xfrm>
          <a:prstGeom prst="rect">
            <a:avLst/>
          </a:prstGeom>
          <a:ln w="3175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3692" y="2749420"/>
            <a:ext cx="1249588" cy="2121160"/>
          </a:xfrm>
          <a:prstGeom prst="rect">
            <a:avLst/>
          </a:prstGeom>
          <a:ln w="3175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00000">
            <a:off x="3538961" y="1646905"/>
            <a:ext cx="1657887" cy="195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861" y="2164430"/>
            <a:ext cx="1657887" cy="195501"/>
          </a:xfrm>
          <a:prstGeom prst="rect">
            <a:avLst/>
          </a:prstGeom>
          <a:ln w="3175">
            <a:miter lim="400000"/>
          </a:ln>
        </p:spPr>
      </p:pic>
      <p:sp>
        <p:nvSpPr>
          <p:cNvPr id="230" name="Circuits can be open or closed."/>
          <p:cNvSpPr/>
          <p:nvPr/>
        </p:nvSpPr>
        <p:spPr>
          <a:xfrm>
            <a:off x="0" y="0"/>
            <a:ext cx="10160000" cy="7609801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Circuits can be open or closed.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7" animBg="1" advAuto="0"/>
      <p:bldP spid="222" grpId="8" animBg="1" advAuto="0"/>
      <p:bldP spid="225" grpId="2" animBg="1" advAuto="0"/>
      <p:bldP spid="227" grpId="6" animBg="1" advAuto="0"/>
      <p:bldP spid="228" grpId="3" animBg="1" advAuto="0"/>
      <p:bldP spid="228" grpId="4" animBg="1" advAuto="0"/>
      <p:bldP spid="229" grpId="5" animBg="1" advAuto="0"/>
      <p:bldP spid="230" grpId="1" animBg="1" advAuto="0"/>
    </p:bldLst>
  </p:timing>
  <p:extLst>
    <p:ext uri="{6950BFC3-D8DA-4A85-94F7-54DA5524770B}">
      <p188:commentRel xmlns:p188="http://schemas.microsoft.com/office/powerpoint/2018/8/main" r:id="rId3"/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2914</Words>
  <Application>Microsoft Macintosh PowerPoint</Application>
  <PresentationFormat>Custom</PresentationFormat>
  <Paragraphs>342</Paragraphs>
  <Slides>63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Helvetica</vt:lpstr>
      <vt:lpstr>Helvetica Light</vt:lpstr>
      <vt:lpstr>Helvetica Neue</vt:lpstr>
      <vt:lpstr>White</vt:lpstr>
      <vt:lpstr>PowerPoint Presentation</vt:lpstr>
      <vt:lpstr>Think!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Electrical Safety Sense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Kelsey Richards</cp:lastModifiedBy>
  <cp:revision>78</cp:revision>
  <dcterms:modified xsi:type="dcterms:W3CDTF">2025-01-29T19:03:00Z</dcterms:modified>
</cp:coreProperties>
</file>