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5" r:id="rId29"/>
    <p:sldId id="286" r:id="rId30"/>
    <p:sldId id="287" r:id="rId31"/>
    <p:sldId id="288" r:id="rId32"/>
    <p:sldId id="289" r:id="rId33"/>
    <p:sldId id="290" r:id="rId34"/>
    <p:sldId id="291" r:id="rId35"/>
    <p:sldId id="292" r:id="rId36"/>
    <p:sldId id="294" r:id="rId37"/>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087"/>
    <p:restoredTop sz="53628"/>
  </p:normalViewPr>
  <p:slideViewPr>
    <p:cSldViewPr snapToGrid="0" snapToObjects="1">
      <p:cViewPr varScale="1">
        <p:scale>
          <a:sx n="46" d="100"/>
          <a:sy n="46" d="100"/>
        </p:scale>
        <p:origin x="92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marL="180473" indent="-180473">
              <a:lnSpc>
                <a:spcPct val="100000"/>
              </a:lnSpc>
              <a:buSzPct val="100000"/>
              <a:buChar char="•"/>
              <a:defRPr sz="1400" b="1">
                <a:solidFill>
                  <a:schemeClr val="accent1"/>
                </a:solidFill>
                <a:latin typeface="Helvetica"/>
                <a:ea typeface="Helvetica"/>
                <a:cs typeface="Helvetica"/>
                <a:sym typeface="Helvetica"/>
              </a:defRPr>
            </a:pPr>
            <a:r>
              <a:rPr b="0" dirty="0"/>
              <a:t>Welcome </a:t>
            </a:r>
            <a:r>
              <a:rPr lang="en-US" b="0" dirty="0"/>
              <a:t>to </a:t>
            </a:r>
            <a:r>
              <a:rPr b="0" dirty="0"/>
              <a:t>the Energy Safe Kids presentation</a:t>
            </a:r>
            <a:r>
              <a:rPr lang="en-US" b="0" dirty="0"/>
              <a:t>, sponsored by your local natural gas utility in partnership with the National Energy Foundation</a:t>
            </a:r>
            <a:r>
              <a:rPr b="0"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a:lnSpc>
                <a:spcPct val="100000"/>
              </a:lnSpc>
              <a:defRPr sz="1400">
                <a:solidFill>
                  <a:schemeClr val="accent5"/>
                </a:solidFill>
                <a:latin typeface="Helvetica"/>
                <a:ea typeface="Helvetica"/>
                <a:cs typeface="Helvetica"/>
                <a:sym typeface="Helvetica"/>
              </a:defRPr>
            </a:pPr>
            <a:r>
              <a:rPr dirty="0"/>
              <a:t>Mercaptan text box animates automatically after </a:t>
            </a:r>
            <a:r>
              <a:rPr b="1" dirty="0"/>
              <a:t>3 seconds.</a:t>
            </a:r>
          </a:p>
          <a:p>
            <a:pPr>
              <a:lnSpc>
                <a:spcPct val="100000"/>
              </a:lnSpc>
              <a:defRPr sz="1400" b="1">
                <a:solidFill>
                  <a:schemeClr val="accent1">
                    <a:hueOff val="47394"/>
                    <a:satOff val="-25753"/>
                    <a:lumOff val="-7544"/>
                  </a:schemeClr>
                </a:solidFill>
                <a:latin typeface="Helvetica"/>
                <a:ea typeface="Helvetica"/>
                <a:cs typeface="Helvetica"/>
                <a:sym typeface="Helvetica"/>
              </a:defRPr>
            </a:pPr>
            <a:endParaRPr dirty="0"/>
          </a:p>
          <a:p>
            <a:pPr marL="180472" indent="-180472">
              <a:lnSpc>
                <a:spcPct val="100000"/>
              </a:lnSpc>
              <a:buSzPct val="100000"/>
              <a:buChar char="•"/>
              <a:defRPr sz="1400">
                <a:latin typeface="Helvetica"/>
                <a:ea typeface="Helvetica"/>
                <a:cs typeface="Helvetica"/>
                <a:sym typeface="Helvetica"/>
              </a:defRPr>
            </a:pPr>
            <a:r>
              <a:rPr dirty="0"/>
              <a:t>Natural gas is </a:t>
            </a:r>
            <a:r>
              <a:rPr b="1" dirty="0"/>
              <a:t>colorless</a:t>
            </a:r>
            <a:r>
              <a:rPr dirty="0"/>
              <a:t>.</a:t>
            </a:r>
            <a:endParaRPr b="1" dirty="0">
              <a:solidFill>
                <a:schemeClr val="accent1"/>
              </a:solidFill>
            </a:endParaRPr>
          </a:p>
          <a:p>
            <a:pPr marL="409072" lvl="1" indent="-180472">
              <a:lnSpc>
                <a:spcPct val="100000"/>
              </a:lnSpc>
              <a:buSzPct val="100000"/>
              <a:buChar char="•"/>
              <a:defRPr sz="1400">
                <a:latin typeface="Helvetica"/>
                <a:ea typeface="Helvetica"/>
                <a:cs typeface="Helvetica"/>
                <a:sym typeface="Helvetica"/>
              </a:defRPr>
            </a:pPr>
            <a:r>
              <a:rPr dirty="0"/>
              <a:t>The gas inside the bottle is colorless too.</a:t>
            </a:r>
            <a:endParaRPr dirty="0">
              <a:solidFill>
                <a:schemeClr val="accent5"/>
              </a:solidFill>
            </a:endParaRPr>
          </a:p>
          <a:p>
            <a:pPr marL="409072" lvl="1" indent="-180472">
              <a:lnSpc>
                <a:spcPct val="100000"/>
              </a:lnSpc>
              <a:buSzPct val="100000"/>
              <a:buChar char="•"/>
              <a:defRPr sz="1400">
                <a:latin typeface="Helvetica"/>
                <a:ea typeface="Helvetica"/>
                <a:cs typeface="Helvetica"/>
                <a:sym typeface="Helvetica"/>
              </a:defRPr>
            </a:pPr>
            <a:r>
              <a:rPr dirty="0"/>
              <a:t>When it burns, </a:t>
            </a:r>
            <a:r>
              <a:rPr b="1" u="sng" dirty="0"/>
              <a:t>it creates a blue flame</a:t>
            </a:r>
            <a:r>
              <a:rPr dirty="0"/>
              <a:t>.</a:t>
            </a:r>
          </a:p>
          <a:p>
            <a:pPr marL="180473" indent="-180473">
              <a:lnSpc>
                <a:spcPct val="100000"/>
              </a:lnSpc>
              <a:buSzPct val="100000"/>
              <a:buChar char="•"/>
              <a:defRPr sz="1400">
                <a:latin typeface="Helvetica"/>
                <a:ea typeface="Helvetica"/>
                <a:cs typeface="Helvetica"/>
                <a:sym typeface="Helvetica"/>
              </a:defRPr>
            </a:pPr>
            <a:r>
              <a:rPr dirty="0"/>
              <a:t>Natural gas is </a:t>
            </a:r>
            <a:r>
              <a:rPr b="1" dirty="0"/>
              <a:t>odorless</a:t>
            </a:r>
            <a:r>
              <a:rPr dirty="0"/>
              <a:t>.</a:t>
            </a:r>
          </a:p>
          <a:p>
            <a:pPr marL="751973" marR="0" lvl="1"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dirty="0"/>
              <a:t>Natural gas is combustible and that can be dangerous. </a:t>
            </a:r>
            <a:r>
              <a:rPr lang="en-US" b="0" dirty="0"/>
              <a:t>Your local natural gas utility adds an odorant </a:t>
            </a:r>
            <a:r>
              <a:rPr dirty="0"/>
              <a:t>called </a:t>
            </a:r>
            <a:r>
              <a:rPr b="1" dirty="0"/>
              <a:t>mercaptan</a:t>
            </a:r>
            <a:r>
              <a:rPr dirty="0"/>
              <a:t>, which smells like rotten eggs, </a:t>
            </a:r>
            <a:r>
              <a:rPr lang="en-US" sz="1400" dirty="0">
                <a:effectLst/>
                <a:latin typeface="Helvetica Neue"/>
                <a:ea typeface="Helvetica Neue"/>
                <a:cs typeface="Helvetica Neue"/>
                <a:sym typeface="Helvetica"/>
              </a:rPr>
              <a:t>is added </a:t>
            </a:r>
            <a:r>
              <a:rPr dirty="0"/>
              <a:t>so you know if there is a natural gas leak in your home.</a:t>
            </a:r>
          </a:p>
          <a:p>
            <a:pPr marL="180473" indent="-180473">
              <a:lnSpc>
                <a:spcPct val="100000"/>
              </a:lnSpc>
              <a:buSzPct val="100000"/>
              <a:buChar char="•"/>
              <a:defRPr sz="1400">
                <a:latin typeface="Helvetica"/>
                <a:ea typeface="Helvetica"/>
                <a:cs typeface="Helvetica"/>
                <a:sym typeface="Helvetica"/>
              </a:defRPr>
            </a:pPr>
            <a:r>
              <a:rPr dirty="0"/>
              <a:t>You will get your own mercaptan sticker to share with your family.</a:t>
            </a:r>
          </a:p>
          <a:p>
            <a:pPr marL="180473" indent="-180473">
              <a:lnSpc>
                <a:spcPct val="100000"/>
              </a:lnSpc>
              <a:buSzPct val="100000"/>
              <a:buChar char="•"/>
              <a:defRPr sz="1400">
                <a:latin typeface="Helvetica"/>
                <a:ea typeface="Helvetica"/>
                <a:cs typeface="Helvetica"/>
                <a:sym typeface="Helvetica"/>
              </a:defRPr>
            </a:pPr>
            <a:r>
              <a:rPr dirty="0"/>
              <a:t>Do not scratch until everyone in your family is together!</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b="1">
                <a:latin typeface="Helvetica"/>
                <a:ea typeface="Helvetica"/>
                <a:cs typeface="Helvetica"/>
                <a:sym typeface="Helvetica"/>
              </a:defRP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Natural gas is </a:t>
            </a:r>
            <a:r>
              <a:rPr b="1" dirty="0"/>
              <a:t>lighter than air</a:t>
            </a:r>
            <a:r>
              <a:rPr dirty="0"/>
              <a:t>. </a:t>
            </a:r>
          </a:p>
          <a:p>
            <a:pPr marL="751973" lvl="1" indent="-180473">
              <a:lnSpc>
                <a:spcPct val="100000"/>
              </a:lnSpc>
              <a:buSzPct val="100000"/>
              <a:buChar char="•"/>
              <a:defRPr sz="1400">
                <a:latin typeface="Helvetica"/>
                <a:ea typeface="Helvetica"/>
                <a:cs typeface="Helvetica"/>
                <a:sym typeface="Helvetica"/>
              </a:defRPr>
            </a:pPr>
            <a:r>
              <a:rPr dirty="0"/>
              <a:t>Just like the gas</a:t>
            </a:r>
            <a:r>
              <a:rPr lang="en-US" dirty="0"/>
              <a:t> inside the bottle</a:t>
            </a:r>
            <a:r>
              <a:rPr dirty="0"/>
              <a:t> </a:t>
            </a:r>
            <a:r>
              <a:rPr b="1" u="sng" dirty="0"/>
              <a:t>moved and filled up the balloon</a:t>
            </a:r>
            <a:r>
              <a:rPr dirty="0"/>
              <a:t>, natural gas can </a:t>
            </a:r>
            <a:r>
              <a:rPr b="1" u="sng" dirty="0"/>
              <a:t>move</a:t>
            </a:r>
            <a:r>
              <a:rPr dirty="0"/>
              <a:t> around your house.</a:t>
            </a:r>
          </a:p>
          <a:p>
            <a:pPr marL="180473" indent="-180473">
              <a:lnSpc>
                <a:spcPct val="100000"/>
              </a:lnSpc>
              <a:buSzPct val="100000"/>
              <a:buChar char="•"/>
              <a:defRPr sz="1400">
                <a:latin typeface="Helvetica"/>
                <a:ea typeface="Helvetica"/>
                <a:cs typeface="Helvetica"/>
                <a:sym typeface="Helvetica"/>
              </a:defRPr>
            </a:pPr>
            <a:r>
              <a:rPr dirty="0"/>
              <a:t>If there is a natural gas leak, you may smell the mercaptan upstairs and not downstairs, even if the leak is downstairs. </a:t>
            </a:r>
          </a:p>
          <a:p>
            <a:pPr lvl="1" indent="571500">
              <a:lnSpc>
                <a:spcPct val="100000"/>
              </a:lnSpc>
              <a:defRPr sz="1400">
                <a:solidFill>
                  <a:schemeClr val="accent5"/>
                </a:solidFill>
                <a:latin typeface="Helvetica"/>
                <a:ea typeface="Helvetica"/>
                <a:cs typeface="Helvetica"/>
                <a:sym typeface="Helvetica"/>
              </a:defRPr>
            </a:pPr>
            <a:endParaRPr dirty="0"/>
          </a:p>
          <a:p>
            <a:pPr>
              <a:lnSpc>
                <a:spcPct val="100000"/>
              </a:lnSpc>
              <a:defRPr sz="1400" b="1">
                <a:solidFill>
                  <a:schemeClr val="accent5"/>
                </a:solidFill>
                <a:latin typeface="Helvetica"/>
                <a:ea typeface="Helvetica"/>
                <a:cs typeface="Helvetica"/>
                <a:sym typeface="Helvetica"/>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Natural gas is a </a:t>
            </a:r>
            <a:r>
              <a:rPr b="1" dirty="0"/>
              <a:t>combustible</a:t>
            </a:r>
            <a:r>
              <a:rPr dirty="0"/>
              <a:t> gas.</a:t>
            </a:r>
          </a:p>
          <a:p>
            <a:pPr marL="751973" lvl="1" indent="-180473">
              <a:lnSpc>
                <a:spcPct val="100000"/>
              </a:lnSpc>
              <a:buSzPct val="100000"/>
              <a:buChar char="•"/>
              <a:defRPr sz="1400">
                <a:latin typeface="Helvetica"/>
                <a:ea typeface="Helvetica"/>
                <a:cs typeface="Helvetica"/>
                <a:sym typeface="Helvetica"/>
              </a:defRPr>
            </a:pPr>
            <a:r>
              <a:rPr dirty="0"/>
              <a:t>Combustible means that it can burn. </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Natural gas has a very limited range of </a:t>
            </a:r>
            <a:r>
              <a:rPr b="1" dirty="0"/>
              <a:t>flammability</a:t>
            </a:r>
            <a:r>
              <a:rPr dirty="0"/>
              <a:t>.</a:t>
            </a:r>
          </a:p>
          <a:p>
            <a:pPr marL="751973" lvl="1" indent="-180473">
              <a:lnSpc>
                <a:spcPct val="100000"/>
              </a:lnSpc>
              <a:buSzPct val="100000"/>
              <a:buChar char="•"/>
              <a:defRPr sz="1400" u="sng">
                <a:latin typeface="Helvetica"/>
                <a:ea typeface="Helvetica"/>
                <a:cs typeface="Helvetica"/>
                <a:sym typeface="Helvetica"/>
              </a:defRPr>
            </a:pPr>
            <a:r>
              <a:rPr u="none" dirty="0"/>
              <a:t>This means that it takes a precise combination of air, natural gas AND an igniter (match, lighter, grill igniter) before it can burn.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b="1"/>
              <a:t>Remember that to be Energy Safe Kids,</a:t>
            </a:r>
            <a:r>
              <a:t> you should always have an adult with you when inspecting any natural gas appliances.</a:t>
            </a:r>
          </a:p>
          <a:p>
            <a:pPr marL="180473" indent="-180473">
              <a:lnSpc>
                <a:spcPct val="100000"/>
              </a:lnSpc>
              <a:buSzPct val="100000"/>
              <a:buChar char="•"/>
              <a:defRPr sz="1400">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Natural gas appliances need to have good air flow.</a:t>
            </a:r>
          </a:p>
          <a:p>
            <a:pPr marL="751973" lvl="1" indent="-180473">
              <a:lnSpc>
                <a:spcPct val="100000"/>
              </a:lnSpc>
              <a:buSzPct val="100000"/>
              <a:buChar char="•"/>
              <a:defRPr sz="1400">
                <a:latin typeface="Helvetica"/>
                <a:ea typeface="Helvetica"/>
                <a:cs typeface="Helvetica"/>
                <a:sym typeface="Helvetica"/>
              </a:defRPr>
            </a:pPr>
            <a:r>
              <a:t>Keep areas around natural gas appliances clean and clutter free.</a:t>
            </a:r>
          </a:p>
          <a:p>
            <a:pPr marL="1323473" lvl="2" indent="-180473">
              <a:lnSpc>
                <a:spcPct val="100000"/>
              </a:lnSpc>
              <a:buSzPct val="100000"/>
              <a:buChar char="•"/>
              <a:defRPr sz="1400">
                <a:latin typeface="Helvetica"/>
                <a:ea typeface="Helvetica"/>
                <a:cs typeface="Helvetica"/>
                <a:sym typeface="Helvetica"/>
              </a:defRPr>
            </a:pPr>
            <a:r>
              <a:t>Do not store </a:t>
            </a:r>
            <a:r>
              <a:rPr b="1" u="sng"/>
              <a:t>flammable</a:t>
            </a:r>
            <a:r>
              <a:rPr b="1"/>
              <a:t> </a:t>
            </a:r>
            <a:r>
              <a:t>or </a:t>
            </a:r>
            <a:r>
              <a:rPr b="1" u="sng"/>
              <a:t>combustible</a:t>
            </a:r>
            <a:r>
              <a:t> materials around natural gas appliances.</a:t>
            </a:r>
          </a:p>
          <a:p>
            <a:pPr marL="1323473" lvl="2" indent="-180473">
              <a:lnSpc>
                <a:spcPct val="100000"/>
              </a:lnSpc>
              <a:buSzPct val="100000"/>
              <a:buChar char="•"/>
              <a:defRPr sz="1400">
                <a:latin typeface="Helvetica"/>
                <a:ea typeface="Helvetica"/>
                <a:cs typeface="Helvetica"/>
                <a:sym typeface="Helvetica"/>
              </a:defRPr>
            </a:pPr>
            <a:r>
              <a:t>Never store cans of paint or aerosols near any natural gas appliance.</a:t>
            </a:r>
          </a:p>
          <a:p>
            <a:pPr marL="180473" indent="-180473">
              <a:lnSpc>
                <a:spcPct val="100000"/>
              </a:lnSpc>
              <a:buSzPct val="100000"/>
              <a:buChar char="•"/>
              <a:defRPr sz="1400">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Do not play around or on natural gas appliances or hit the valves carrying the natural gas to them.</a:t>
            </a:r>
          </a:p>
          <a:p>
            <a:pPr marL="180473" indent="-180473">
              <a:lnSpc>
                <a:spcPct val="100000"/>
              </a:lnSpc>
              <a:buSzPct val="100000"/>
              <a:buChar char="•"/>
              <a:defRPr sz="1400">
                <a:latin typeface="Helvetica"/>
                <a:ea typeface="Helvetica"/>
                <a:cs typeface="Helvetica"/>
                <a:sym typeface="Helvetica"/>
              </a:defRPr>
            </a:pPr>
            <a:r>
              <a:t>Have an adult make sure that the vents and flues are clean (from inside and outside of the house).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lnSpc>
                <a:spcPct val="100000"/>
              </a:lnSpc>
              <a:defRPr sz="1400" b="1">
                <a:solidFill>
                  <a:schemeClr val="accent1">
                    <a:hueOff val="47394"/>
                    <a:satOff val="-25753"/>
                    <a:lumOff val="-7544"/>
                  </a:schemeClr>
                </a:solidFill>
                <a:latin typeface="Helvetica"/>
                <a:ea typeface="Helvetica"/>
                <a:cs typeface="Helvetica"/>
                <a:sym typeface="Helvetica"/>
              </a:defRPr>
            </a:pPr>
            <a:r>
              <a:rPr dirty="0">
                <a:solidFill>
                  <a:srgbClr val="000000"/>
                </a:solidFill>
              </a:rPr>
              <a:t>SAY/</a:t>
            </a:r>
            <a:r>
              <a:rPr dirty="0">
                <a:solidFill>
                  <a:schemeClr val="accent1"/>
                </a:solidFill>
              </a:rPr>
              <a:t>DO</a:t>
            </a:r>
            <a:r>
              <a:rPr dirty="0"/>
              <a:t>:</a:t>
            </a:r>
          </a:p>
          <a:p>
            <a:pPr marL="228600" indent="-228600">
              <a:lnSpc>
                <a:spcPct val="100000"/>
              </a:lnSpc>
              <a:buSzPct val="100000"/>
              <a:buChar char="•"/>
              <a:defRPr sz="1400">
                <a:latin typeface="Helvetica"/>
                <a:ea typeface="Helvetica"/>
                <a:cs typeface="Helvetica"/>
                <a:sym typeface="Helvetica"/>
              </a:defRPr>
            </a:pPr>
            <a:r>
              <a:rPr dirty="0"/>
              <a:t>I want you to tell me whether or not I can store the items in these photos near the furnace.</a:t>
            </a:r>
          </a:p>
          <a:p>
            <a:pPr marL="228600" indent="-228600">
              <a:lnSpc>
                <a:spcPct val="100000"/>
              </a:lnSpc>
              <a:buSzPct val="100000"/>
              <a:buChar char="•"/>
              <a:defRPr sz="1400">
                <a:latin typeface="Helvetica"/>
                <a:ea typeface="Helvetica"/>
                <a:cs typeface="Helvetica"/>
                <a:sym typeface="Helvetica"/>
              </a:defRPr>
            </a:pPr>
            <a:r>
              <a:rPr dirty="0"/>
              <a:t>Give me “</a:t>
            </a:r>
            <a:r>
              <a:rPr b="1" dirty="0"/>
              <a:t>YES</a:t>
            </a:r>
            <a:r>
              <a:rPr dirty="0"/>
              <a:t>” by showing a “</a:t>
            </a:r>
            <a:r>
              <a:rPr b="1" dirty="0"/>
              <a:t>thumbs up</a:t>
            </a:r>
            <a:r>
              <a:rPr dirty="0"/>
              <a:t>” sign if you think it is OK to store them near the furnace.</a:t>
            </a:r>
          </a:p>
          <a:p>
            <a:pPr marL="228600" indent="-228600">
              <a:lnSpc>
                <a:spcPct val="100000"/>
              </a:lnSpc>
              <a:buSzPct val="100000"/>
              <a:buChar char="•"/>
              <a:defRPr sz="1400">
                <a:latin typeface="Helvetica"/>
                <a:ea typeface="Helvetica"/>
                <a:cs typeface="Helvetica"/>
                <a:sym typeface="Helvetica"/>
              </a:defRPr>
            </a:pPr>
            <a:r>
              <a:rPr dirty="0"/>
              <a:t>Give me a “</a:t>
            </a:r>
            <a:r>
              <a:rPr b="1" dirty="0"/>
              <a:t>NO</a:t>
            </a:r>
            <a:r>
              <a:rPr dirty="0"/>
              <a:t>” by having your arms crossed in an </a:t>
            </a:r>
            <a:r>
              <a:rPr b="1" dirty="0"/>
              <a:t>X and move outward and away</a:t>
            </a:r>
            <a:r>
              <a:rPr dirty="0"/>
              <a:t>, saying “</a:t>
            </a:r>
            <a:r>
              <a:rPr b="1" dirty="0"/>
              <a:t>NO, keep the area clean</a:t>
            </a:r>
            <a:r>
              <a:rPr dirty="0"/>
              <a:t>.” </a:t>
            </a:r>
          </a:p>
          <a:p>
            <a:pPr>
              <a:lnSpc>
                <a:spcPct val="100000"/>
              </a:lnSpc>
              <a:defRPr sz="1400">
                <a:latin typeface="Helvetica"/>
                <a:ea typeface="Helvetica"/>
                <a:cs typeface="Helvetica"/>
                <a:sym typeface="Helvetica"/>
              </a:defRPr>
            </a:pPr>
            <a:endParaRPr dirty="0"/>
          </a:p>
          <a:p>
            <a:pPr marL="228600" indent="-228600">
              <a:lnSpc>
                <a:spcPct val="100000"/>
              </a:lnSpc>
              <a:buSzPct val="100000"/>
              <a:buChar char="•"/>
              <a:defRPr sz="1400" b="1">
                <a:latin typeface="Helvetica"/>
                <a:ea typeface="Helvetica"/>
                <a:cs typeface="Helvetica"/>
                <a:sym typeface="Helvetica"/>
              </a:defRPr>
            </a:pPr>
            <a:r>
              <a:rPr dirty="0"/>
              <a:t>Ready?</a:t>
            </a:r>
          </a:p>
          <a:p>
            <a:pPr marL="228600" indent="-228600">
              <a:lnSpc>
                <a:spcPct val="100000"/>
              </a:lnSpc>
              <a:buSzPct val="100000"/>
              <a:buChar char="•"/>
              <a:defRPr sz="1400">
                <a:latin typeface="Helvetica"/>
                <a:ea typeface="Helvetica"/>
                <a:cs typeface="Helvetica"/>
                <a:sym typeface="Helvetica"/>
              </a:defRPr>
            </a:pPr>
            <a:r>
              <a:rPr dirty="0"/>
              <a:t>Is it OK to store paint anywhere on or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it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paper, boxes or trash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a:t>
            </a:r>
            <a:r>
              <a:rPr dirty="0"/>
              <a:t> Because they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aerosols or spray cans on or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they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a:t>
            </a:r>
            <a:r>
              <a:rPr i="1" u="sng" dirty="0"/>
              <a:t>your clothes, sports or dance bag</a:t>
            </a:r>
            <a:r>
              <a:rPr dirty="0"/>
              <a:t> around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it blocks the air flow.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a:lnSpc>
                <a:spcPct val="100000"/>
              </a:lnSpc>
              <a:defRPr sz="1400" b="1">
                <a:latin typeface="Arial"/>
                <a:ea typeface="Arial"/>
                <a:cs typeface="Arial"/>
                <a:sym typeface="Arial"/>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This chemical is added to natural gas to make it stinky.</a:t>
            </a:r>
          </a:p>
          <a:p>
            <a:pPr marL="464552" lvl="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a:latin typeface="Helvetica"/>
                <a:ea typeface="Helvetica"/>
                <a:cs typeface="Helvetica"/>
                <a:sym typeface="Helvetica"/>
              </a:defRPr>
            </a:pPr>
            <a:r>
              <a:rPr b="1"/>
              <a:t>Mercaptan</a:t>
            </a:r>
            <a: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The furnace and water heater should never have </a:t>
            </a:r>
            <a:r>
              <a:rPr>
                <a:solidFill>
                  <a:schemeClr val="accent1"/>
                </a:solidFill>
              </a:rPr>
              <a:t>co</a:t>
            </a:r>
            <a:r>
              <a:t>_______ or </a:t>
            </a:r>
            <a:r>
              <a:rPr>
                <a:solidFill>
                  <a:schemeClr val="accent1"/>
                </a:solidFill>
              </a:rPr>
              <a:t>fl</a:t>
            </a:r>
            <a:r>
              <a:t>_______ items stored nearby.</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answers.</a:t>
            </a:r>
          </a:p>
          <a:p>
            <a:pPr marL="180473" lvl="1" indent="-180473">
              <a:lnSpc>
                <a:spcPct val="100000"/>
              </a:lnSpc>
              <a:buSzPct val="100000"/>
              <a:buChar char="•"/>
              <a:defRPr sz="1400" b="1">
                <a:latin typeface="Helvetica"/>
                <a:ea typeface="Helvetica"/>
                <a:cs typeface="Helvetica"/>
                <a:sym typeface="Helvetica"/>
              </a:defRPr>
            </a:pPr>
            <a:r>
              <a:t>Combustible and Flammable.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rPr b="1" dirty="0"/>
              <a:t>SAY/</a:t>
            </a:r>
            <a:r>
              <a:rPr b="1" dirty="0">
                <a:solidFill>
                  <a:schemeClr val="accent1"/>
                </a:solidFill>
              </a:rPr>
              <a:t>DO</a:t>
            </a:r>
            <a:r>
              <a:rPr dirty="0"/>
              <a:t>:</a:t>
            </a:r>
          </a:p>
          <a:p>
            <a:pPr marL="180473" indent="-180473">
              <a:lnSpc>
                <a:spcPct val="100000"/>
              </a:lnSpc>
              <a:buSzPct val="100000"/>
              <a:buChar char="•"/>
              <a:defRPr sz="1400">
                <a:latin typeface="Helvetica"/>
                <a:ea typeface="Helvetica"/>
                <a:cs typeface="Helvetica"/>
                <a:sym typeface="Helvetica"/>
              </a:defRPr>
            </a:pPr>
            <a:r>
              <a:rPr dirty="0"/>
              <a:t>To be Energy Safe Kids, you should never play around natural gas equipment (such as gas meters, pipes, grills, pool heaters, </a:t>
            </a:r>
            <a:r>
              <a:rPr dirty="0" err="1"/>
              <a:t>etc</a:t>
            </a:r>
            <a:r>
              <a:rPr dirty="0"/>
              <a:t>).</a:t>
            </a:r>
          </a:p>
          <a:p>
            <a:pPr marL="751973" lvl="1" indent="-180473">
              <a:lnSpc>
                <a:spcPct val="100000"/>
              </a:lnSpc>
              <a:buSzPct val="100000"/>
              <a:buChar char="•"/>
              <a:defRPr sz="1400">
                <a:latin typeface="Helvetica"/>
                <a:ea typeface="Helvetica"/>
                <a:cs typeface="Helvetica"/>
                <a:sym typeface="Helvetica"/>
              </a:defRPr>
            </a:pPr>
            <a:r>
              <a:rPr dirty="0"/>
              <a:t>Never hit equipment or meters with sticks or throw rocks at them.</a:t>
            </a:r>
          </a:p>
          <a:p>
            <a:pPr marL="180473" indent="-180473">
              <a:lnSpc>
                <a:spcPct val="100000"/>
              </a:lnSpc>
              <a:buSzPct val="100000"/>
              <a:buChar char="•"/>
              <a:defRPr sz="1400">
                <a:latin typeface="Helvetica"/>
                <a:ea typeface="Helvetica"/>
                <a:cs typeface="Helvetica"/>
                <a:sym typeface="Helvetica"/>
              </a:defRPr>
            </a:pPr>
            <a:r>
              <a:rPr dirty="0"/>
              <a:t>Keep </a:t>
            </a:r>
            <a:r>
              <a:rPr u="sng" dirty="0"/>
              <a:t>equipment or meters clear of clutter </a:t>
            </a:r>
            <a:r>
              <a:rPr dirty="0"/>
              <a:t>- Have adults CAREFULLY clear away snow, leaves, branches, etc.</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Be pipeline aware.</a:t>
            </a:r>
          </a:p>
          <a:p>
            <a:pPr marL="751973" lvl="1" indent="-180473">
              <a:lnSpc>
                <a:spcPct val="100000"/>
              </a:lnSpc>
              <a:buSzPct val="100000"/>
              <a:buChar char="•"/>
              <a:defRPr sz="1400">
                <a:latin typeface="Helvetica"/>
                <a:ea typeface="Helvetica"/>
                <a:cs typeface="Helvetica"/>
                <a:sym typeface="Helvetica"/>
              </a:defRPr>
            </a:pPr>
            <a:r>
              <a:rPr dirty="0"/>
              <a:t>Natural gas is delivered through underground pipelines.</a:t>
            </a:r>
          </a:p>
          <a:p>
            <a:pPr marL="751973" lvl="1" indent="-180473">
              <a:lnSpc>
                <a:spcPct val="100000"/>
              </a:lnSpc>
              <a:buSzPct val="100000"/>
              <a:buChar char="•"/>
              <a:defRPr sz="1400">
                <a:latin typeface="Helvetica"/>
                <a:ea typeface="Helvetica"/>
                <a:cs typeface="Helvetica"/>
                <a:sym typeface="Helvetica"/>
              </a:defRPr>
            </a:pPr>
            <a:r>
              <a:rPr dirty="0"/>
              <a:t>Above </a:t>
            </a:r>
            <a:r>
              <a:rPr u="sng" dirty="0"/>
              <a:t>ground markers</a:t>
            </a:r>
            <a:r>
              <a:rPr dirty="0"/>
              <a:t> indicate where these underground pipelines are buried.</a:t>
            </a:r>
          </a:p>
          <a:p>
            <a:pPr marL="180473" indent="-180473">
              <a:lnSpc>
                <a:spcPct val="100000"/>
              </a:lnSpc>
              <a:buSzPct val="100000"/>
              <a:buChar char="•"/>
              <a:defRPr sz="1400">
                <a:latin typeface="Helvetica"/>
                <a:ea typeface="Helvetica"/>
                <a:cs typeface="Helvetica"/>
                <a:sym typeface="Helvetica"/>
              </a:defRPr>
            </a:pPr>
            <a:r>
              <a:rPr dirty="0"/>
              <a:t>Before any digging occurs at home or in a community, someone must call 811 so that underground pipeline locations are properly marked above 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stStyle>
          <a:p>
            <a:r>
              <a:t>We are going to Think!, Talk! and Take Action about energy and natural gas safety.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Marker flags show the location of underground pipelines for natural gas, water sewer and cables like electricity, TV, cable, telephone and internet.</a:t>
            </a:r>
            <a:endParaRPr dirty="0"/>
          </a:p>
          <a:p>
            <a:pPr marL="751973" lvl="1" indent="-180473">
              <a:lnSpc>
                <a:spcPct val="100000"/>
              </a:lnSpc>
              <a:buSzPct val="100000"/>
              <a:buChar char="•"/>
              <a:defRPr sz="1400" b="1">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NEVER move or pull out marker flags</a:t>
            </a:r>
            <a:r>
              <a:rPr dirty="0"/>
              <a:t>.</a:t>
            </a:r>
          </a:p>
          <a:p>
            <a:pPr marL="751973" lvl="1" indent="-180473">
              <a:lnSpc>
                <a:spcPct val="100000"/>
              </a:lnSpc>
              <a:buSzPct val="100000"/>
              <a:buChar char="•"/>
              <a:defRPr sz="1400" b="1">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These markers are important because they help people know where NOT to dig</a:t>
            </a:r>
            <a:r>
              <a:rPr dirty="0"/>
              <a:t>.  </a:t>
            </a:r>
          </a:p>
          <a:p>
            <a:pPr marL="751973" lvl="1" indent="-180473">
              <a:lnSpc>
                <a:spcPct val="100000"/>
              </a:lnSpc>
              <a:buSzPct val="100000"/>
              <a:buChar char="•"/>
              <a:defRPr sz="1400" b="1">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 </a:t>
            </a:r>
            <a:r>
              <a:rPr lang="en-US" sz="1400" b="1" i="0" u="none" strike="noStrike" dirty="0">
                <a:effectLst/>
                <a:latin typeface="Helvetica Neue"/>
                <a:ea typeface="Helvetica Neue"/>
                <a:cs typeface="Helvetica Neue"/>
                <a:sym typeface="Helvetica"/>
              </a:rPr>
              <a:t>Hitting pipelines can cause damage and serious incidents</a:t>
            </a:r>
            <a:r>
              <a:rPr dirty="0"/>
              <a:t>.</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Different colored flags mean different utilities are buried underground</a:t>
            </a:r>
            <a:r>
              <a:rPr b="1"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White flags show where someone wants to dig</a:t>
            </a:r>
            <a:r>
              <a:rPr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Natural gas lines are marked with yellow flags, markers or paint</a:t>
            </a:r>
            <a:r>
              <a:rPr dirty="0"/>
              <a:t>.</a:t>
            </a:r>
            <a:endParaRPr dirty="0">
              <a:solidFill>
                <a:schemeClr val="accent1"/>
              </a:solidFill>
            </a:endParaRP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Electricity lines are marked with red</a:t>
            </a:r>
            <a:r>
              <a:rPr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Water lines are marked with blue</a:t>
            </a:r>
            <a:r>
              <a:rPr dirty="0"/>
              <a:t>. </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Temporary survey lines are marked with pink</a:t>
            </a:r>
            <a:r>
              <a:rPr dirty="0"/>
              <a:t>. </a:t>
            </a:r>
            <a:endParaRPr lang="en-US" dirty="0"/>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Reclaimed water lines are marked with purple.</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Cable TV, communications and fiber optic lines are marked with orange.</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Sanitary sewer lines are marked with green.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pPr marL="228600" indent="-228600">
              <a:lnSpc>
                <a:spcPct val="117999"/>
              </a:lnSpc>
              <a:buSzPct val="100000"/>
              <a:buChar char="•"/>
              <a:defRPr sz="1400">
                <a:solidFill>
                  <a:schemeClr val="accent5"/>
                </a:solidFill>
              </a:defRPr>
            </a:pPr>
            <a:r>
              <a:t>All images and text animate automatically. </a:t>
            </a:r>
            <a:endParaRPr b="1"/>
          </a:p>
          <a:p>
            <a:pPr marL="228600" indent="-228600">
              <a:lnSpc>
                <a:spcPct val="117999"/>
              </a:lnSpc>
              <a:buSzPct val="100000"/>
              <a:buChar char="•"/>
              <a:defRPr sz="1400"/>
            </a:pPr>
            <a:r>
              <a:t>Look at these photos. There are quite a few colored flags and markings on the grass.</a:t>
            </a:r>
          </a:p>
          <a:p>
            <a:pPr marL="228600" indent="-228600">
              <a:lnSpc>
                <a:spcPct val="117999"/>
              </a:lnSpc>
              <a:buSzPct val="100000"/>
              <a:buChar char="•"/>
              <a:defRPr sz="1400"/>
            </a:pPr>
            <a:r>
              <a:t>Someone called 811.</a:t>
            </a:r>
          </a:p>
          <a:p>
            <a:pPr marL="228600" indent="-228600">
              <a:lnSpc>
                <a:spcPct val="117999"/>
              </a:lnSpc>
              <a:buSzPct val="100000"/>
              <a:buChar char="•"/>
              <a:defRPr sz="1400"/>
            </a:pPr>
            <a:r>
              <a:t>Someone located the underground utilities and marked them.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r>
              <a:rPr dirty="0"/>
              <a:t>:</a:t>
            </a:r>
          </a:p>
          <a:p>
            <a:pPr marL="180473" marR="0" lvl="0" indent="-180473" defTabSz="457200" eaLnBrk="1" fontAlgn="auto" latinLnBrk="0" hangingPunct="1">
              <a:lnSpc>
                <a:spcPct val="100000"/>
              </a:lnSpc>
              <a:spcBef>
                <a:spcPts val="0"/>
              </a:spcBef>
              <a:spcAft>
                <a:spcPts val="0"/>
              </a:spcAft>
              <a:buClrTx/>
              <a:buSzPct val="100000"/>
              <a:buFontTx/>
              <a:buChar char="•"/>
              <a:tabLst/>
              <a:defRPr sz="1400">
                <a:solidFill>
                  <a:schemeClr val="accent5"/>
                </a:solidFill>
                <a:latin typeface="Helvetica"/>
                <a:ea typeface="Helvetica"/>
                <a:cs typeface="Helvetica"/>
                <a:sym typeface="Helvetica"/>
              </a:defRPr>
            </a:pPr>
            <a:r>
              <a:rPr lang="en-US" sz="1400" dirty="0">
                <a:effectLst/>
                <a:latin typeface="Helvetica Neue"/>
                <a:ea typeface="Helvetica Neue"/>
                <a:cs typeface="Helvetica Neue"/>
                <a:sym typeface="Helvetica"/>
              </a:rPr>
              <a:t>Video clip</a:t>
            </a:r>
            <a:r>
              <a:rPr dirty="0"/>
              <a:t> will start automatically and will play in a loop.</a:t>
            </a:r>
          </a:p>
          <a:p>
            <a:pPr marL="180473" indent="-180473">
              <a:lnSpc>
                <a:spcPct val="100000"/>
              </a:lnSpc>
              <a:buSzPct val="100000"/>
              <a:buChar char="•"/>
              <a:defRPr sz="1400">
                <a:latin typeface="Helvetica"/>
                <a:ea typeface="Helvetica"/>
                <a:cs typeface="Helvetica"/>
                <a:sym typeface="Helvetica"/>
              </a:defRPr>
            </a:pPr>
            <a:r>
              <a:rPr dirty="0"/>
              <a:t>Know what’s below. Call before you dig.</a:t>
            </a:r>
          </a:p>
          <a:p>
            <a:pPr marL="751973" lvl="1" indent="-180473">
              <a:lnSpc>
                <a:spcPct val="100000"/>
              </a:lnSpc>
              <a:buSzPct val="100000"/>
              <a:buChar char="•"/>
              <a:defRPr sz="1400" b="1">
                <a:latin typeface="Helvetica"/>
                <a:ea typeface="Helvetica"/>
                <a:cs typeface="Helvetica"/>
                <a:sym typeface="Helvetica"/>
              </a:defRPr>
            </a:pPr>
            <a:r>
              <a:rPr dirty="0"/>
              <a:t>It is fast. It is free. It is the law.</a:t>
            </a:r>
          </a:p>
          <a:p>
            <a:pPr marL="180473" indent="-180473">
              <a:lnSpc>
                <a:spcPct val="100000"/>
              </a:lnSpc>
              <a:buSzPct val="100000"/>
              <a:buChar char="•"/>
              <a:defRPr sz="1400">
                <a:latin typeface="Helvetica"/>
                <a:ea typeface="Helvetica"/>
                <a:cs typeface="Helvetica"/>
                <a:sym typeface="Helvetica"/>
              </a:defRPr>
            </a:pPr>
            <a:r>
              <a:rPr dirty="0"/>
              <a:t>There is a </a:t>
            </a:r>
            <a:r>
              <a:rPr b="1" dirty="0"/>
              <a:t>Call 811 Before You Dig</a:t>
            </a:r>
            <a:r>
              <a:rPr dirty="0"/>
              <a:t> video that is about pirates and two students, Jenny and Michael. </a:t>
            </a:r>
          </a:p>
          <a:p>
            <a:pPr marL="180473" marR="0" lvl="0"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lang="en-US" sz="1400" dirty="0">
                <a:effectLst/>
                <a:latin typeface="Helvetica Neue"/>
                <a:ea typeface="Helvetica Neue"/>
                <a:cs typeface="Helvetica Neue"/>
                <a:sym typeface="Helvetica"/>
              </a:rPr>
              <a:t>You can find the full video </a:t>
            </a:r>
            <a:r>
              <a:rPr dirty="0"/>
              <a:t>on the Energy Safe Kids website.</a:t>
            </a:r>
          </a:p>
          <a:p>
            <a:pPr marL="180473" indent="-180473">
              <a:lnSpc>
                <a:spcPct val="100000"/>
              </a:lnSpc>
              <a:buSzPct val="100000"/>
              <a:buChar char="•"/>
              <a:defRPr sz="1400">
                <a:latin typeface="Helvetica"/>
                <a:ea typeface="Helvetica"/>
                <a:cs typeface="Helvetica"/>
                <a:sym typeface="Helvetica"/>
              </a:defRPr>
            </a:pPr>
            <a:r>
              <a:rPr dirty="0"/>
              <a:t>Once you have seen it - teachers - share it with others in the school, perhaps even sharing it during the announcements.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Call _____ to have underground pipes and cables located and marked.</a:t>
            </a:r>
          </a:p>
          <a:p>
            <a:pPr marL="464552" lvl="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811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“Be Pipeline Aware!” and pay attention to these colorful things.</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Marker Flags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r>
              <a:rPr>
                <a:solidFill>
                  <a:schemeClr val="accent1">
                    <a:hueOff val="47394"/>
                    <a:satOff val="-25753"/>
                    <a:lumOff val="-7544"/>
                  </a:schemeClr>
                </a:solidFill>
              </a:rPr>
              <a:t>:</a:t>
            </a:r>
          </a:p>
          <a:p>
            <a:pPr marL="180473" lvl="1" indent="-180473">
              <a:lnSpc>
                <a:spcPct val="100000"/>
              </a:lnSpc>
              <a:buSzPct val="100000"/>
              <a:buChar char="•"/>
              <a:defRPr sz="1400" b="1">
                <a:latin typeface="Helvetica"/>
                <a:ea typeface="Helvetica"/>
                <a:cs typeface="Helvetica"/>
                <a:sym typeface="Helvetica"/>
              </a:defRPr>
            </a:pPr>
            <a:r>
              <a:t>Call 811 to mark the location of utility cables and ______   _______.</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Underground Pipelines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stStyle>
          <a:p>
            <a:pPr>
              <a:buFont typeface="Arial" panose="020B0604020202020204" pitchFamily="34" charset="0"/>
              <a:buChar char="•"/>
            </a:pPr>
            <a:r>
              <a:rPr lang="en-US" dirty="0">
                <a:solidFill>
                  <a:srgbClr val="000000"/>
                </a:solidFill>
                <a:effectLst/>
                <a:latin typeface="Helvetica" pitchFamily="2" charset="0"/>
              </a:rPr>
              <a:t>https://</a:t>
            </a:r>
            <a:r>
              <a:rPr lang="en-US" dirty="0" err="1">
                <a:solidFill>
                  <a:srgbClr val="000000"/>
                </a:solidFill>
                <a:effectLst/>
                <a:latin typeface="Helvetica" pitchFamily="2" charset="0"/>
              </a:rPr>
              <a:t>vimeo.com</a:t>
            </a:r>
            <a:r>
              <a:rPr lang="en-US" dirty="0">
                <a:solidFill>
                  <a:srgbClr val="000000"/>
                </a:solidFill>
                <a:effectLst/>
                <a:latin typeface="Helvetica" pitchFamily="2" charset="0"/>
              </a:rPr>
              <a:t>/541753510</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180473" lvl="1" indent="-180473">
              <a:lnSpc>
                <a:spcPct val="100000"/>
              </a:lnSpc>
              <a:buSzPct val="100000"/>
              <a:buChar char="•"/>
              <a:defRPr sz="1400">
                <a:latin typeface="Helvetica"/>
                <a:ea typeface="Helvetica"/>
                <a:cs typeface="Helvetica"/>
                <a:sym typeface="Helvetica"/>
              </a:defRPr>
            </a:pPr>
            <a:r>
              <a:rPr dirty="0"/>
              <a:t>See</a:t>
            </a:r>
          </a:p>
          <a:p>
            <a:pPr marL="464552" lvl="2" indent="-210552">
              <a:lnSpc>
                <a:spcPct val="100000"/>
              </a:lnSpc>
              <a:buSzPct val="100000"/>
              <a:buChar char="•"/>
              <a:defRPr sz="1400">
                <a:latin typeface="Helvetica"/>
                <a:ea typeface="Helvetica"/>
                <a:cs typeface="Helvetica"/>
                <a:sym typeface="Helvetica"/>
              </a:defRPr>
            </a:pPr>
            <a:r>
              <a:rPr dirty="0"/>
              <a:t>If there is a dead area in the middle of a green area of plants or grass, it could be a natural gas leak.</a:t>
            </a:r>
          </a:p>
          <a:p>
            <a:pPr marL="464552" lvl="2" indent="-210552">
              <a:lnSpc>
                <a:spcPct val="100000"/>
              </a:lnSpc>
              <a:buSzPct val="100000"/>
              <a:buChar char="•"/>
              <a:defRPr sz="1400">
                <a:latin typeface="Helvetica"/>
                <a:ea typeface="Helvetica"/>
                <a:cs typeface="Helvetica"/>
                <a:sym typeface="Helvetica"/>
              </a:defRPr>
            </a:pPr>
            <a:r>
              <a:rPr dirty="0"/>
              <a:t>If there are bubbles coming up in water there could be a natural gas leak.</a:t>
            </a:r>
          </a:p>
          <a:p>
            <a:pPr marL="464552" lvl="2" indent="-210552">
              <a:lnSpc>
                <a:spcPct val="100000"/>
              </a:lnSpc>
              <a:buSzPct val="100000"/>
              <a:buChar char="•"/>
              <a:defRPr sz="1400">
                <a:latin typeface="Helvetica"/>
                <a:ea typeface="Helvetica"/>
                <a:cs typeface="Helvetica"/>
                <a:sym typeface="Helvetica"/>
              </a:defRPr>
            </a:pPr>
            <a:r>
              <a:rPr dirty="0"/>
              <a:t>If there is blowing dirt, and it is not windy, it could be a natural gas leak.</a:t>
            </a:r>
          </a:p>
          <a:p>
            <a:pPr marL="180473" lvl="1" indent="-180473">
              <a:lnSpc>
                <a:spcPct val="100000"/>
              </a:lnSpc>
              <a:buSzPct val="100000"/>
              <a:buChar char="•"/>
              <a:defRPr sz="1400">
                <a:latin typeface="Helvetica"/>
                <a:ea typeface="Helvetica"/>
                <a:cs typeface="Helvetica"/>
                <a:sym typeface="Helvetica"/>
              </a:defRPr>
            </a:pPr>
            <a:r>
              <a:rPr dirty="0"/>
              <a:t>Hear</a:t>
            </a:r>
          </a:p>
          <a:p>
            <a:pPr marL="464552" lvl="2" indent="-210552">
              <a:lnSpc>
                <a:spcPct val="100000"/>
              </a:lnSpc>
              <a:buSzPct val="100000"/>
              <a:buChar char="•"/>
              <a:defRPr sz="1400">
                <a:latin typeface="Helvetica"/>
                <a:ea typeface="Helvetica"/>
                <a:cs typeface="Helvetica"/>
                <a:sym typeface="Helvetica"/>
              </a:defRPr>
            </a:pPr>
            <a:r>
              <a:rPr dirty="0"/>
              <a:t>If you hear a “hissing” sound coming from the ground or a pipe, it could be a natural gas leak.</a:t>
            </a:r>
          </a:p>
          <a:p>
            <a:pPr marL="180473" lvl="1" indent="-180473">
              <a:lnSpc>
                <a:spcPct val="100000"/>
              </a:lnSpc>
              <a:buSzPct val="100000"/>
              <a:buChar char="•"/>
              <a:defRPr sz="1400">
                <a:latin typeface="Helvetica"/>
                <a:ea typeface="Helvetica"/>
                <a:cs typeface="Helvetica"/>
                <a:sym typeface="Helvetica"/>
              </a:defRPr>
            </a:pPr>
            <a:r>
              <a:rPr dirty="0"/>
              <a:t>Smell</a:t>
            </a:r>
          </a:p>
          <a:p>
            <a:pPr marL="464552" lvl="2" indent="-210552">
              <a:lnSpc>
                <a:spcPct val="100000"/>
              </a:lnSpc>
              <a:buSzPct val="100000"/>
              <a:buChar char="•"/>
              <a:defRPr sz="1400">
                <a:latin typeface="Helvetica"/>
                <a:ea typeface="Helvetica"/>
                <a:cs typeface="Helvetica"/>
                <a:sym typeface="Helvetica"/>
              </a:defRPr>
            </a:pPr>
            <a:r>
              <a:rPr dirty="0"/>
              <a:t>Mercaptan smells like rotten eggs.</a:t>
            </a:r>
          </a:p>
          <a:p>
            <a:pPr marL="464552" lvl="2" indent="-210552">
              <a:lnSpc>
                <a:spcPct val="100000"/>
              </a:lnSpc>
              <a:buSzPct val="100000"/>
              <a:buChar char="•"/>
              <a:defRPr sz="1400">
                <a:latin typeface="Helvetica"/>
                <a:ea typeface="Helvetica"/>
                <a:cs typeface="Helvetica"/>
                <a:sym typeface="Helvetica"/>
              </a:defRPr>
            </a:pPr>
            <a:r>
              <a:rPr dirty="0"/>
              <a:t>Remember that natural gas is lighter than air so it can move around or can be smelled in one place but not another.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228600" indent="-228600">
              <a:lnSpc>
                <a:spcPct val="100000"/>
              </a:lnSpc>
              <a:buSzPct val="100000"/>
              <a:buChar char="•"/>
              <a:defRPr sz="1400">
                <a:latin typeface="Helvetica"/>
                <a:ea typeface="Helvetica"/>
                <a:cs typeface="Helvetica"/>
                <a:sym typeface="Helvetica"/>
              </a:defRPr>
            </a:pPr>
            <a:r>
              <a:t>Let’s talk about what to do if you suspect a natural gas leak.</a:t>
            </a:r>
          </a:p>
          <a:p>
            <a:pPr marL="180473" indent="-180473">
              <a:lnSpc>
                <a:spcPct val="100000"/>
              </a:lnSpc>
              <a:buSzPct val="100000"/>
              <a:buChar char="•"/>
              <a:defRPr sz="1400">
                <a:latin typeface="Helvetica"/>
                <a:ea typeface="Helvetica"/>
                <a:cs typeface="Helvetica"/>
                <a:sym typeface="Helvetica"/>
              </a:defRPr>
            </a:pPr>
            <a:r>
              <a:t>Leave the area immediately with the door open.</a:t>
            </a:r>
          </a:p>
          <a:p>
            <a:pPr marL="751973" lvl="1" indent="-180473">
              <a:lnSpc>
                <a:spcPct val="100000"/>
              </a:lnSpc>
              <a:buSzPct val="100000"/>
              <a:buChar char="•"/>
              <a:defRPr sz="1400">
                <a:latin typeface="Helvetica"/>
                <a:ea typeface="Helvetica"/>
                <a:cs typeface="Helvetica"/>
                <a:sym typeface="Helvetica"/>
              </a:defRPr>
            </a:pPr>
            <a:r>
              <a:t>Tell an adult right away.</a:t>
            </a:r>
          </a:p>
          <a:p>
            <a:pPr marL="751973" lvl="1" indent="-180473">
              <a:lnSpc>
                <a:spcPct val="100000"/>
              </a:lnSpc>
              <a:buSzPct val="100000"/>
              <a:buChar char="•"/>
              <a:defRPr sz="1400">
                <a:latin typeface="Helvetica"/>
                <a:ea typeface="Helvetica"/>
                <a:cs typeface="Helvetica"/>
                <a:sym typeface="Helvetica"/>
              </a:defRPr>
            </a:pPr>
            <a:r>
              <a:t>Go to a safe area away from the leak, call 911 </a:t>
            </a:r>
            <a:r>
              <a:rPr b="1"/>
              <a:t>and your natural gas company</a:t>
            </a:r>
            <a: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Playing Damage Prevention Lingo will help you learn to be safe around natural gas.</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A question will appear on the slide. If you have the answer on your </a:t>
            </a:r>
            <a:r>
              <a:rPr lang="en-US" dirty="0"/>
              <a:t>Lingo </a:t>
            </a:r>
            <a:r>
              <a:rPr dirty="0"/>
              <a:t>card, </a:t>
            </a:r>
            <a:r>
              <a:rPr lang="en-US" dirty="0"/>
              <a:t>cross it off</a:t>
            </a:r>
            <a:r>
              <a:rPr dirty="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a:lnSpc>
                <a:spcPct val="100000"/>
              </a:lnSpc>
              <a:defRPr sz="1400">
                <a:solidFill>
                  <a:schemeClr val="accent5"/>
                </a:solidFill>
                <a:latin typeface="Arial"/>
                <a:ea typeface="Arial"/>
                <a:cs typeface="Arial"/>
                <a:sym typeface="Arial"/>
              </a:defRPr>
            </a:pPr>
            <a:r>
              <a:rPr dirty="0"/>
              <a:t>Slide animations will begin automatically.</a:t>
            </a:r>
          </a:p>
          <a:p>
            <a:pPr>
              <a:lnSpc>
                <a:spcPct val="100000"/>
              </a:lnSpc>
              <a:defRPr sz="1400" b="1">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If you think there is a natural gas leak there are some things you should be sure </a:t>
            </a:r>
            <a:r>
              <a:rPr b="1" u="sng" dirty="0"/>
              <a:t>NOT</a:t>
            </a:r>
            <a:r>
              <a:rPr dirty="0"/>
              <a:t> to do.</a:t>
            </a:r>
          </a:p>
          <a:p>
            <a:pPr marL="180473" indent="-180473">
              <a:lnSpc>
                <a:spcPct val="100000"/>
              </a:lnSpc>
              <a:buSzPct val="100000"/>
              <a:buChar char="•"/>
              <a:defRPr sz="1400">
                <a:latin typeface="Helvetica"/>
                <a:ea typeface="Helvetica"/>
                <a:cs typeface="Helvetica"/>
                <a:sym typeface="Helvetica"/>
              </a:defRPr>
            </a:pPr>
            <a:r>
              <a:rPr dirty="0"/>
              <a:t>Do not do anything that might create a spark.</a:t>
            </a:r>
          </a:p>
          <a:p>
            <a:pPr marL="751973" lvl="1" indent="-180473">
              <a:lnSpc>
                <a:spcPct val="100000"/>
              </a:lnSpc>
              <a:buSzPct val="100000"/>
              <a:buChar char="•"/>
              <a:defRPr sz="1400">
                <a:latin typeface="Helvetica"/>
                <a:ea typeface="Helvetica"/>
                <a:cs typeface="Helvetica"/>
                <a:sym typeface="Helvetica"/>
              </a:defRPr>
            </a:pPr>
            <a:r>
              <a:rPr dirty="0"/>
              <a:t>Do not use a light switch.</a:t>
            </a:r>
          </a:p>
          <a:p>
            <a:pPr marL="751973" lvl="1" indent="-180473">
              <a:lnSpc>
                <a:spcPct val="100000"/>
              </a:lnSpc>
              <a:buSzPct val="100000"/>
              <a:buChar char="•"/>
              <a:defRPr sz="1400">
                <a:latin typeface="Arial"/>
                <a:ea typeface="Arial"/>
                <a:cs typeface="Arial"/>
                <a:sym typeface="Arial"/>
              </a:defRPr>
            </a:pPr>
            <a:r>
              <a:rPr dirty="0"/>
              <a:t>Do not use any phone or cell phone inside.</a:t>
            </a:r>
          </a:p>
          <a:p>
            <a:pPr marL="751973" lvl="1" indent="-180473">
              <a:lnSpc>
                <a:spcPct val="100000"/>
              </a:lnSpc>
              <a:buSzPct val="100000"/>
              <a:buChar char="•"/>
              <a:defRPr sz="1400">
                <a:latin typeface="Helvetica"/>
                <a:ea typeface="Helvetica"/>
                <a:cs typeface="Helvetica"/>
                <a:sym typeface="Helvetica"/>
              </a:defRPr>
            </a:pPr>
            <a:r>
              <a:rPr dirty="0"/>
              <a:t>Do not use the garage door opener.</a:t>
            </a:r>
          </a:p>
          <a:p>
            <a:pPr marL="751973" lvl="1" indent="-180473">
              <a:lnSpc>
                <a:spcPct val="100000"/>
              </a:lnSpc>
              <a:buSzPct val="100000"/>
              <a:buChar char="•"/>
              <a:defRPr sz="1400">
                <a:latin typeface="Helvetica"/>
                <a:ea typeface="Helvetica"/>
                <a:cs typeface="Helvetica"/>
                <a:sym typeface="Helvetica"/>
              </a:defRPr>
            </a:pPr>
            <a:r>
              <a:rPr dirty="0"/>
              <a:t>Do not let anyone smoke or light a flame of any kind.</a:t>
            </a:r>
          </a:p>
          <a:p>
            <a:pPr marL="180473" indent="-180473">
              <a:lnSpc>
                <a:spcPct val="100000"/>
              </a:lnSpc>
              <a:buSzPct val="100000"/>
              <a:buChar char="•"/>
              <a:defRPr sz="1400">
                <a:latin typeface="Helvetica"/>
                <a:ea typeface="Helvetica"/>
                <a:cs typeface="Helvetica"/>
                <a:sym typeface="Helvetica"/>
              </a:defRPr>
            </a:pPr>
            <a:r>
              <a:rPr dirty="0"/>
              <a:t>Do not try to repair the pipe or stop the leak yourself.</a:t>
            </a:r>
          </a:p>
          <a:p>
            <a:pPr marL="180473" indent="-180473">
              <a:lnSpc>
                <a:spcPct val="100000"/>
              </a:lnSpc>
              <a:buSzPct val="100000"/>
              <a:buChar char="•"/>
              <a:defRPr sz="1400">
                <a:latin typeface="Helvetica"/>
                <a:ea typeface="Helvetica"/>
                <a:cs typeface="Helvetica"/>
                <a:sym typeface="Helvetica"/>
              </a:defRPr>
            </a:pPr>
            <a:r>
              <a:rPr dirty="0"/>
              <a:t>Do not go back to the area until the natural gas company employees say it is safe.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180473" indent="-180473">
              <a:lnSpc>
                <a:spcPct val="100000"/>
              </a:lnSpc>
              <a:buSzPct val="100000"/>
              <a:buChar char="•"/>
              <a:defRPr sz="1400">
                <a:latin typeface="Helvetica"/>
                <a:ea typeface="Helvetica"/>
                <a:cs typeface="Helvetica"/>
                <a:sym typeface="Helvetica"/>
              </a:defRPr>
            </a:pPr>
            <a:r>
              <a:rPr dirty="0"/>
              <a:t>Sometimes when natural gas does not have enough air, it does NOT burn right and it creates carbon monoxide.</a:t>
            </a:r>
          </a:p>
          <a:p>
            <a:pPr marL="751973" lvl="1" indent="-180473">
              <a:lnSpc>
                <a:spcPct val="100000"/>
              </a:lnSpc>
              <a:buSzPct val="100000"/>
              <a:buChar char="•"/>
              <a:defRPr sz="1400">
                <a:latin typeface="Helvetica"/>
                <a:ea typeface="Helvetica"/>
                <a:cs typeface="Helvetica"/>
                <a:sym typeface="Helvetica"/>
              </a:defRPr>
            </a:pPr>
            <a:r>
              <a:rPr dirty="0"/>
              <a:t>Carbon monoxide is a colorless and odorless poisonous gas which can make you sick.</a:t>
            </a:r>
          </a:p>
          <a:p>
            <a:pPr marL="751973" lvl="1" indent="-180473">
              <a:lnSpc>
                <a:spcPct val="100000"/>
              </a:lnSpc>
              <a:buSzPct val="100000"/>
              <a:buChar char="•"/>
              <a:defRPr sz="1400">
                <a:latin typeface="Helvetica"/>
                <a:ea typeface="Helvetica"/>
                <a:cs typeface="Helvetica"/>
                <a:sym typeface="Helvetica"/>
              </a:defRPr>
            </a:pPr>
            <a:r>
              <a:rPr dirty="0"/>
              <a:t>Carbon monoxide can build up in your home when the flue or vent is blocked by soot, nests or even snow. </a:t>
            </a:r>
          </a:p>
          <a:p>
            <a:pPr marL="180473" indent="-180473">
              <a:lnSpc>
                <a:spcPct val="100000"/>
              </a:lnSpc>
              <a:buSzPct val="100000"/>
              <a:buChar char="•"/>
              <a:defRPr sz="1400">
                <a:solidFill>
                  <a:schemeClr val="accent1"/>
                </a:solidFill>
                <a:latin typeface="Helvetica"/>
                <a:ea typeface="Helvetica"/>
                <a:cs typeface="Helvetica"/>
                <a:sym typeface="Helvetica"/>
              </a:defRPr>
            </a:pPr>
            <a:endParaRPr dirty="0"/>
          </a:p>
          <a:p>
            <a:pPr marL="177800" indent="-177800">
              <a:lnSpc>
                <a:spcPct val="100000"/>
              </a:lnSpc>
              <a:buSzPct val="100000"/>
              <a:buChar char="•"/>
              <a:defRPr sz="1400">
                <a:latin typeface="Helvetica"/>
                <a:ea typeface="Helvetica"/>
                <a:cs typeface="Helvetica"/>
                <a:sym typeface="Helvetica"/>
              </a:defRPr>
            </a:pPr>
            <a:r>
              <a:rPr dirty="0"/>
              <a:t>This detector </a:t>
            </a:r>
            <a:r>
              <a:rPr dirty="0">
                <a:solidFill>
                  <a:srgbClr val="000000"/>
                </a:solidFill>
              </a:rPr>
              <a:t>acts just like a smoke alarm but for carbon monoxide gas. It will make noise if it senses carbon monoxide gas</a:t>
            </a:r>
            <a:r>
              <a:rPr dirty="0"/>
              <a:t>.</a:t>
            </a:r>
          </a:p>
          <a:p>
            <a:pPr marL="177800" indent="-177800">
              <a:lnSpc>
                <a:spcPct val="100000"/>
              </a:lnSpc>
              <a:buSzPct val="100000"/>
              <a:buChar char="•"/>
              <a:defRPr sz="1400" b="1">
                <a:latin typeface="Helvetica"/>
                <a:ea typeface="Helvetica"/>
                <a:cs typeface="Helvetica"/>
                <a:sym typeface="Helvetica"/>
              </a:defRPr>
            </a:pPr>
            <a:r>
              <a:rPr dirty="0"/>
              <a:t>This you don’t have a detector you can tell if there is carbon monoxide in your home by how your family is feeling.</a:t>
            </a:r>
          </a:p>
          <a:p>
            <a:pPr marL="177800" indent="-177800">
              <a:lnSpc>
                <a:spcPct val="100000"/>
              </a:lnSpc>
              <a:buSzPct val="100000"/>
              <a:buChar char="•"/>
              <a:defRPr sz="1400" b="1">
                <a:latin typeface="Helvetica"/>
                <a:ea typeface="Helvetica"/>
                <a:cs typeface="Helvetica"/>
                <a:sym typeface="Helvetica"/>
              </a:defRPr>
            </a:pPr>
            <a:r>
              <a:rPr dirty="0"/>
              <a:t>Carbon monoxide poisoning can make people: have headaches, feel dizzy, feel nauseous and/or confused.</a:t>
            </a:r>
          </a:p>
          <a:p>
            <a:pPr marL="749300" lvl="1" indent="-177800">
              <a:lnSpc>
                <a:spcPct val="100000"/>
              </a:lnSpc>
              <a:buSzPct val="100000"/>
              <a:buChar char="•"/>
              <a:defRPr sz="1400">
                <a:latin typeface="Helvetica"/>
                <a:ea typeface="Helvetica"/>
                <a:cs typeface="Helvetica"/>
                <a:sym typeface="Helvetica"/>
              </a:defRPr>
            </a:pPr>
            <a:r>
              <a:rPr dirty="0"/>
              <a:t>If you leave your home and go to school and you breathe fresh air, but then come back home and everyone feels sick again, you might have carbon monoxide in your home.</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If you suspect carbon monoxide, </a:t>
            </a:r>
            <a:r>
              <a:rPr b="1" dirty="0"/>
              <a:t>LEAVE IMMEDIATELY, TELL AN ADULT and CALL 911</a:t>
            </a:r>
            <a:r>
              <a:rPr dirty="0"/>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77800" lvl="1" indent="-177800">
              <a:lnSpc>
                <a:spcPct val="100000"/>
              </a:lnSpc>
              <a:buSzPct val="100000"/>
              <a:buChar char="•"/>
              <a:defRPr sz="1400" b="1">
                <a:latin typeface="Helvetica"/>
                <a:ea typeface="Helvetica"/>
                <a:cs typeface="Helvetica"/>
                <a:sym typeface="Helvetica"/>
              </a:defRPr>
            </a:pPr>
            <a:r>
              <a:t>Name three senses you can use to detect a natural gas leak.</a:t>
            </a:r>
          </a:p>
          <a:p>
            <a:pPr marL="431800" lvl="1" indent="-177800">
              <a:lnSpc>
                <a:spcPct val="100000"/>
              </a:lnSpc>
              <a:buSzPct val="100000"/>
              <a:buChar char="•"/>
              <a:defRPr sz="1400">
                <a:solidFill>
                  <a:schemeClr val="accent1"/>
                </a:solidFill>
                <a:latin typeface="Helvetica"/>
                <a:ea typeface="Helvetica"/>
                <a:cs typeface="Helvetica"/>
                <a:sym typeface="Helvetica"/>
              </a:defRPr>
            </a:pPr>
            <a:r>
              <a:t>Ask for an answer.</a:t>
            </a:r>
          </a:p>
          <a:p>
            <a:pPr marL="177800" lvl="1" indent="-177800">
              <a:lnSpc>
                <a:spcPct val="100000"/>
              </a:lnSpc>
              <a:buSzPct val="100000"/>
              <a:buChar char="•"/>
              <a:defRPr sz="1400" b="1">
                <a:latin typeface="Helvetica"/>
                <a:ea typeface="Helvetica"/>
                <a:cs typeface="Helvetica"/>
                <a:sym typeface="Helvetica"/>
              </a:defRPr>
            </a:pPr>
            <a:r>
              <a:t>See, Hear, Smell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228600" indent="-228600">
              <a:buSzPct val="100000"/>
              <a:buChar char="•"/>
              <a:defRPr sz="1400"/>
            </a:pPr>
            <a:r>
              <a:rPr b="1"/>
              <a:t>You should call ____ if you think _____  _______ gas in a house is causing everyone to feel sick</a:t>
            </a:r>
            <a:r>
              <a:t>.</a:t>
            </a:r>
          </a:p>
          <a:p>
            <a:pPr marL="457200" indent="-228600">
              <a:buSzPct val="100000"/>
              <a:buChar char="•"/>
              <a:defRPr sz="1400">
                <a:solidFill>
                  <a:schemeClr val="accent1"/>
                </a:solidFill>
              </a:defRPr>
            </a:pPr>
            <a:r>
              <a:t>Ask for answers.</a:t>
            </a:r>
          </a:p>
          <a:p>
            <a:pPr marL="228600" indent="-228600">
              <a:buSzPct val="100000"/>
              <a:buChar char="•"/>
              <a:defRPr sz="1400"/>
            </a:pPr>
            <a:r>
              <a:rPr b="1"/>
              <a:t>911</a:t>
            </a:r>
            <a:r>
              <a:t> and </a:t>
            </a:r>
            <a:r>
              <a:rPr b="1"/>
              <a:t>carbon monoxide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300789" indent="-300789">
              <a:lnSpc>
                <a:spcPct val="100000"/>
              </a:lnSpc>
              <a:buSzPct val="100000"/>
              <a:buChar char="•"/>
              <a:defRPr sz="1400">
                <a:latin typeface="Helvetica"/>
                <a:ea typeface="Helvetica"/>
                <a:cs typeface="Helvetica"/>
                <a:sym typeface="Helvetica"/>
              </a:defRPr>
            </a:pPr>
            <a:r>
              <a:t>Last slide of Damage Prevention Lingo!</a:t>
            </a:r>
          </a:p>
          <a:p>
            <a:pPr marL="300789" lvl="1" indent="-300789">
              <a:lnSpc>
                <a:spcPct val="100000"/>
              </a:lnSpc>
              <a:buSzPct val="100000"/>
              <a:buChar char="•"/>
              <a:defRPr sz="1400" b="1">
                <a:latin typeface="Helvetica"/>
                <a:ea typeface="Helvetica"/>
                <a:cs typeface="Helvetica"/>
                <a:sym typeface="Helvetica"/>
              </a:defRPr>
            </a:pPr>
            <a:r>
              <a:t>If you hear the_____ ____ of a natural gas leak, you should leave immediately and _____  ___  _______!</a:t>
            </a:r>
          </a:p>
          <a:p>
            <a:pPr marL="554789" indent="-300789">
              <a:lnSpc>
                <a:spcPct val="100000"/>
              </a:lnSpc>
              <a:buSzPct val="100000"/>
              <a:buChar char="•"/>
              <a:defRPr sz="1400">
                <a:solidFill>
                  <a:schemeClr val="accent1"/>
                </a:solidFill>
                <a:latin typeface="Helvetica"/>
                <a:ea typeface="Helvetica"/>
                <a:cs typeface="Helvetica"/>
                <a:sym typeface="Helvetica"/>
              </a:defRPr>
            </a:pPr>
            <a:r>
              <a:t>Ask for answers.</a:t>
            </a:r>
          </a:p>
          <a:p>
            <a:pPr marL="300789" lvl="1" indent="-300789">
              <a:lnSpc>
                <a:spcPct val="100000"/>
              </a:lnSpc>
              <a:buSzPct val="100000"/>
              <a:buChar char="•"/>
              <a:defRPr sz="1400">
                <a:latin typeface="Helvetica"/>
                <a:ea typeface="Helvetica"/>
                <a:cs typeface="Helvetica"/>
                <a:sym typeface="Helvetica"/>
              </a:defRPr>
            </a:pPr>
            <a:r>
              <a:rPr b="1"/>
              <a:t>Hissing Sound, Tell an Adult</a:t>
            </a:r>
            <a: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pPr>
              <a:defRPr sz="1400" b="1"/>
            </a:pPr>
            <a:r>
              <a:rPr dirty="0"/>
              <a:t>SAY/</a:t>
            </a:r>
            <a:r>
              <a:rPr dirty="0">
                <a:solidFill>
                  <a:schemeClr val="accent1"/>
                </a:solidFill>
              </a:rPr>
              <a:t>DO</a:t>
            </a:r>
            <a:r>
              <a:rPr dirty="0"/>
              <a:t>:</a:t>
            </a:r>
          </a:p>
          <a:p>
            <a:pPr marL="228600" indent="-228600">
              <a:buSzPct val="100000"/>
              <a:buChar char="•"/>
              <a:defRPr sz="1400"/>
            </a:pPr>
            <a:r>
              <a:rPr dirty="0"/>
              <a:t>Students, be an Energy Safe Kid!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defTabSz="317500">
              <a:lnSpc>
                <a:spcPct val="100000"/>
              </a:lnSpc>
              <a:defRPr sz="1400" b="1">
                <a:latin typeface="Helvetica"/>
                <a:ea typeface="Helvetica"/>
                <a:cs typeface="Helvetica"/>
                <a:sym typeface="Helvetica"/>
              </a:defRPr>
            </a:pPr>
            <a:endParaRPr dirty="0"/>
          </a:p>
          <a:p>
            <a:pPr marL="228600" indent="-228600" defTabSz="317500">
              <a:lnSpc>
                <a:spcPct val="100000"/>
              </a:lnSpc>
              <a:buSzPct val="125000"/>
              <a:buChar char="•"/>
              <a:defRPr sz="1400">
                <a:latin typeface="Helvetica"/>
                <a:ea typeface="Helvetica"/>
                <a:cs typeface="Helvetica"/>
                <a:sym typeface="Helvetica"/>
              </a:defRPr>
            </a:pPr>
            <a:r>
              <a:rPr dirty="0"/>
              <a:t>OK – time to Talk! about energy. </a:t>
            </a:r>
          </a:p>
          <a:p>
            <a:pPr marL="228600" indent="-228600" defTabSz="317500">
              <a:lnSpc>
                <a:spcPct val="100000"/>
              </a:lnSpc>
              <a:buSzPct val="125000"/>
              <a:buChar char="•"/>
              <a:defRPr sz="1400">
                <a:latin typeface="Helvetica"/>
                <a:ea typeface="Helvetica"/>
                <a:cs typeface="Helvetica"/>
                <a:sym typeface="Helvetica"/>
              </a:defRPr>
            </a:pPr>
            <a:r>
              <a:rPr dirty="0"/>
              <a:t>How do you use energy? </a:t>
            </a:r>
            <a:endParaRPr dirty="0">
              <a:solidFill>
                <a:schemeClr val="accent5"/>
              </a:solidFill>
            </a:endParaRPr>
          </a:p>
          <a:p>
            <a:pPr marL="228600" indent="-228600" defTabSz="317500">
              <a:lnSpc>
                <a:spcPct val="100000"/>
              </a:lnSpc>
              <a:buSzPct val="125000"/>
              <a:buChar char="•"/>
              <a:defRPr sz="1400">
                <a:latin typeface="Helvetica"/>
                <a:ea typeface="Helvetica"/>
                <a:cs typeface="Helvetica"/>
                <a:sym typeface="Helvetica"/>
              </a:defRPr>
            </a:pPr>
            <a:r>
              <a:rPr dirty="0"/>
              <a:t>Get a few ideas from students.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We use energy to do almost everything, so it is important to understand where our energy comes from.</a:t>
            </a:r>
          </a:p>
          <a:p>
            <a:pPr marL="180472" indent="-180472">
              <a:lnSpc>
                <a:spcPct val="100000"/>
              </a:lnSpc>
              <a:buSzPct val="100000"/>
              <a:buChar char="•"/>
              <a:defRPr sz="1400">
                <a:latin typeface="Helvetica"/>
                <a:ea typeface="Helvetica"/>
                <a:cs typeface="Helvetica"/>
                <a:sym typeface="Helvetica"/>
              </a:defRPr>
            </a:pPr>
            <a:r>
              <a:rPr dirty="0"/>
              <a:t>We get all of our energy from natural resources.</a:t>
            </a:r>
          </a:p>
          <a:p>
            <a:pPr marL="180473" lvl="1" indent="-180473">
              <a:lnSpc>
                <a:spcPct val="100000"/>
              </a:lnSpc>
              <a:buSzPct val="100000"/>
              <a:buChar char="•"/>
              <a:defRPr sz="1400">
                <a:latin typeface="Helvetica"/>
                <a:ea typeface="Helvetica"/>
                <a:cs typeface="Helvetica"/>
                <a:sym typeface="Helvetica"/>
              </a:defRPr>
            </a:pPr>
            <a:r>
              <a:rPr dirty="0"/>
              <a:t>Renewable resources are naturally replaced; like wind, water and solar. </a:t>
            </a:r>
          </a:p>
          <a:p>
            <a:pPr marL="180473" lvl="1" indent="-180473">
              <a:lnSpc>
                <a:spcPct val="100000"/>
              </a:lnSpc>
              <a:buSzPct val="100000"/>
              <a:buChar char="•"/>
              <a:defRPr sz="1400">
                <a:latin typeface="Helvetica"/>
                <a:ea typeface="Helvetica"/>
                <a:cs typeface="Helvetica"/>
                <a:sym typeface="Helvetica"/>
              </a:defRPr>
            </a:pPr>
            <a:r>
              <a:rPr dirty="0"/>
              <a:t>Nonrenewable resources take a long time to form such as our fossil fuels: coal, oil and natural gas.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pPr>
              <a:lnSpc>
                <a:spcPct val="100000"/>
              </a:lnSpc>
              <a:defRPr sz="1400" b="1">
                <a:solidFill>
                  <a:schemeClr val="accent5"/>
                </a:solidFill>
                <a:latin typeface="Helvetica"/>
                <a:ea typeface="Helvetica"/>
                <a:cs typeface="Helvetica"/>
                <a:sym typeface="Helvetica"/>
              </a:defRPr>
            </a:pPr>
            <a:r>
              <a:rPr dirty="0">
                <a:solidFill>
                  <a:srgbClr val="000000"/>
                </a:solidFill>
              </a:rPr>
              <a:t>SAY/</a:t>
            </a:r>
            <a:r>
              <a:rPr dirty="0">
                <a:solidFill>
                  <a:schemeClr val="accent1"/>
                </a:solidFill>
              </a:rPr>
              <a:t>DO:</a:t>
            </a:r>
          </a:p>
          <a:p>
            <a:pPr>
              <a:buFont typeface="Arial" panose="020B0604020202020204" pitchFamily="34" charset="0"/>
              <a:buChar char="•"/>
            </a:pPr>
            <a:r>
              <a:rPr lang="en-US" dirty="0">
                <a:solidFill>
                  <a:srgbClr val="000000"/>
                </a:solidFill>
                <a:effectLst/>
                <a:latin typeface="Helvetica" pitchFamily="2" charset="0"/>
              </a:rPr>
              <a:t>We are here today to talk with you about natural gas safety.</a:t>
            </a:r>
          </a:p>
          <a:p>
            <a:pPr>
              <a:buFont typeface="Arial" panose="020B0604020202020204" pitchFamily="34" charset="0"/>
              <a:buChar char="•"/>
            </a:pPr>
            <a:r>
              <a:rPr lang="en-US" dirty="0">
                <a:solidFill>
                  <a:srgbClr val="000000"/>
                </a:solidFill>
                <a:effectLst/>
                <a:latin typeface="Helvetica" pitchFamily="2" charset="0"/>
              </a:rPr>
              <a:t>How do we use natural gas? Raise your hand if you have any of these appliances in your home  </a:t>
            </a:r>
          </a:p>
          <a:p>
            <a:pPr>
              <a:buFont typeface="Arial" panose="020B0604020202020204" pitchFamily="34" charset="0"/>
              <a:buChar char="•"/>
            </a:pPr>
            <a:endParaRPr lang="en-US" dirty="0">
              <a:solidFill>
                <a:srgbClr val="000000"/>
              </a:solidFill>
              <a:effectLst/>
              <a:latin typeface="Helvetica" pitchFamily="2" charset="0"/>
            </a:endParaRPr>
          </a:p>
          <a:p>
            <a:pPr>
              <a:buFont typeface="Arial" panose="020B0604020202020204" pitchFamily="34" charset="0"/>
              <a:buChar char="•"/>
            </a:pPr>
            <a:r>
              <a:rPr lang="en-US" dirty="0">
                <a:solidFill>
                  <a:srgbClr val="000000"/>
                </a:solidFill>
                <a:effectLst/>
                <a:latin typeface="Helvetica" pitchFamily="2" charset="0"/>
              </a:rPr>
              <a:t>Natural gas burns:</a:t>
            </a:r>
          </a:p>
          <a:p>
            <a:pPr marL="742950" lvl="1" indent="-285750">
              <a:buFont typeface="Arial" panose="020B0604020202020204" pitchFamily="34" charset="0"/>
              <a:buChar char="•"/>
            </a:pPr>
            <a:r>
              <a:rPr lang="en-US" dirty="0">
                <a:solidFill>
                  <a:srgbClr val="000000"/>
                </a:solidFill>
                <a:effectLst/>
                <a:latin typeface="Helvetica" pitchFamily="2" charset="0"/>
              </a:rPr>
              <a:t>Cleaner than other forms of nonrenewable energy (no smoke) </a:t>
            </a:r>
          </a:p>
          <a:p>
            <a:pPr>
              <a:buFont typeface="Arial" panose="020B0604020202020204" pitchFamily="34" charset="0"/>
              <a:buChar char="•"/>
            </a:pPr>
            <a:r>
              <a:rPr lang="en-US" dirty="0">
                <a:solidFill>
                  <a:srgbClr val="000000"/>
                </a:solidFill>
                <a:effectLst/>
                <a:latin typeface="Helvetica" pitchFamily="2" charset="0"/>
              </a:rPr>
              <a:t>Natural gas is reliable.</a:t>
            </a:r>
          </a:p>
          <a:p>
            <a:pPr marL="742950" lvl="1" indent="-285750">
              <a:buFont typeface="Arial" panose="020B0604020202020204" pitchFamily="34" charset="0"/>
              <a:buChar char="•"/>
            </a:pPr>
            <a:r>
              <a:rPr lang="en-US" dirty="0">
                <a:solidFill>
                  <a:srgbClr val="000000"/>
                </a:solidFill>
                <a:effectLst/>
                <a:latin typeface="Helvetica" pitchFamily="2" charset="0"/>
              </a:rPr>
              <a:t>Because natural gas travels through pipes, which are buried underground, it’s less likely that stormy weather will disrupt the natural gas coming into your home.</a:t>
            </a:r>
          </a:p>
          <a:p>
            <a:pPr>
              <a:buFont typeface="Arial" panose="020B0604020202020204" pitchFamily="34" charset="0"/>
              <a:buChar char="•"/>
            </a:pPr>
            <a:r>
              <a:rPr lang="en-US" dirty="0">
                <a:solidFill>
                  <a:srgbClr val="000000"/>
                </a:solidFill>
                <a:effectLst/>
                <a:latin typeface="Helvetica" pitchFamily="2" charset="0"/>
              </a:rPr>
              <a:t>Natural gas is a </a:t>
            </a:r>
            <a:r>
              <a:rPr lang="en-US" b="1" dirty="0">
                <a:solidFill>
                  <a:srgbClr val="000000"/>
                </a:solidFill>
                <a:effectLst/>
                <a:latin typeface="Helvetica" pitchFamily="2" charset="0"/>
              </a:rPr>
              <a:t>safe and reliable energy source. </a:t>
            </a:r>
            <a:r>
              <a:rPr lang="en-US" dirty="0">
                <a:solidFill>
                  <a:srgbClr val="000000"/>
                </a:solidFill>
                <a:effectLst/>
                <a:latin typeface="Helvetica" pitchFamily="2" charset="0"/>
              </a:rPr>
              <a:t>Like other types of energy, natural gas has the potential to be dangerous when it is used improperly.</a:t>
            </a:r>
          </a:p>
          <a:p>
            <a:pPr>
              <a:buFont typeface="Arial" panose="020B0604020202020204" pitchFamily="34" charset="0"/>
              <a:buChar char="•"/>
            </a:pPr>
            <a:r>
              <a:rPr lang="en-US" dirty="0">
                <a:solidFill>
                  <a:srgbClr val="000000"/>
                </a:solidFill>
                <a:effectLst/>
                <a:latin typeface="Helvetica" pitchFamily="2" charset="0"/>
              </a:rPr>
              <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pPr marL="228600" indent="-228600">
              <a:buSzPct val="100000"/>
              <a:buChar char="•"/>
              <a:defRPr sz="1400"/>
            </a:pPr>
            <a:r>
              <a:rPr dirty="0"/>
              <a:t>Your natural gas company supplies the natural gas for homes, schools and businesses.</a:t>
            </a:r>
          </a:p>
          <a:p>
            <a:pPr marL="228600" indent="-228600">
              <a:buSzPct val="100000"/>
              <a:buChar char="•"/>
              <a:defRPr sz="1400"/>
            </a:pPr>
            <a:r>
              <a:rPr dirty="0"/>
              <a:t>What is natural gas? </a:t>
            </a:r>
          </a:p>
          <a:p>
            <a:pPr marL="228600" indent="-228600">
              <a:buSzPct val="100000"/>
              <a:buChar char="•"/>
              <a:defRPr sz="1400"/>
            </a:pPr>
            <a:r>
              <a:rPr dirty="0"/>
              <a:t>The video clip will </a:t>
            </a:r>
            <a:r>
              <a:rPr b="1" dirty="0"/>
              <a:t>give you an idea of</a:t>
            </a:r>
            <a:r>
              <a:rPr dirty="0"/>
              <a:t> how natural gas was formed many years ago.</a:t>
            </a:r>
          </a:p>
          <a:p>
            <a:pPr>
              <a:defRPr sz="1400">
                <a:solidFill>
                  <a:schemeClr val="accent1"/>
                </a:solidFill>
              </a:defRPr>
            </a:pPr>
            <a:r>
              <a:rPr dirty="0"/>
              <a:t>After the clip, recap for students:</a:t>
            </a:r>
          </a:p>
          <a:p>
            <a:pPr marL="228600" indent="-228600">
              <a:buSzPct val="100000"/>
              <a:buChar char="•"/>
              <a:defRPr sz="1400"/>
            </a:pPr>
            <a:r>
              <a:rPr dirty="0"/>
              <a:t>The plankton died and went to the bottom of the ocean and were covered by sand, silt and water. The weight of those layers caused the plankton to change into natural gas.</a:t>
            </a:r>
          </a:p>
          <a:p>
            <a:pPr marL="228600" indent="-228600">
              <a:buSzPct val="100000"/>
              <a:buChar char="•"/>
              <a:defRPr sz="1400"/>
            </a:pPr>
            <a:r>
              <a:rPr dirty="0"/>
              <a:t>Let’s do an activity to simulate the heat and pressure. </a:t>
            </a:r>
          </a:p>
          <a:p>
            <a:pPr lvl="3">
              <a:defRPr sz="1400" b="1">
                <a:solidFill>
                  <a:schemeClr val="accent1"/>
                </a:solidFill>
                <a:latin typeface="Helvetica"/>
                <a:ea typeface="Helvetica"/>
                <a:cs typeface="Helvetica"/>
                <a:sym typeface="Helvetica"/>
              </a:defRPr>
            </a:pPr>
            <a:r>
              <a:rPr i="1" dirty="0"/>
              <a:t>For student engagement</a:t>
            </a:r>
            <a:r>
              <a:rPr dirty="0"/>
              <a:t> have students hold their hands up.</a:t>
            </a:r>
            <a:endParaRPr dirty="0">
              <a:solidFill>
                <a:srgbClr val="000000"/>
              </a:solidFill>
            </a:endParaRPr>
          </a:p>
          <a:p>
            <a:pPr marL="228600" indent="-228600">
              <a:buSzPct val="100000"/>
              <a:buChar char="•"/>
              <a:defRPr sz="1400">
                <a:solidFill>
                  <a:schemeClr val="accent1"/>
                </a:solidFill>
                <a:latin typeface="Helvetica"/>
                <a:ea typeface="Helvetica"/>
                <a:cs typeface="Helvetica"/>
                <a:sym typeface="Helvetica"/>
              </a:defRPr>
            </a:pPr>
            <a:r>
              <a:rPr dirty="0">
                <a:solidFill>
                  <a:srgbClr val="000000"/>
                </a:solidFill>
              </a:rPr>
              <a:t>One hand is HEAT and the other hand is PRESSURE. Let’s put heat and pressure together and press your palms together holding for five seconds. </a:t>
            </a:r>
            <a:r>
              <a:rPr dirty="0"/>
              <a:t>(Count backwards from 5. </a:t>
            </a:r>
            <a:r>
              <a:rPr b="1" dirty="0"/>
              <a:t>5- 4- 3- 2- 1</a:t>
            </a:r>
            <a:r>
              <a:rPr dirty="0"/>
              <a:t>.)</a:t>
            </a:r>
            <a:endParaRPr dirty="0">
              <a:solidFill>
                <a:srgbClr val="000000"/>
              </a:solidFill>
            </a:endParaRPr>
          </a:p>
          <a:p>
            <a:pPr marL="228600" indent="-228600">
              <a:buSzPct val="100000"/>
              <a:buChar char="•"/>
              <a:defRPr sz="1400">
                <a:solidFill>
                  <a:schemeClr val="accent1"/>
                </a:solidFill>
                <a:latin typeface="Helvetica"/>
                <a:ea typeface="Helvetica"/>
                <a:cs typeface="Helvetica"/>
                <a:sym typeface="Helvetica"/>
              </a:defRPr>
            </a:pPr>
            <a:r>
              <a:rPr dirty="0">
                <a:solidFill>
                  <a:srgbClr val="000000"/>
                </a:solidFill>
              </a:rPr>
              <a:t>Are your hands cold or warm? They are warm. This is how heat and pressure change plankton into natural gas.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228600" indent="-228600">
              <a:lnSpc>
                <a:spcPct val="100000"/>
              </a:lnSpc>
              <a:buSzPct val="100000"/>
              <a:buChar char="•"/>
              <a:defRPr sz="1400">
                <a:solidFill>
                  <a:schemeClr val="accent1"/>
                </a:solidFill>
                <a:latin typeface="Helvetica"/>
                <a:ea typeface="Helvetica"/>
                <a:cs typeface="Helvetica"/>
                <a:sym typeface="Helvetica"/>
              </a:defRPr>
            </a:pPr>
            <a:r>
              <a:rPr dirty="0"/>
              <a:t>Have the bottle experiment set up ahead of time.</a:t>
            </a:r>
            <a:endParaRPr b="1" dirty="0"/>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Pour a small amount (1/3 cup) of vinegar in a clear plastic bottle.</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Using a funnel placed into the neck of a balloon, put </a:t>
            </a:r>
            <a:r>
              <a:rPr b="1" dirty="0"/>
              <a:t>two</a:t>
            </a:r>
            <a:r>
              <a:rPr dirty="0"/>
              <a:t> </a:t>
            </a:r>
            <a:r>
              <a:rPr dirty="0" err="1"/>
              <a:t>spoonfuls</a:t>
            </a:r>
            <a:r>
              <a:rPr dirty="0"/>
              <a:t> of baking soda into a balloon. </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With the round part of the balloon with the baking soda in it hanging down the side of the bottle, stretch the neck of the balloon and place over the opening of the bottle.</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b="1" u="sng" dirty="0"/>
              <a:t>Wear your safety glasses.</a:t>
            </a:r>
          </a:p>
          <a:p>
            <a:pPr marL="228600" indent="-228600">
              <a:lnSpc>
                <a:spcPct val="100000"/>
              </a:lnSpc>
              <a:buSzPct val="100000"/>
              <a:buChar char="•"/>
              <a:defRPr sz="1400" b="1">
                <a:solidFill>
                  <a:schemeClr val="accent1"/>
                </a:solidFill>
                <a:latin typeface="Helvetica"/>
                <a:ea typeface="Helvetica"/>
                <a:cs typeface="Helvetica"/>
                <a:sym typeface="Helvetica"/>
              </a:defRPr>
            </a:pPr>
            <a:r>
              <a:rPr dirty="0"/>
              <a:t>Teacher:</a:t>
            </a:r>
            <a:r>
              <a:rPr b="0" dirty="0"/>
              <a:t> Hold tight to the balloon and the bottle </a:t>
            </a:r>
            <a:r>
              <a:rPr u="sng" dirty="0"/>
              <a:t>neck</a:t>
            </a:r>
            <a:r>
              <a:rPr b="0" dirty="0"/>
              <a:t> in case it was not secured over the opening.</a:t>
            </a:r>
          </a:p>
          <a:p>
            <a:pPr marL="228600" indent="-228600">
              <a:lnSpc>
                <a:spcPct val="100000"/>
              </a:lnSpc>
              <a:buSzPct val="100000"/>
              <a:buChar char="•"/>
              <a:defRPr sz="1400">
                <a:latin typeface="Helvetica"/>
                <a:ea typeface="Helvetica"/>
                <a:cs typeface="Helvetica"/>
                <a:sym typeface="Helvetica"/>
              </a:defRPr>
            </a:pPr>
            <a:endParaRPr dirty="0">
              <a:solidFill>
                <a:schemeClr val="accent1"/>
              </a:solidFill>
            </a:endParaRPr>
          </a:p>
          <a:p>
            <a:pPr marL="228600" indent="-228600">
              <a:lnSpc>
                <a:spcPct val="100000"/>
              </a:lnSpc>
              <a:buSzPct val="100000"/>
              <a:buChar char="•"/>
              <a:defRPr sz="1400">
                <a:latin typeface="Helvetica"/>
                <a:ea typeface="Helvetica"/>
                <a:cs typeface="Helvetica"/>
                <a:sym typeface="Helvetica"/>
              </a:defRPr>
            </a:pPr>
            <a:r>
              <a:rPr dirty="0"/>
              <a:t>Three common </a:t>
            </a:r>
            <a:r>
              <a:rPr b="1" dirty="0"/>
              <a:t>states</a:t>
            </a:r>
            <a:r>
              <a:rPr dirty="0"/>
              <a:t> of matter are solid, liquid and gas.</a:t>
            </a:r>
          </a:p>
          <a:p>
            <a:pPr lvl="3">
              <a:lnSpc>
                <a:spcPct val="100000"/>
              </a:lnSpc>
              <a:defRPr sz="1400" b="1">
                <a:latin typeface="Arial"/>
                <a:ea typeface="Arial"/>
                <a:cs typeface="Arial"/>
                <a:sym typeface="Arial"/>
              </a:defRPr>
            </a:pPr>
            <a:r>
              <a:rPr b="0" dirty="0">
                <a:solidFill>
                  <a:schemeClr val="accent1"/>
                </a:solidFill>
              </a:rPr>
              <a:t>(Ask a student or the class at large.)</a:t>
            </a:r>
          </a:p>
          <a:p>
            <a:pPr marL="180473" lvl="1" indent="-180473">
              <a:lnSpc>
                <a:spcPct val="100000"/>
              </a:lnSpc>
              <a:buSzPct val="100000"/>
              <a:buChar char="•"/>
              <a:defRPr sz="1400" b="1">
                <a:latin typeface="Arial"/>
                <a:ea typeface="Arial"/>
                <a:cs typeface="Arial"/>
                <a:sym typeface="Arial"/>
              </a:defRPr>
            </a:pPr>
            <a:r>
              <a:rPr dirty="0">
                <a:latin typeface="Helvetica"/>
                <a:ea typeface="Helvetica"/>
                <a:cs typeface="Helvetica"/>
                <a:sym typeface="Helvetica"/>
              </a:rPr>
              <a:t>In my experiment, w</a:t>
            </a:r>
            <a:r>
              <a:rPr dirty="0"/>
              <a:t>hat are the solids? </a:t>
            </a:r>
            <a:r>
              <a:rPr b="0" dirty="0">
                <a:latin typeface="Helvetica"/>
                <a:ea typeface="Helvetica"/>
                <a:cs typeface="Helvetica"/>
                <a:sym typeface="Helvetica"/>
              </a:rPr>
              <a:t>The bottle and the balloon. </a:t>
            </a:r>
            <a:endParaRPr dirty="0">
              <a:latin typeface="Helvetica"/>
              <a:ea typeface="Helvetica"/>
              <a:cs typeface="Helvetica"/>
              <a:sym typeface="Helvetica"/>
            </a:endParaRPr>
          </a:p>
          <a:p>
            <a:pPr marL="180473" lvl="1" indent="-180473">
              <a:lnSpc>
                <a:spcPct val="100000"/>
              </a:lnSpc>
              <a:buSzPct val="100000"/>
              <a:buChar char="•"/>
              <a:defRPr sz="1400" b="1">
                <a:latin typeface="Arial"/>
                <a:ea typeface="Arial"/>
                <a:cs typeface="Arial"/>
                <a:sym typeface="Arial"/>
              </a:defRPr>
            </a:pPr>
            <a:r>
              <a:rPr dirty="0"/>
              <a:t>Is there a solid inside the balloon? </a:t>
            </a:r>
            <a:r>
              <a:rPr b="0" dirty="0">
                <a:solidFill>
                  <a:schemeClr val="accent1"/>
                </a:solidFill>
              </a:rPr>
              <a:t>(Squish the balloon.)</a:t>
            </a:r>
          </a:p>
          <a:p>
            <a:pPr marL="180473" lvl="1" indent="-180473">
              <a:lnSpc>
                <a:spcPct val="100000"/>
              </a:lnSpc>
              <a:buSzPct val="100000"/>
              <a:buChar char="•"/>
              <a:defRPr sz="1400" b="1">
                <a:latin typeface="Arial"/>
                <a:ea typeface="Arial"/>
                <a:cs typeface="Arial"/>
                <a:sym typeface="Arial"/>
              </a:defRPr>
            </a:pPr>
            <a:r>
              <a:rPr dirty="0"/>
              <a:t>Does everyone see the liquid? </a:t>
            </a:r>
            <a:r>
              <a:rPr b="0" dirty="0">
                <a:solidFill>
                  <a:schemeClr val="accent1"/>
                </a:solidFill>
              </a:rPr>
              <a:t>(Point to the liquid.)</a:t>
            </a:r>
          </a:p>
          <a:p>
            <a:pPr marL="180473" lvl="1" indent="-180473">
              <a:lnSpc>
                <a:spcPct val="100000"/>
              </a:lnSpc>
              <a:buSzPct val="100000"/>
              <a:buChar char="•"/>
              <a:defRPr sz="1400" b="1">
                <a:latin typeface="Arial"/>
                <a:ea typeface="Arial"/>
                <a:cs typeface="Arial"/>
                <a:sym typeface="Arial"/>
              </a:defRPr>
            </a:pPr>
            <a:r>
              <a:rPr dirty="0"/>
              <a:t>When we mix these two compounds, we will make a gas. </a:t>
            </a:r>
          </a:p>
          <a:p>
            <a:pPr marL="180473" lvl="1" indent="-180473">
              <a:lnSpc>
                <a:spcPct val="100000"/>
              </a:lnSpc>
              <a:buSzPct val="100000"/>
              <a:buChar char="•"/>
              <a:defRPr sz="1400" b="1">
                <a:latin typeface="Arial"/>
                <a:ea typeface="Arial"/>
                <a:cs typeface="Arial"/>
                <a:sym typeface="Arial"/>
              </a:defRPr>
            </a:pPr>
            <a:endParaRPr dirty="0"/>
          </a:p>
          <a:p>
            <a:pPr marL="180473" lvl="1" indent="-180473">
              <a:lnSpc>
                <a:spcPct val="100000"/>
              </a:lnSpc>
              <a:buSzPct val="100000"/>
              <a:buChar char="•"/>
              <a:defRPr sz="1400" b="1">
                <a:solidFill>
                  <a:schemeClr val="accent1"/>
                </a:solidFill>
                <a:latin typeface="Arial"/>
                <a:ea typeface="Arial"/>
                <a:cs typeface="Arial"/>
                <a:sym typeface="Arial"/>
              </a:defRPr>
            </a:pPr>
            <a:r>
              <a:rPr dirty="0"/>
              <a:t>Hold the tip of the balloon and bring it up and over the bottle so that all of the stuff inside the balloon drops down in to the bottle.</a:t>
            </a:r>
          </a:p>
          <a:p>
            <a:pPr marL="228600" indent="-228600">
              <a:lnSpc>
                <a:spcPct val="100000"/>
              </a:lnSpc>
              <a:buSzPct val="100000"/>
              <a:buChar char="•"/>
              <a:defRPr sz="1400">
                <a:latin typeface="Helvetica"/>
                <a:ea typeface="Helvetica"/>
                <a:cs typeface="Helvetica"/>
                <a:sym typeface="Helvetica"/>
              </a:defRPr>
            </a:pPr>
            <a:endParaRPr dirty="0"/>
          </a:p>
          <a:p>
            <a:pPr marL="228600" indent="-228600">
              <a:lnSpc>
                <a:spcPct val="100000"/>
              </a:lnSpc>
              <a:buSzPct val="100000"/>
              <a:buChar char="•"/>
              <a:defRPr sz="1400">
                <a:latin typeface="Helvetica"/>
                <a:ea typeface="Helvetica"/>
                <a:cs typeface="Helvetica"/>
                <a:sym typeface="Helvetica"/>
              </a:defRPr>
            </a:pPr>
            <a:r>
              <a:rPr dirty="0"/>
              <a:t>Wow, look - the chemical reaction is making a gas and is expanding the balloon. </a:t>
            </a:r>
            <a:endParaRPr b="1" u="sng" dirty="0"/>
          </a:p>
          <a:p>
            <a:pPr>
              <a:lnSpc>
                <a:spcPct val="100000"/>
              </a:lnSpc>
              <a:defRPr sz="1400">
                <a:solidFill>
                  <a:schemeClr val="accent1">
                    <a:hueOff val="47394"/>
                    <a:satOff val="-25753"/>
                    <a:lumOff val="-7544"/>
                  </a:schemeClr>
                </a:solidFill>
                <a:latin typeface="Helvetica"/>
                <a:ea typeface="Helvetica"/>
                <a:cs typeface="Helvetica"/>
                <a:sym typeface="Helvetica"/>
              </a:defRPr>
            </a:pPr>
            <a:endParaRPr b="1" u="sng" dirty="0"/>
          </a:p>
          <a:p>
            <a:pPr marL="228600" indent="-228600">
              <a:lnSpc>
                <a:spcPct val="100000"/>
              </a:lnSpc>
              <a:buSzPct val="100000"/>
              <a:buChar char="•"/>
              <a:defRPr sz="1400">
                <a:solidFill>
                  <a:schemeClr val="accent1"/>
                </a:solidFill>
                <a:latin typeface="Helvetica"/>
                <a:ea typeface="Helvetica"/>
                <a:cs typeface="Helvetica"/>
                <a:sym typeface="Helvetica"/>
              </a:defRPr>
            </a:pPr>
            <a:r>
              <a:rPr dirty="0"/>
              <a:t>The chemical reaction will make carbon dioxide gas which will inflate the balloon.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Like the gas in the bottle, natural gas is typically a gas, but can be liquefied.</a:t>
            </a:r>
          </a:p>
          <a:p>
            <a:pPr marL="180473" indent="-180473">
              <a:lnSpc>
                <a:spcPct val="100000"/>
              </a:lnSpc>
              <a:buSzPct val="100000"/>
              <a:buChar char="•"/>
              <a:defRPr sz="1400">
                <a:latin typeface="Helvetica"/>
                <a:ea typeface="Helvetica"/>
                <a:cs typeface="Helvetica"/>
                <a:sym typeface="Helvetica"/>
              </a:defRPr>
            </a:pPr>
            <a:r>
              <a:rPr dirty="0"/>
              <a:t>It is sometimes called “gas” for short, but shouldn’t be confused with gasoline that runs in your car.  </a:t>
            </a:r>
          </a:p>
          <a:p>
            <a:pPr marL="180473" indent="-180473">
              <a:lnSpc>
                <a:spcPct val="100000"/>
              </a:lnSpc>
              <a:buSzPct val="100000"/>
              <a:buChar char="•"/>
              <a:defRPr sz="1400">
                <a:latin typeface="Helvetica"/>
                <a:ea typeface="Helvetica"/>
                <a:cs typeface="Helvetica"/>
                <a:sym typeface="Helvetica"/>
              </a:defRPr>
            </a:pPr>
            <a:r>
              <a:rPr dirty="0"/>
              <a:t>Gasoline is a liquid and natural gas is a gas.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92187" y="1279921"/>
            <a:ext cx="8175626" cy="2579689"/>
          </a:xfrm>
          <a:prstGeom prst="rect">
            <a:avLst/>
          </a:prstGeom>
        </p:spPr>
        <p:txBody>
          <a:bodyPr anchor="b"/>
          <a:lstStyle/>
          <a:p>
            <a:r>
              <a:t>Title Text</a:t>
            </a:r>
          </a:p>
        </p:txBody>
      </p:sp>
      <p:sp>
        <p:nvSpPr>
          <p:cNvPr id="12" name="Body Level One…"/>
          <p:cNvSpPr txBox="1">
            <a:spLocks noGrp="1"/>
          </p:cNvSpPr>
          <p:nvPr>
            <p:ph type="body" sz="quarter" idx="1"/>
          </p:nvPr>
        </p:nvSpPr>
        <p:spPr>
          <a:xfrm>
            <a:off x="992187" y="3929062"/>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defRPr b="1">
                <a:latin typeface="Helvetica"/>
                <a:ea typeface="Helvetica"/>
                <a:cs typeface="Helvetica"/>
                <a:sym typeface="Helvetica"/>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635000" y="0"/>
            <a:ext cx="11900052" cy="79375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992187" y="1279921"/>
            <a:ext cx="8175626" cy="2579689"/>
          </a:xfrm>
          <a:prstGeom prst="rect">
            <a:avLst/>
          </a:prstGeom>
        </p:spPr>
        <p:txBody>
          <a:bodyPr anchor="b"/>
          <a:lstStyle>
            <a:lvl1pPr defTabSz="456406">
              <a:defRPr>
                <a:latin typeface="Helvetica Neue Medium"/>
                <a:ea typeface="Helvetica Neue Medium"/>
                <a:cs typeface="Helvetica Neue Medium"/>
                <a:sym typeface="Helvetica Neue Medium"/>
              </a:defRPr>
            </a:lvl1pPr>
          </a:lstStyle>
          <a:p>
            <a:r>
              <a:t>Title Text</a:t>
            </a:r>
          </a:p>
        </p:txBody>
      </p:sp>
      <p:sp>
        <p:nvSpPr>
          <p:cNvPr id="118" name="Body Level One…"/>
          <p:cNvSpPr txBox="1">
            <a:spLocks noGrp="1"/>
          </p:cNvSpPr>
          <p:nvPr>
            <p:ph type="body" sz="quarter" idx="1"/>
          </p:nvPr>
        </p:nvSpPr>
        <p:spPr>
          <a:xfrm>
            <a:off x="992187" y="3938984"/>
            <a:ext cx="8175626" cy="883048"/>
          </a:xfrm>
          <a:prstGeom prst="rect">
            <a:avLst/>
          </a:prstGeom>
        </p:spPr>
        <p:txBody>
          <a:bodyPr anchor="t"/>
          <a:lstStyle>
            <a:lvl1pPr marL="0" indent="0" algn="ctr" defTabSz="456406">
              <a:spcBef>
                <a:spcPts val="0"/>
              </a:spcBef>
              <a:buSzTx/>
              <a:buNone/>
              <a:defRPr>
                <a:latin typeface="Helvetica Neue"/>
                <a:ea typeface="Helvetica Neue"/>
                <a:cs typeface="Helvetica Neue"/>
                <a:sym typeface="Helvetica Neue"/>
              </a:defRPr>
            </a:lvl1pPr>
            <a:lvl2pPr marL="0" indent="228600" algn="ctr" defTabSz="456406">
              <a:spcBef>
                <a:spcPts val="0"/>
              </a:spcBef>
              <a:buSzTx/>
              <a:buNone/>
              <a:defRPr>
                <a:latin typeface="Helvetica Neue"/>
                <a:ea typeface="Helvetica Neue"/>
                <a:cs typeface="Helvetica Neue"/>
                <a:sym typeface="Helvetica Neue"/>
              </a:defRPr>
            </a:lvl2pPr>
            <a:lvl3pPr marL="0" indent="457200" algn="ctr" defTabSz="456406">
              <a:spcBef>
                <a:spcPts val="0"/>
              </a:spcBef>
              <a:buSzTx/>
              <a:buNone/>
              <a:defRPr>
                <a:latin typeface="Helvetica Neue"/>
                <a:ea typeface="Helvetica Neue"/>
                <a:cs typeface="Helvetica Neue"/>
                <a:sym typeface="Helvetica Neue"/>
              </a:defRPr>
            </a:lvl3pPr>
            <a:lvl4pPr marL="0" indent="685800" algn="ctr" defTabSz="456406">
              <a:spcBef>
                <a:spcPts val="0"/>
              </a:spcBef>
              <a:buSzTx/>
              <a:buNone/>
              <a:defRPr>
                <a:latin typeface="Helvetica Neue"/>
                <a:ea typeface="Helvetica Neue"/>
                <a:cs typeface="Helvetica Neue"/>
                <a:sym typeface="Helvetica Neue"/>
              </a:defRPr>
            </a:lvl4pPr>
            <a:lvl5pPr marL="0" indent="914400" algn="ctr" defTabSz="456406">
              <a:spcBef>
                <a:spcPts val="0"/>
              </a:spcBef>
              <a:buSzTx/>
              <a:buNone/>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946582" y="7262812"/>
            <a:ext cx="261544" cy="265455"/>
          </a:xfrm>
          <a:prstGeom prst="rect">
            <a:avLst/>
          </a:prstGeom>
        </p:spPr>
        <p:txBody>
          <a:bodyPr/>
          <a:lstStyle>
            <a:lvl1pPr defTabSz="456406">
              <a:defRPr sz="12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57C8E7"/>
            </a:gs>
            <a:gs pos="10828">
              <a:srgbClr val="ABE4F3"/>
            </a:gs>
            <a:gs pos="41356">
              <a:srgbClr val="FEFFFF"/>
            </a:gs>
          </a:gsLst>
          <a:lin ang="16200000" scaled="0"/>
        </a:gradFill>
        <a:effectLst/>
      </p:bgPr>
    </p:bg>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4930145" y="7228085"/>
            <a:ext cx="289788" cy="295275"/>
          </a:xfrm>
          <a:prstGeom prst="rect">
            <a:avLst/>
          </a:prstGeom>
        </p:spPr>
        <p:txBody>
          <a:bodyPr lIns="39687" tIns="39687" rIns="39687" bIns="39687"/>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992187" y="2520156"/>
            <a:ext cx="8175626" cy="2579688"/>
          </a:xfrm>
          <a:prstGeom prst="rect">
            <a:avLst/>
          </a:prstGeom>
        </p:spPr>
        <p:txBody>
          <a:bodyPr/>
          <a:lstStyle>
            <a:lvl1pPr>
              <a:defRPr sz="6000">
                <a:latin typeface="Arial"/>
                <a:ea typeface="Arial"/>
                <a:cs typeface="Arial"/>
                <a:sym typeface="Arial"/>
              </a:defRPr>
            </a:lvl1pPr>
          </a:lstStyle>
          <a:p>
            <a:r>
              <a:t>Title Text</a:t>
            </a:r>
          </a:p>
        </p:txBody>
      </p:sp>
      <p:sp>
        <p:nvSpPr>
          <p:cNvPr id="143" name="Slide Number"/>
          <p:cNvSpPr txBox="1">
            <a:spLocks noGrp="1"/>
          </p:cNvSpPr>
          <p:nvPr>
            <p:ph type="sldNum" sz="quarter" idx="2"/>
          </p:nvPr>
        </p:nvSpPr>
        <p:spPr>
          <a:xfrm>
            <a:off x="4944243" y="7228085"/>
            <a:ext cx="261592" cy="252191"/>
          </a:xfrm>
          <a:prstGeom prst="rect">
            <a:avLst/>
          </a:prstGeom>
        </p:spPr>
        <p:txBody>
          <a:bodyPr/>
          <a:lstStyle>
            <a:lvl1pPr>
              <a:defRPr sz="1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255117" y="496093"/>
            <a:ext cx="7639844" cy="5095883"/>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992187" y="5248671"/>
            <a:ext cx="8175626" cy="1111251"/>
          </a:xfrm>
          <a:prstGeom prst="rect">
            <a:avLst/>
          </a:prstGeom>
        </p:spPr>
        <p:txBody>
          <a:bodyPr anchor="b"/>
          <a:lstStyle/>
          <a:p>
            <a:r>
              <a:t>Title Text</a:t>
            </a:r>
          </a:p>
        </p:txBody>
      </p:sp>
      <p:sp>
        <p:nvSpPr>
          <p:cNvPr id="22" name="Body Level One…"/>
          <p:cNvSpPr txBox="1">
            <a:spLocks noGrp="1"/>
          </p:cNvSpPr>
          <p:nvPr>
            <p:ph type="body" sz="quarter" idx="1"/>
          </p:nvPr>
        </p:nvSpPr>
        <p:spPr>
          <a:xfrm>
            <a:off x="992187" y="6399609"/>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930144" y="7223125"/>
            <a:ext cx="289790" cy="295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992187" y="2520156"/>
            <a:ext cx="8175626" cy="257968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123281" y="496093"/>
            <a:ext cx="9653985" cy="643599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744140" y="496093"/>
            <a:ext cx="4167189" cy="3115470"/>
          </a:xfrm>
          <a:prstGeom prst="rect">
            <a:avLst/>
          </a:prstGeom>
        </p:spPr>
        <p:txBody>
          <a:bodyPr anchor="b"/>
          <a:lstStyle>
            <a:lvl1pPr>
              <a:defRPr sz="4600"/>
            </a:lvl1pPr>
          </a:lstStyle>
          <a:p>
            <a:r>
              <a:t>Title Text</a:t>
            </a:r>
          </a:p>
        </p:txBody>
      </p:sp>
      <p:sp>
        <p:nvSpPr>
          <p:cNvPr id="40" name="Body Level One…"/>
          <p:cNvSpPr txBox="1">
            <a:spLocks noGrp="1"/>
          </p:cNvSpPr>
          <p:nvPr>
            <p:ph type="body" sz="quarter" idx="1"/>
          </p:nvPr>
        </p:nvSpPr>
        <p:spPr>
          <a:xfrm>
            <a:off x="744140" y="3720703"/>
            <a:ext cx="4167189" cy="3204766"/>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3542109" y="2033984"/>
            <a:ext cx="7366993" cy="4911329"/>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44140" y="2033984"/>
            <a:ext cx="4167189" cy="4911329"/>
          </a:xfrm>
          <a:prstGeom prst="rect">
            <a:avLst/>
          </a:prstGeom>
        </p:spPr>
        <p:txBody>
          <a:bodyPr/>
          <a:lstStyle>
            <a:lvl1pPr marL="244928" indent="-244928">
              <a:spcBef>
                <a:spcPts val="3200"/>
              </a:spcBef>
              <a:defRPr sz="2000"/>
            </a:lvl1pPr>
            <a:lvl2pPr marL="587828" indent="-244928">
              <a:spcBef>
                <a:spcPts val="3200"/>
              </a:spcBef>
              <a:defRPr sz="2000"/>
            </a:lvl2pPr>
            <a:lvl3pPr marL="930728" indent="-244928">
              <a:spcBef>
                <a:spcPts val="3200"/>
              </a:spcBef>
              <a:defRPr sz="2000"/>
            </a:lvl3pPr>
            <a:lvl4pPr marL="1273628" indent="-244928">
              <a:spcBef>
                <a:spcPts val="3200"/>
              </a:spcBef>
              <a:defRPr sz="2000"/>
            </a:lvl4pPr>
            <a:lvl5pPr marL="1616528" indent="-244928">
              <a:spcBef>
                <a:spcPts val="32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44140" y="992187"/>
            <a:ext cx="8671720" cy="5635626"/>
          </a:xfrm>
          <a:prstGeom prst="rect">
            <a:avLst/>
          </a:prstGeom>
        </p:spPr>
        <p:txBody>
          <a:bodyPr/>
          <a:lstStyle>
            <a:lvl1pPr>
              <a:defRPr>
                <a:solidFill>
                  <a:srgbClr val="000000">
                    <a:alpha val="50000"/>
                  </a:srgbClr>
                </a:solidFill>
              </a:defRPr>
            </a:lvl1pPr>
            <a:lvl2pPr>
              <a:defRPr>
                <a:solidFill>
                  <a:srgbClr val="000000">
                    <a:alpha val="50000"/>
                  </a:srgbClr>
                </a:solidFill>
              </a:defRPr>
            </a:lvl2pPr>
            <a:lvl3pPr>
              <a:defRPr>
                <a:solidFill>
                  <a:srgbClr val="000000">
                    <a:alpha val="50000"/>
                  </a:srgbClr>
                </a:solidFill>
              </a:defRPr>
            </a:lvl3pPr>
            <a:lvl4pPr>
              <a:defRPr>
                <a:solidFill>
                  <a:srgbClr val="000000">
                    <a:alpha val="50000"/>
                  </a:srgbClr>
                </a:solidFill>
              </a:defRPr>
            </a:lvl4pPr>
            <a:lvl5pPr>
              <a:defRPr>
                <a:solidFill>
                  <a:srgbClr val="000000">
                    <a:alpha val="50000"/>
                  </a:srgbClr>
                </a:solidFill>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218906" y="3927302"/>
            <a:ext cx="4732736" cy="3156801"/>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080000" y="692771"/>
            <a:ext cx="4583907" cy="3055938"/>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855391" y="694531"/>
            <a:ext cx="9356329" cy="623755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44140" y="347265"/>
            <a:ext cx="8671720" cy="168672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p>
            <a:r>
              <a:t>Title Text</a:t>
            </a:r>
          </a:p>
        </p:txBody>
      </p:sp>
      <p:sp>
        <p:nvSpPr>
          <p:cNvPr id="3" name="Body Level One…"/>
          <p:cNvSpPr txBox="1">
            <a:spLocks noGrp="1"/>
          </p:cNvSpPr>
          <p:nvPr>
            <p:ph type="body" idx="1"/>
          </p:nvPr>
        </p:nvSpPr>
        <p:spPr>
          <a:xfrm>
            <a:off x="744140" y="2033984"/>
            <a:ext cx="8671720" cy="491132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930144" y="7228085"/>
            <a:ext cx="289790" cy="295276"/>
          </a:xfrm>
          <a:prstGeom prst="rect">
            <a:avLst/>
          </a:prstGeom>
          <a:ln w="3175">
            <a:miter lim="400000"/>
          </a:ln>
        </p:spPr>
        <p:txBody>
          <a:bodyPr wrap="none" lIns="39687" tIns="39687" rIns="39687" bIns="39687">
            <a:spAutoFit/>
          </a:bodyPr>
          <a:lstStyle>
            <a:lvl1pP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ransition spd="med"/>
  <p:txStyles>
    <p:titleStyle>
      <a:lvl1pPr marL="0" marR="0" indent="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9pPr>
    </p:titleStyle>
    <p:bodyStyle>
      <a:lvl1pPr marL="345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1pPr>
      <a:lvl2pPr marL="790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2pPr>
      <a:lvl3pPr marL="1234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3pPr>
      <a:lvl4pPr marL="1679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4pPr>
      <a:lvl5pPr marL="2123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5pPr>
      <a:lvl6pPr marL="2568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6pPr>
      <a:lvl7pPr marL="3012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7pPr>
      <a:lvl8pPr marL="3457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8pPr>
      <a:lvl9pPr marL="3901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video" Target="https://player.vimeo.com/video/541753510?app_id=122963"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BBF76-0506-8347-9A06-351CE02F6AF6}"/>
              </a:ext>
            </a:extLst>
          </p:cNvPr>
          <p:cNvPicPr>
            <a:picLocks noChangeAspect="1"/>
          </p:cNvPicPr>
          <p:nvPr/>
        </p:nvPicPr>
        <p:blipFill rotWithShape="1">
          <a:blip r:embed="rId3">
            <a:extLst>
              <a:ext uri="{28A0092B-C50C-407E-A947-70E740481C1C}">
                <a14:useLocalDpi xmlns:a14="http://schemas.microsoft.com/office/drawing/2010/main" val="0"/>
              </a:ext>
            </a:extLst>
          </a:blip>
          <a:srcRect l="55927"/>
          <a:stretch/>
        </p:blipFill>
        <p:spPr>
          <a:xfrm>
            <a:off x="-351781" y="-798631"/>
            <a:ext cx="8024167" cy="15147296"/>
          </a:xfrm>
          <a:prstGeom prst="rect">
            <a:avLst/>
          </a:prstGeom>
        </p:spPr>
      </p:pic>
      <p:sp>
        <p:nvSpPr>
          <p:cNvPr id="152" name="Brought to you by:"/>
          <p:cNvSpPr>
            <a:spLocks noGrp="1"/>
          </p:cNvSpPr>
          <p:nvPr>
            <p:ph type="body" idx="14"/>
          </p:nvPr>
        </p:nvSpPr>
        <p:spPr>
          <a:xfrm>
            <a:off x="5837000" y="4941139"/>
            <a:ext cx="3668380" cy="447676"/>
          </a:xfrm>
          <a:prstGeom prst="rect">
            <a:avLst/>
          </a:prstGeom>
        </p:spPr>
        <p:txBody>
          <a:bodyPr/>
          <a:lstStyle>
            <a:lvl1pPr>
              <a:defRPr sz="2400">
                <a:solidFill>
                  <a:srgbClr val="FFB600"/>
                </a:solidFill>
              </a:defRPr>
            </a:lvl1pPr>
          </a:lstStyle>
          <a:p>
            <a:r>
              <a:rPr b="0" dirty="0">
                <a:solidFill>
                  <a:schemeClr val="tx1"/>
                </a:solidFill>
              </a:rPr>
              <a:t>Brought to you by:</a:t>
            </a:r>
          </a:p>
        </p:txBody>
      </p:sp>
      <p:pic>
        <p:nvPicPr>
          <p:cNvPr id="154" name="NamePlate.png" descr="NamePlate.png"/>
          <p:cNvPicPr>
            <a:picLocks noChangeAspect="1"/>
          </p:cNvPicPr>
          <p:nvPr/>
        </p:nvPicPr>
        <p:blipFill>
          <a:blip r:embed="rId4"/>
          <a:srcRect l="1214" r="1214"/>
          <a:stretch>
            <a:fillRect/>
          </a:stretch>
        </p:blipFill>
        <p:spPr>
          <a:xfrm>
            <a:off x="5583000" y="287092"/>
            <a:ext cx="4260705" cy="1944093"/>
          </a:xfrm>
          <a:prstGeom prst="rect">
            <a:avLst/>
          </a:prstGeom>
          <a:ln w="3175">
            <a:miter lim="400000"/>
          </a:ln>
        </p:spPr>
      </p:pic>
      <p:sp>
        <p:nvSpPr>
          <p:cNvPr id="156" name="™"/>
          <p:cNvSpPr txBox="1"/>
          <p:nvPr/>
        </p:nvSpPr>
        <p:spPr>
          <a:xfrm>
            <a:off x="2781682" y="7398250"/>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D3666B53-6EF0-B945-96E7-B9194EF43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3352" y="5728611"/>
            <a:ext cx="2190180" cy="1098892"/>
          </a:xfrm>
          <a:prstGeom prst="rect">
            <a:avLst/>
          </a:prstGeom>
        </p:spPr>
      </p:pic>
      <p:pic>
        <p:nvPicPr>
          <p:cNvPr id="5" name="Picture 4" descr="A close-up of a logo&#10;&#10;Description automatically generated">
            <a:extLst>
              <a:ext uri="{FF2B5EF4-FFF2-40B4-BE49-F238E27FC236}">
                <a16:creationId xmlns:a16="http://schemas.microsoft.com/office/drawing/2014/main" id="{6B9099BB-DE43-6645-8BA1-6F05D9BF6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0159" y="5585120"/>
            <a:ext cx="3665681" cy="1125989"/>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Gas flame 2.jpg" descr="Gas flame 2.jpg"/>
          <p:cNvPicPr>
            <a:picLocks noChangeAspect="1"/>
          </p:cNvPicPr>
          <p:nvPr/>
        </p:nvPicPr>
        <p:blipFill>
          <a:blip r:embed="rId3"/>
          <a:srcRect l="10900" r="199"/>
          <a:stretch>
            <a:fillRect/>
          </a:stretch>
        </p:blipFill>
        <p:spPr>
          <a:xfrm>
            <a:off x="-56168" y="-1"/>
            <a:ext cx="10272336" cy="7704252"/>
          </a:xfrm>
          <a:prstGeom prst="rect">
            <a:avLst/>
          </a:prstGeom>
          <a:ln w="3175">
            <a:miter lim="400000"/>
          </a:ln>
        </p:spPr>
      </p:pic>
      <p:sp>
        <p:nvSpPr>
          <p:cNvPr id="234" name="Properties of  Natural Gas"/>
          <p:cNvSpPr txBox="1"/>
          <p:nvPr/>
        </p:nvSpPr>
        <p:spPr>
          <a:xfrm>
            <a:off x="2127873" y="910365"/>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35" name="It is  colorless."/>
          <p:cNvSpPr/>
          <p:nvPr/>
        </p:nvSpPr>
        <p:spPr>
          <a:xfrm>
            <a:off x="1582142"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rPr dirty="0"/>
              <a:t>It is  colorless.</a:t>
            </a:r>
          </a:p>
        </p:txBody>
      </p:sp>
      <p:sp>
        <p:nvSpPr>
          <p:cNvPr id="236" name="It is  odorless."/>
          <p:cNvSpPr/>
          <p:nvPr/>
        </p:nvSpPr>
        <p:spPr>
          <a:xfrm>
            <a:off x="5307475"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t>It is  odorless.</a:t>
            </a:r>
          </a:p>
        </p:txBody>
      </p:sp>
      <p:grpSp>
        <p:nvGrpSpPr>
          <p:cNvPr id="239" name="Group"/>
          <p:cNvGrpSpPr/>
          <p:nvPr/>
        </p:nvGrpSpPr>
        <p:grpSpPr>
          <a:xfrm>
            <a:off x="0" y="0"/>
            <a:ext cx="10160001" cy="2999780"/>
            <a:chOff x="0" y="0"/>
            <a:chExt cx="10160000" cy="2999779"/>
          </a:xfrm>
        </p:grpSpPr>
        <p:sp>
          <p:nvSpPr>
            <p:cNvPr id="237" name="A chemical called mercaptan is  added to natural gas for safety."/>
            <p:cNvSpPr/>
            <p:nvPr/>
          </p:nvSpPr>
          <p:spPr>
            <a:xfrm>
              <a:off x="0" y="0"/>
              <a:ext cx="10160000" cy="2999780"/>
            </a:xfrm>
            <a:prstGeom prst="rect">
              <a:avLst/>
            </a:prstGeom>
            <a:solidFill>
              <a:srgbClr val="FFFFFF">
                <a:alpha val="90000"/>
              </a:srgbClr>
            </a:solid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p>
              <a:pPr marR="1689100">
                <a:defRPr sz="3400">
                  <a:solidFill>
                    <a:srgbClr val="F15D2F"/>
                  </a:solidFill>
                </a:defRPr>
              </a:pPr>
              <a:r>
                <a:rPr dirty="0"/>
                <a:t>A</a:t>
              </a:r>
              <a:r>
                <a:rPr lang="en-US" dirty="0"/>
                <a:t>n odorant </a:t>
              </a:r>
              <a:r>
                <a:rPr dirty="0"/>
                <a:t>called </a:t>
              </a:r>
              <a:r>
                <a:rPr b="1" dirty="0">
                  <a:latin typeface="Helvetica"/>
                  <a:ea typeface="Helvetica"/>
                  <a:cs typeface="Helvetica"/>
                  <a:sym typeface="Helvetica"/>
                </a:rPr>
                <a:t>mercaptan</a:t>
              </a:r>
              <a:r>
                <a:rPr dirty="0"/>
                <a:t> is </a:t>
              </a:r>
              <a:br>
                <a:rPr dirty="0"/>
              </a:br>
              <a:r>
                <a:rPr dirty="0"/>
                <a:t>added to natural gas for safety.</a:t>
              </a:r>
            </a:p>
          </p:txBody>
        </p:sp>
        <p:pic>
          <p:nvPicPr>
            <p:cNvPr id="238" name="2945_001.png" descr="2945_001.png"/>
            <p:cNvPicPr>
              <a:picLocks noChangeAspect="1"/>
            </p:cNvPicPr>
            <p:nvPr/>
          </p:nvPicPr>
          <p:blipFill>
            <a:blip r:embed="rId4"/>
            <a:stretch>
              <a:fillRect/>
            </a:stretch>
          </p:blipFill>
          <p:spPr>
            <a:xfrm>
              <a:off x="7752910" y="655339"/>
              <a:ext cx="1805957" cy="1689101"/>
            </a:xfrm>
            <a:prstGeom prst="rect">
              <a:avLst/>
            </a:prstGeom>
            <a:ln w="12700" cap="flat">
              <a:noFill/>
              <a:miter lim="400000"/>
            </a:ln>
            <a:effectLst/>
          </p:spPr>
        </p:pic>
      </p:gr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36"/>
                                        </p:tgtEl>
                                        <p:attrNameLst>
                                          <p:attrName>style.visibility</p:attrName>
                                        </p:attrNameLst>
                                      </p:cBhvr>
                                      <p:to>
                                        <p:strVal val="visible"/>
                                      </p:to>
                                    </p:set>
                                  </p:childTnLst>
                                </p:cTn>
                              </p:par>
                            </p:childTnLst>
                          </p:cTn>
                        </p:par>
                        <p:par>
                          <p:cTn id="10" fill="hold">
                            <p:stCondLst>
                              <p:cond delay="0"/>
                            </p:stCondLst>
                            <p:childTnLst>
                              <p:par>
                                <p:cTn id="11" presetID="2" presetClass="entr" presetSubtype="1" fill="hold" grpId="3" nodeType="afterEffect">
                                  <p:stCondLst>
                                    <p:cond delay="2000"/>
                                  </p:stCondLst>
                                  <p:childTnLst>
                                    <p:set>
                                      <p:cBhvr>
                                        <p:cTn id="12" dur="1" fill="hold">
                                          <p:stCondLst>
                                            <p:cond delay="0"/>
                                          </p:stCondLst>
                                        </p:cTn>
                                        <p:tgtEl>
                                          <p:spTgt spid="239"/>
                                        </p:tgtEl>
                                        <p:attrNameLst>
                                          <p:attrName>style.visibility</p:attrName>
                                        </p:attrNameLst>
                                      </p:cBhvr>
                                      <p:to>
                                        <p:strVal val="visible"/>
                                      </p:to>
                                    </p:set>
                                    <p:anim calcmode="lin" valueType="num">
                                      <p:cBhvr additive="base">
                                        <p:cTn id="13" dur="500" fill="hold"/>
                                        <p:tgtEl>
                                          <p:spTgt spid="239"/>
                                        </p:tgtEl>
                                        <p:attrNameLst>
                                          <p:attrName>ppt_x</p:attrName>
                                        </p:attrNameLst>
                                      </p:cBhvr>
                                      <p:tavLst>
                                        <p:tav tm="0">
                                          <p:val>
                                            <p:strVal val="#ppt_x"/>
                                          </p:val>
                                        </p:tav>
                                        <p:tav tm="100000">
                                          <p:val>
                                            <p:strVal val="#ppt_x"/>
                                          </p:val>
                                        </p:tav>
                                      </p:tavLst>
                                    </p:anim>
                                    <p:anim calcmode="lin" valueType="num">
                                      <p:cBhvr additive="base">
                                        <p:cTn id="14" dur="500" fill="hold"/>
                                        <p:tgtEl>
                                          <p:spTgt spid="2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1" animBg="1" advAuto="0"/>
      <p:bldP spid="236" grpId="2" animBg="1" advAuto="0"/>
      <p:bldP spid="239"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Gas flame 2.jpg" descr="Gas flame 2.jpg"/>
          <p:cNvPicPr>
            <a:picLocks noChangeAspect="1"/>
          </p:cNvPicPr>
          <p:nvPr/>
        </p:nvPicPr>
        <p:blipFill>
          <a:blip r:embed="rId3"/>
          <a:srcRect l="10900" r="199"/>
          <a:stretch>
            <a:fillRect/>
          </a:stretch>
        </p:blipFill>
        <p:spPr>
          <a:xfrm>
            <a:off x="-49780" y="-1"/>
            <a:ext cx="10259560" cy="7694671"/>
          </a:xfrm>
          <a:prstGeom prst="rect">
            <a:avLst/>
          </a:prstGeom>
          <a:ln w="3175">
            <a:miter lim="400000"/>
          </a:ln>
        </p:spPr>
      </p:pic>
      <p:sp>
        <p:nvSpPr>
          <p:cNvPr id="244" name="Properties of  Natural Gas"/>
          <p:cNvSpPr txBox="1"/>
          <p:nvPr/>
        </p:nvSpPr>
        <p:spPr>
          <a:xfrm>
            <a:off x="2127873" y="914598"/>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45" name="It is lighter than air."/>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t>It is lighter than air.</a:t>
            </a:r>
          </a:p>
        </p:txBody>
      </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Gas flame 2.jpg" descr="Gas flame 2.jpg"/>
          <p:cNvPicPr>
            <a:picLocks noChangeAspect="1"/>
          </p:cNvPicPr>
          <p:nvPr/>
        </p:nvPicPr>
        <p:blipFill>
          <a:blip r:embed="rId3"/>
          <a:srcRect l="10900" r="199"/>
          <a:stretch>
            <a:fillRect/>
          </a:stretch>
        </p:blipFill>
        <p:spPr>
          <a:xfrm>
            <a:off x="-51632" y="-1"/>
            <a:ext cx="10263264" cy="7697449"/>
          </a:xfrm>
          <a:prstGeom prst="rect">
            <a:avLst/>
          </a:prstGeom>
          <a:ln w="3175">
            <a:miter lim="400000"/>
          </a:ln>
        </p:spPr>
      </p:pic>
      <p:sp>
        <p:nvSpPr>
          <p:cNvPr id="250" name="Properties of  Natural Gas"/>
          <p:cNvSpPr txBox="1"/>
          <p:nvPr/>
        </p:nvSpPr>
        <p:spPr>
          <a:xfrm>
            <a:off x="2127873" y="914598"/>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51" name="It is combustible."/>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t>It is combustible.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6558">
              <a:srgbClr val="ABE4F3"/>
            </a:gs>
            <a:gs pos="100000">
              <a:srgbClr val="FEFFFF"/>
            </a:gs>
          </a:gsLst>
          <a:lin ang="16200000" scaled="0"/>
        </a:gradFill>
        <a:effectLst/>
      </p:bgPr>
    </p:bg>
    <p:spTree>
      <p:nvGrpSpPr>
        <p:cNvPr id="1" name=""/>
        <p:cNvGrpSpPr/>
        <p:nvPr/>
      </p:nvGrpSpPr>
      <p:grpSpPr>
        <a:xfrm>
          <a:off x="0" y="0"/>
          <a:ext cx="0" cy="0"/>
          <a:chOff x="0" y="0"/>
          <a:chExt cx="0" cy="0"/>
        </a:xfrm>
      </p:grpSpPr>
      <p:sp>
        <p:nvSpPr>
          <p:cNvPr id="255" name="Natural Gas Safety"/>
          <p:cNvSpPr txBox="1"/>
          <p:nvPr/>
        </p:nvSpPr>
        <p:spPr>
          <a:xfrm>
            <a:off x="3465090" y="502923"/>
            <a:ext cx="65294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5700" b="1">
                <a:solidFill>
                  <a:srgbClr val="F15D2F"/>
                </a:solidFill>
                <a:latin typeface="Helvetica"/>
                <a:ea typeface="Helvetica"/>
                <a:cs typeface="Helvetica"/>
                <a:sym typeface="Helvetica"/>
              </a:defRPr>
            </a:lvl1pPr>
          </a:lstStyle>
          <a:p>
            <a:r>
              <a:t>Natural Gas Safety</a:t>
            </a:r>
          </a:p>
        </p:txBody>
      </p:sp>
      <p:sp>
        <p:nvSpPr>
          <p:cNvPr id="256" name="Play it safe inside.…"/>
          <p:cNvSpPr txBox="1"/>
          <p:nvPr/>
        </p:nvSpPr>
        <p:spPr>
          <a:xfrm>
            <a:off x="4364415" y="1577629"/>
            <a:ext cx="5237475" cy="541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5000" b="1">
                <a:solidFill>
                  <a:srgbClr val="000000">
                    <a:alpha val="50000"/>
                  </a:srgbClr>
                </a:solidFill>
                <a:latin typeface="Helvetica"/>
                <a:ea typeface="Helvetica"/>
                <a:cs typeface="Helvetica"/>
                <a:sym typeface="Helvetica"/>
              </a:defRPr>
            </a:pPr>
            <a:r>
              <a:t>Play it safe inside.</a:t>
            </a:r>
          </a:p>
          <a:p>
            <a:pPr>
              <a:defRPr sz="5000">
                <a:solidFill>
                  <a:srgbClr val="000000">
                    <a:alpha val="50000"/>
                  </a:srgbClr>
                </a:solidFill>
                <a:latin typeface="Helvetica"/>
                <a:ea typeface="Helvetica"/>
                <a:cs typeface="Helvetica"/>
                <a:sym typeface="Helvetica"/>
              </a:defRPr>
            </a:pPr>
            <a:r>
              <a:t>Never inspect natural gas appliances without adult supervision.</a:t>
            </a:r>
          </a:p>
        </p:txBody>
      </p:sp>
      <p:pic>
        <p:nvPicPr>
          <p:cNvPr id="4" name="Picture 3" descr="A picture containing clipart, illustration, graphics, animated cartoon&#10;&#10;Description automatically generated">
            <a:extLst>
              <a:ext uri="{FF2B5EF4-FFF2-40B4-BE49-F238E27FC236}">
                <a16:creationId xmlns:a16="http://schemas.microsoft.com/office/drawing/2014/main" id="{CBC37D58-3D67-F44E-B00B-71B9698F8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15" y="1152273"/>
            <a:ext cx="2686850" cy="583873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6558">
              <a:srgbClr val="ABE4F3"/>
            </a:gs>
            <a:gs pos="100000">
              <a:srgbClr val="FEFFFF"/>
            </a:gs>
          </a:gsLst>
          <a:lin ang="16200000" scaled="0"/>
        </a:gradFill>
        <a:effectLst/>
      </p:bgPr>
    </p:bg>
    <p:spTree>
      <p:nvGrpSpPr>
        <p:cNvPr id="1" name=""/>
        <p:cNvGrpSpPr/>
        <p:nvPr/>
      </p:nvGrpSpPr>
      <p:grpSpPr>
        <a:xfrm>
          <a:off x="0" y="0"/>
          <a:ext cx="0" cy="0"/>
          <a:chOff x="0" y="0"/>
          <a:chExt cx="0" cy="0"/>
        </a:xfrm>
      </p:grpSpPr>
      <p:sp>
        <p:nvSpPr>
          <p:cNvPr id="263" name="Rectangle"/>
          <p:cNvSpPr/>
          <p:nvPr/>
        </p:nvSpPr>
        <p:spPr>
          <a:xfrm>
            <a:off x="5164116" y="2958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4" name="Rectangle"/>
          <p:cNvSpPr/>
          <p:nvPr/>
        </p:nvSpPr>
        <p:spPr>
          <a:xfrm>
            <a:off x="5164116" y="4990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5" name="Rectangle"/>
          <p:cNvSpPr/>
          <p:nvPr/>
        </p:nvSpPr>
        <p:spPr>
          <a:xfrm>
            <a:off x="5164116" y="926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6" name="Keep areas around furnace and water heater clutter-free."/>
          <p:cNvSpPr/>
          <p:nvPr/>
        </p:nvSpPr>
        <p:spPr>
          <a:xfrm>
            <a:off x="5499120" y="2958231"/>
            <a:ext cx="3594622" cy="1703538"/>
          </a:xfrm>
          <a:prstGeom prst="rect">
            <a:avLst/>
          </a:prstGeom>
          <a:solidFill>
            <a:schemeClr val="accent1"/>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rPr dirty="0"/>
              <a:t>Keep areas around furnace and water heater clutter</a:t>
            </a:r>
            <a:r>
              <a:rPr lang="en-US" dirty="0"/>
              <a:t> </a:t>
            </a:r>
            <a:r>
              <a:rPr dirty="0"/>
              <a:t>free.</a:t>
            </a:r>
          </a:p>
        </p:txBody>
      </p:sp>
      <p:sp>
        <p:nvSpPr>
          <p:cNvPr id="267" name="Do not store flammable or combustible materials near any  gas appliances."/>
          <p:cNvSpPr/>
          <p:nvPr/>
        </p:nvSpPr>
        <p:spPr>
          <a:xfrm>
            <a:off x="5517910" y="4990231"/>
            <a:ext cx="3594621" cy="1703538"/>
          </a:xfrm>
          <a:prstGeom prst="rect">
            <a:avLst/>
          </a:prstGeom>
          <a:solidFill>
            <a:schemeClr val="accent1"/>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2400" b="1">
                <a:solidFill>
                  <a:srgbClr val="FFFFFF"/>
                </a:solidFill>
                <a:latin typeface="Helvetica"/>
                <a:ea typeface="Helvetica"/>
                <a:cs typeface="Helvetica"/>
                <a:sym typeface="Helvetica"/>
              </a:defRPr>
            </a:pPr>
            <a:r>
              <a:t>Do not store flammable or combustible materials near any </a:t>
            </a:r>
            <a:br/>
            <a:r>
              <a:t>gas appliances.</a:t>
            </a:r>
          </a:p>
        </p:txBody>
      </p:sp>
      <p:sp>
        <p:nvSpPr>
          <p:cNvPr id="268" name="Have natural gas appliances maintained and inspected."/>
          <p:cNvSpPr/>
          <p:nvPr/>
        </p:nvSpPr>
        <p:spPr>
          <a:xfrm>
            <a:off x="5501601" y="926231"/>
            <a:ext cx="3699830" cy="1703538"/>
          </a:xfrm>
          <a:prstGeom prst="rect">
            <a:avLst/>
          </a:prstGeom>
          <a:solidFill>
            <a:schemeClr val="accent1"/>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Have natural gas appliances maintained and inspected.</a:t>
            </a:r>
          </a:p>
        </p:txBody>
      </p:sp>
      <p:pic>
        <p:nvPicPr>
          <p:cNvPr id="11" name="Picture 10">
            <a:extLst>
              <a:ext uri="{FF2B5EF4-FFF2-40B4-BE49-F238E27FC236}">
                <a16:creationId xmlns:a16="http://schemas.microsoft.com/office/drawing/2014/main" id="{4107961C-3CF9-7049-A768-E260839254BA}"/>
              </a:ext>
            </a:extLst>
          </p:cNvPr>
          <p:cNvPicPr>
            <a:picLocks noChangeAspect="1"/>
          </p:cNvPicPr>
          <p:nvPr/>
        </p:nvPicPr>
        <p:blipFill rotWithShape="1">
          <a:blip r:embed="rId3">
            <a:extLst>
              <a:ext uri="{28A0092B-C50C-407E-A947-70E740481C1C}">
                <a14:useLocalDpi xmlns:a14="http://schemas.microsoft.com/office/drawing/2010/main" val="0"/>
              </a:ext>
            </a:extLst>
          </a:blip>
          <a:srcRect l="49640"/>
          <a:stretch/>
        </p:blipFill>
        <p:spPr>
          <a:xfrm>
            <a:off x="671513" y="-675279"/>
            <a:ext cx="4857750" cy="8576578"/>
          </a:xfrm>
          <a:prstGeom prst="rect">
            <a:avLst/>
          </a:prstGeom>
        </p:spPr>
      </p:pic>
      <p:sp>
        <p:nvSpPr>
          <p:cNvPr id="2" name="TextBox 1">
            <a:extLst>
              <a:ext uri="{FF2B5EF4-FFF2-40B4-BE49-F238E27FC236}">
                <a16:creationId xmlns:a16="http://schemas.microsoft.com/office/drawing/2014/main" id="{1518E0C9-6B9A-764D-9AC8-A61B1B63B70F}"/>
              </a:ext>
            </a:extLst>
          </p:cNvPr>
          <p:cNvSpPr txBox="1"/>
          <p:nvPr/>
        </p:nvSpPr>
        <p:spPr>
          <a:xfrm>
            <a:off x="4003391" y="6970682"/>
            <a:ext cx="222816" cy="20326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9687" tIns="39687" rIns="39687" bIns="3968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000000"/>
                </a:solidFill>
                <a:effectLst/>
                <a:uFillTx/>
                <a:latin typeface="+mn-lt"/>
                <a:ea typeface="+mn-ea"/>
                <a:cs typeface="+mn-cs"/>
                <a:sym typeface="Helvetica Light"/>
              </a:rPr>
              <a:t>TM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6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6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2000"/>
                                  </p:stCondLst>
                                  <p:iterate>
                                    <p:tmAbs val="0"/>
                                  </p:iterate>
                                  <p:childTnLst>
                                    <p:set>
                                      <p:cBhvr>
                                        <p:cTn id="12" fill="hold"/>
                                        <p:tgtEl>
                                          <p:spTgt spid="26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4" nodeType="afterEffect">
                                  <p:stCondLst>
                                    <p:cond delay="0"/>
                                  </p:stCondLst>
                                  <p:iterate>
                                    <p:tmAbs val="0"/>
                                  </p:iterate>
                                  <p:childTnLst>
                                    <p:set>
                                      <p:cBhvr>
                                        <p:cTn id="15" fill="hold"/>
                                        <p:tgtEl>
                                          <p:spTgt spid="26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5" nodeType="afterEffect">
                                  <p:stCondLst>
                                    <p:cond delay="2000"/>
                                  </p:stCondLst>
                                  <p:iterate>
                                    <p:tmAbs val="0"/>
                                  </p:iterate>
                                  <p:childTnLst>
                                    <p:set>
                                      <p:cBhvr>
                                        <p:cTn id="18" fill="hold"/>
                                        <p:tgtEl>
                                          <p:spTgt spid="264"/>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6" nodeType="afterEffect">
                                  <p:stCondLst>
                                    <p:cond delay="0"/>
                                  </p:stCondLst>
                                  <p:iterate>
                                    <p:tmAbs val="0"/>
                                  </p:iterate>
                                  <p:childTnLst>
                                    <p:set>
                                      <p:cBhvr>
                                        <p:cTn id="21" fill="hold"/>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3" animBg="1" advAuto="0"/>
      <p:bldP spid="264" grpId="5" animBg="1" advAuto="0"/>
      <p:bldP spid="265" grpId="1" animBg="1" advAuto="0"/>
      <p:bldP spid="266" grpId="4" animBg="1" advAuto="0"/>
      <p:bldP spid="267" grpId="6" animBg="1" advAuto="0"/>
      <p:bldP spid="268"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 descr="Image"/>
          <p:cNvPicPr>
            <a:picLocks noChangeAspect="1"/>
          </p:cNvPicPr>
          <p:nvPr/>
        </p:nvPicPr>
        <p:blipFill>
          <a:blip r:embed="rId3"/>
          <a:stretch>
            <a:fillRect/>
          </a:stretch>
        </p:blipFill>
        <p:spPr>
          <a:xfrm>
            <a:off x="3834341" y="3813357"/>
            <a:ext cx="3200401" cy="3810001"/>
          </a:xfrm>
          <a:prstGeom prst="rect">
            <a:avLst/>
          </a:prstGeom>
          <a:ln w="3175">
            <a:miter lim="400000"/>
          </a:ln>
        </p:spPr>
      </p:pic>
      <p:pic>
        <p:nvPicPr>
          <p:cNvPr id="276" name="Heater.jpg" descr="Heater.jpg"/>
          <p:cNvPicPr>
            <a:picLocks/>
          </p:cNvPicPr>
          <p:nvPr/>
        </p:nvPicPr>
        <p:blipFill>
          <a:blip r:embed="rId4"/>
          <a:srcRect l="21576" t="3340" r="6970" b="783"/>
          <a:stretch>
            <a:fillRect/>
          </a:stretch>
        </p:blipFill>
        <p:spPr>
          <a:xfrm>
            <a:off x="-6350" y="-9335"/>
            <a:ext cx="3810000" cy="7620001"/>
          </a:xfrm>
          <a:prstGeom prst="rect">
            <a:avLst/>
          </a:prstGeom>
          <a:ln w="3175">
            <a:miter lim="400000"/>
          </a:ln>
        </p:spPr>
      </p:pic>
      <p:sp>
        <p:nvSpPr>
          <p:cNvPr id="277" name="Rectangle"/>
          <p:cNvSpPr/>
          <p:nvPr/>
        </p:nvSpPr>
        <p:spPr>
          <a:xfrm>
            <a:off x="-1" y="-9335"/>
            <a:ext cx="3810001" cy="7638670"/>
          </a:xfrm>
          <a:prstGeom prst="rect">
            <a:avLst/>
          </a:prstGeom>
          <a:solidFill>
            <a:srgbClr val="000000">
              <a:alpha val="50000"/>
            </a:srgbClr>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pic>
        <p:nvPicPr>
          <p:cNvPr id="278" name="Paint-cans.jpg" descr="Paint-cans.jpg"/>
          <p:cNvPicPr>
            <a:picLocks/>
          </p:cNvPicPr>
          <p:nvPr/>
        </p:nvPicPr>
        <p:blipFill>
          <a:blip r:embed="rId5"/>
          <a:srcRect l="35533" t="1322" r="9811" b="375"/>
          <a:stretch>
            <a:fillRect/>
          </a:stretch>
        </p:blipFill>
        <p:spPr>
          <a:xfrm>
            <a:off x="3813175" y="-9"/>
            <a:ext cx="3175000" cy="3810001"/>
          </a:xfrm>
          <a:prstGeom prst="rect">
            <a:avLst/>
          </a:prstGeom>
          <a:ln w="3175">
            <a:miter lim="400000"/>
          </a:ln>
        </p:spPr>
      </p:pic>
      <p:pic>
        <p:nvPicPr>
          <p:cNvPr id="279" name="shutterstock_265438235.jpg" descr="shutterstock_265438235.jpg"/>
          <p:cNvPicPr>
            <a:picLocks/>
          </p:cNvPicPr>
          <p:nvPr/>
        </p:nvPicPr>
        <p:blipFill>
          <a:blip r:embed="rId6"/>
          <a:srcRect l="19885" t="13833" r="52222" b="36000"/>
          <a:stretch>
            <a:fillRect/>
          </a:stretch>
        </p:blipFill>
        <p:spPr>
          <a:xfrm>
            <a:off x="6985000" y="-9"/>
            <a:ext cx="3175000" cy="3810001"/>
          </a:xfrm>
          <a:prstGeom prst="rect">
            <a:avLst/>
          </a:prstGeom>
          <a:ln w="3175">
            <a:miter lim="400000"/>
          </a:ln>
        </p:spPr>
      </p:pic>
      <p:pic>
        <p:nvPicPr>
          <p:cNvPr id="280" name="Spray-paint-cans.jpg" descr="Spray-paint-cans.jpg"/>
          <p:cNvPicPr>
            <a:picLocks/>
          </p:cNvPicPr>
          <p:nvPr/>
        </p:nvPicPr>
        <p:blipFill>
          <a:blip r:embed="rId7"/>
          <a:srcRect l="36176" t="8232" r="3614" b="1497"/>
          <a:stretch>
            <a:fillRect/>
          </a:stretch>
        </p:blipFill>
        <p:spPr>
          <a:xfrm>
            <a:off x="6985000" y="3813357"/>
            <a:ext cx="3175000" cy="3810001"/>
          </a:xfrm>
          <a:prstGeom prst="rect">
            <a:avLst/>
          </a:prstGeom>
          <a:ln w="3175">
            <a:miter lim="400000"/>
          </a:ln>
        </p:spPr>
      </p:pic>
      <p:sp>
        <p:nvSpPr>
          <p:cNvPr id="281" name="Keep the  area clean!"/>
          <p:cNvSpPr txBox="1"/>
          <p:nvPr/>
        </p:nvSpPr>
        <p:spPr>
          <a:xfrm>
            <a:off x="882649" y="2373312"/>
            <a:ext cx="2032002" cy="287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4600" b="1">
                <a:solidFill>
                  <a:srgbClr val="FFFFFF"/>
                </a:solidFill>
                <a:latin typeface="Helvetica"/>
                <a:ea typeface="Helvetica"/>
                <a:cs typeface="Helvetica"/>
                <a:sym typeface="Helvetica"/>
              </a:defRPr>
            </a:pPr>
            <a:r>
              <a:t>Keep the </a:t>
            </a:r>
            <a:br/>
            <a:r>
              <a:t>area clean!</a:t>
            </a:r>
          </a:p>
        </p:txBody>
      </p:sp>
      <p:sp>
        <p:nvSpPr>
          <p:cNvPr id="282" name="Rectangle"/>
          <p:cNvSpPr/>
          <p:nvPr/>
        </p:nvSpPr>
        <p:spPr>
          <a:xfrm>
            <a:off x="3813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3" name="Rectangle"/>
          <p:cNvSpPr/>
          <p:nvPr/>
        </p:nvSpPr>
        <p:spPr>
          <a:xfrm>
            <a:off x="3800475" y="-6350"/>
            <a:ext cx="3187700"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84" name="X"/>
          <p:cNvSpPr txBox="1"/>
          <p:nvPr/>
        </p:nvSpPr>
        <p:spPr>
          <a:xfrm>
            <a:off x="4770135" y="749196"/>
            <a:ext cx="1328813"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85" name="Rectangle"/>
          <p:cNvSpPr/>
          <p:nvPr/>
        </p:nvSpPr>
        <p:spPr>
          <a:xfrm>
            <a:off x="6988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6" name="Rectangle"/>
          <p:cNvSpPr/>
          <p:nvPr/>
        </p:nvSpPr>
        <p:spPr>
          <a:xfrm>
            <a:off x="6988175" y="-6350"/>
            <a:ext cx="3168651"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87" name="X"/>
          <p:cNvSpPr txBox="1"/>
          <p:nvPr/>
        </p:nvSpPr>
        <p:spPr>
          <a:xfrm>
            <a:off x="7911269" y="760404"/>
            <a:ext cx="1328812"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88" name="Rectangle"/>
          <p:cNvSpPr/>
          <p:nvPr/>
        </p:nvSpPr>
        <p:spPr>
          <a:xfrm>
            <a:off x="6988175" y="3813365"/>
            <a:ext cx="31686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9" name="Rectangle"/>
          <p:cNvSpPr/>
          <p:nvPr/>
        </p:nvSpPr>
        <p:spPr>
          <a:xfrm>
            <a:off x="6988175" y="3813365"/>
            <a:ext cx="316865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90" name="X"/>
          <p:cNvSpPr txBox="1"/>
          <p:nvPr/>
        </p:nvSpPr>
        <p:spPr>
          <a:xfrm>
            <a:off x="7914444" y="4561086"/>
            <a:ext cx="1328812"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91" name="Rectangle"/>
          <p:cNvSpPr/>
          <p:nvPr/>
        </p:nvSpPr>
        <p:spPr>
          <a:xfrm>
            <a:off x="3810000" y="3813365"/>
            <a:ext cx="31813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92" name="Rectangle"/>
          <p:cNvSpPr/>
          <p:nvPr/>
        </p:nvSpPr>
        <p:spPr>
          <a:xfrm>
            <a:off x="3800475" y="3813365"/>
            <a:ext cx="318770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93" name="X"/>
          <p:cNvSpPr txBox="1"/>
          <p:nvPr/>
        </p:nvSpPr>
        <p:spPr>
          <a:xfrm>
            <a:off x="4770135" y="4567420"/>
            <a:ext cx="1328813"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8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83"/>
                                        </p:tgtEl>
                                        <p:attrNameLst>
                                          <p:attrName>style.visibility</p:attrName>
                                        </p:attrNameLst>
                                      </p:cBhvr>
                                      <p:to>
                                        <p:strVal val="visible"/>
                                      </p:to>
                                    </p:set>
                                  </p:childTnLst>
                                </p:cTn>
                              </p:par>
                            </p:childTnLst>
                          </p:cTn>
                        </p:par>
                        <p:par>
                          <p:cTn id="14" fill="hold">
                            <p:stCondLst>
                              <p:cond delay="0"/>
                            </p:stCondLst>
                            <p:childTnLst>
                              <p:par>
                                <p:cTn id="15" presetID="23" presetClass="entr" presetSubtype="32" fill="hold" grpId="4" nodeType="afterEffect">
                                  <p:stCondLst>
                                    <p:cond delay="0"/>
                                  </p:stCondLst>
                                  <p:iterate>
                                    <p:tmAbs val="0"/>
                                  </p:iterate>
                                  <p:childTnLst>
                                    <p:set>
                                      <p:cBhvr>
                                        <p:cTn id="16" fill="hold"/>
                                        <p:tgtEl>
                                          <p:spTgt spid="284"/>
                                        </p:tgtEl>
                                        <p:attrNameLst>
                                          <p:attrName>style.visibility</p:attrName>
                                        </p:attrNameLst>
                                      </p:cBhvr>
                                      <p:to>
                                        <p:strVal val="visible"/>
                                      </p:to>
                                    </p:set>
                                    <p:anim calcmode="lin" valueType="num">
                                      <p:cBhvr>
                                        <p:cTn id="17" dur="499" fill="hold"/>
                                        <p:tgtEl>
                                          <p:spTgt spid="284"/>
                                        </p:tgtEl>
                                        <p:attrNameLst>
                                          <p:attrName>ppt_w</p:attrName>
                                        </p:attrNameLst>
                                      </p:cBhvr>
                                      <p:tavLst>
                                        <p:tav tm="0">
                                          <p:val>
                                            <p:strVal val="4*#ppt_w"/>
                                          </p:val>
                                        </p:tav>
                                        <p:tav tm="100000">
                                          <p:val>
                                            <p:strVal val="#ppt_w"/>
                                          </p:val>
                                        </p:tav>
                                      </p:tavLst>
                                    </p:anim>
                                    <p:anim calcmode="lin" valueType="num">
                                      <p:cBhvr>
                                        <p:cTn id="18" dur="499" fill="hold"/>
                                        <p:tgtEl>
                                          <p:spTgt spid="284"/>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6" nodeType="clickEffect">
                                  <p:stCondLst>
                                    <p:cond delay="0"/>
                                  </p:stCondLst>
                                  <p:iterate>
                                    <p:tmAbs val="0"/>
                                  </p:iterate>
                                  <p:childTnLst>
                                    <p:set>
                                      <p:cBhvr>
                                        <p:cTn id="26" fill="hold">
                                          <p:stCondLst>
                                            <p:cond delay="0"/>
                                          </p:stCondLst>
                                        </p:cTn>
                                        <p:tgtEl>
                                          <p:spTgt spid="285"/>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7" nodeType="afterEffect">
                                  <p:stCondLst>
                                    <p:cond delay="0"/>
                                  </p:stCondLst>
                                  <p:iterate>
                                    <p:tmAbs val="0"/>
                                  </p:iterate>
                                  <p:childTnLst>
                                    <p:set>
                                      <p:cBhvr>
                                        <p:cTn id="29" fill="hold"/>
                                        <p:tgtEl>
                                          <p:spTgt spid="286"/>
                                        </p:tgtEl>
                                        <p:attrNameLst>
                                          <p:attrName>style.visibility</p:attrName>
                                        </p:attrNameLst>
                                      </p:cBhvr>
                                      <p:to>
                                        <p:strVal val="visible"/>
                                      </p:to>
                                    </p:set>
                                  </p:childTnLst>
                                </p:cTn>
                              </p:par>
                            </p:childTnLst>
                          </p:cTn>
                        </p:par>
                        <p:par>
                          <p:cTn id="30" fill="hold">
                            <p:stCondLst>
                              <p:cond delay="0"/>
                            </p:stCondLst>
                            <p:childTnLst>
                              <p:par>
                                <p:cTn id="31" presetID="23" presetClass="entr" presetSubtype="32" fill="hold" grpId="8" nodeType="afterEffect">
                                  <p:stCondLst>
                                    <p:cond delay="0"/>
                                  </p:stCondLst>
                                  <p:iterate>
                                    <p:tmAbs val="0"/>
                                  </p:iterate>
                                  <p:childTnLst>
                                    <p:set>
                                      <p:cBhvr>
                                        <p:cTn id="32" fill="hold"/>
                                        <p:tgtEl>
                                          <p:spTgt spid="287"/>
                                        </p:tgtEl>
                                        <p:attrNameLst>
                                          <p:attrName>style.visibility</p:attrName>
                                        </p:attrNameLst>
                                      </p:cBhvr>
                                      <p:to>
                                        <p:strVal val="visible"/>
                                      </p:to>
                                    </p:set>
                                    <p:anim calcmode="lin" valueType="num">
                                      <p:cBhvr>
                                        <p:cTn id="33" dur="499" fill="hold"/>
                                        <p:tgtEl>
                                          <p:spTgt spid="287"/>
                                        </p:tgtEl>
                                        <p:attrNameLst>
                                          <p:attrName>ppt_w</p:attrName>
                                        </p:attrNameLst>
                                      </p:cBhvr>
                                      <p:tavLst>
                                        <p:tav tm="0">
                                          <p:val>
                                            <p:strVal val="4*#ppt_w"/>
                                          </p:val>
                                        </p:tav>
                                        <p:tav tm="100000">
                                          <p:val>
                                            <p:strVal val="#ppt_w"/>
                                          </p:val>
                                        </p:tav>
                                      </p:tavLst>
                                    </p:anim>
                                    <p:anim calcmode="lin" valueType="num">
                                      <p:cBhvr>
                                        <p:cTn id="34" dur="499" fill="hold"/>
                                        <p:tgtEl>
                                          <p:spTgt spid="287"/>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2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0" nodeType="clickEffect">
                                  <p:stCondLst>
                                    <p:cond delay="0"/>
                                  </p:stCondLst>
                                  <p:iterate>
                                    <p:tmAbs val="0"/>
                                  </p:iterate>
                                  <p:childTnLst>
                                    <p:set>
                                      <p:cBhvr>
                                        <p:cTn id="42" fill="hold">
                                          <p:stCondLst>
                                            <p:cond delay="0"/>
                                          </p:stCondLst>
                                        </p:cTn>
                                        <p:tgtEl>
                                          <p:spTgt spid="288"/>
                                        </p:tgtEl>
                                        <p:attrNameLst>
                                          <p:attrName>style.visibility</p:attrName>
                                        </p:attrNameLst>
                                      </p:cBhvr>
                                      <p:to>
                                        <p:strVal val="hidden"/>
                                      </p:to>
                                    </p:set>
                                  </p:childTnLst>
                                </p:cTn>
                              </p:par>
                            </p:childTnLst>
                          </p:cTn>
                        </p:par>
                        <p:par>
                          <p:cTn id="43" fill="hold">
                            <p:stCondLst>
                              <p:cond delay="0"/>
                            </p:stCondLst>
                            <p:childTnLst>
                              <p:par>
                                <p:cTn id="44" presetID="1" presetClass="entr" presetSubtype="0" fill="hold" grpId="11" nodeType="afterEffect">
                                  <p:stCondLst>
                                    <p:cond delay="0"/>
                                  </p:stCondLst>
                                  <p:iterate>
                                    <p:tmAbs val="0"/>
                                  </p:iterate>
                                  <p:childTnLst>
                                    <p:set>
                                      <p:cBhvr>
                                        <p:cTn id="45" fill="hold"/>
                                        <p:tgtEl>
                                          <p:spTgt spid="289"/>
                                        </p:tgtEl>
                                        <p:attrNameLst>
                                          <p:attrName>style.visibility</p:attrName>
                                        </p:attrNameLst>
                                      </p:cBhvr>
                                      <p:to>
                                        <p:strVal val="visible"/>
                                      </p:to>
                                    </p:set>
                                  </p:childTnLst>
                                </p:cTn>
                              </p:par>
                            </p:childTnLst>
                          </p:cTn>
                        </p:par>
                        <p:par>
                          <p:cTn id="46" fill="hold">
                            <p:stCondLst>
                              <p:cond delay="0"/>
                            </p:stCondLst>
                            <p:childTnLst>
                              <p:par>
                                <p:cTn id="47" presetID="23" presetClass="entr" presetSubtype="32" fill="hold" grpId="12" nodeType="afterEffect">
                                  <p:stCondLst>
                                    <p:cond delay="0"/>
                                  </p:stCondLst>
                                  <p:iterate>
                                    <p:tmAbs val="0"/>
                                  </p:iterate>
                                  <p:childTnLst>
                                    <p:set>
                                      <p:cBhvr>
                                        <p:cTn id="48" fill="hold"/>
                                        <p:tgtEl>
                                          <p:spTgt spid="290"/>
                                        </p:tgtEl>
                                        <p:attrNameLst>
                                          <p:attrName>style.visibility</p:attrName>
                                        </p:attrNameLst>
                                      </p:cBhvr>
                                      <p:to>
                                        <p:strVal val="visible"/>
                                      </p:to>
                                    </p:set>
                                    <p:anim calcmode="lin" valueType="num">
                                      <p:cBhvr>
                                        <p:cTn id="49" dur="499" fill="hold"/>
                                        <p:tgtEl>
                                          <p:spTgt spid="290"/>
                                        </p:tgtEl>
                                        <p:attrNameLst>
                                          <p:attrName>ppt_w</p:attrName>
                                        </p:attrNameLst>
                                      </p:cBhvr>
                                      <p:tavLst>
                                        <p:tav tm="0">
                                          <p:val>
                                            <p:strVal val="4*#ppt_w"/>
                                          </p:val>
                                        </p:tav>
                                        <p:tav tm="100000">
                                          <p:val>
                                            <p:strVal val="#ppt_w"/>
                                          </p:val>
                                        </p:tav>
                                      </p:tavLst>
                                    </p:anim>
                                    <p:anim calcmode="lin" valueType="num">
                                      <p:cBhvr>
                                        <p:cTn id="50" dur="499" fill="hold"/>
                                        <p:tgtEl>
                                          <p:spTgt spid="290"/>
                                        </p:tgtEl>
                                        <p:attrNameLst>
                                          <p:attrName>ppt_h</p:attrName>
                                        </p:attrNameLst>
                                      </p:cBhvr>
                                      <p:tavLst>
                                        <p:tav tm="0">
                                          <p:val>
                                            <p:strVal val="4*#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2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4" nodeType="clickEffect">
                                  <p:stCondLst>
                                    <p:cond delay="0"/>
                                  </p:stCondLst>
                                  <p:iterate>
                                    <p:tmAbs val="0"/>
                                  </p:iterate>
                                  <p:childTnLst>
                                    <p:set>
                                      <p:cBhvr>
                                        <p:cTn id="58" fill="hold">
                                          <p:stCondLst>
                                            <p:cond delay="0"/>
                                          </p:stCondLst>
                                        </p:cTn>
                                        <p:tgtEl>
                                          <p:spTgt spid="291"/>
                                        </p:tgtEl>
                                        <p:attrNameLst>
                                          <p:attrName>style.visibility</p:attrName>
                                        </p:attrNameLst>
                                      </p:cBhvr>
                                      <p:to>
                                        <p:strVal val="hidden"/>
                                      </p:to>
                                    </p:set>
                                  </p:childTnLst>
                                </p:cTn>
                              </p:par>
                            </p:childTnLst>
                          </p:cTn>
                        </p:par>
                        <p:par>
                          <p:cTn id="59" fill="hold">
                            <p:stCondLst>
                              <p:cond delay="0"/>
                            </p:stCondLst>
                            <p:childTnLst>
                              <p:par>
                                <p:cTn id="60" presetID="1" presetClass="entr" presetSubtype="0" fill="hold" grpId="15" nodeType="afterEffect">
                                  <p:stCondLst>
                                    <p:cond delay="0"/>
                                  </p:stCondLst>
                                  <p:iterate>
                                    <p:tmAbs val="0"/>
                                  </p:iterate>
                                  <p:childTnLst>
                                    <p:set>
                                      <p:cBhvr>
                                        <p:cTn id="61" fill="hold"/>
                                        <p:tgtEl>
                                          <p:spTgt spid="292"/>
                                        </p:tgtEl>
                                        <p:attrNameLst>
                                          <p:attrName>style.visibility</p:attrName>
                                        </p:attrNameLst>
                                      </p:cBhvr>
                                      <p:to>
                                        <p:strVal val="visible"/>
                                      </p:to>
                                    </p:set>
                                  </p:childTnLst>
                                </p:cTn>
                              </p:par>
                            </p:childTnLst>
                          </p:cTn>
                        </p:par>
                        <p:par>
                          <p:cTn id="62" fill="hold">
                            <p:stCondLst>
                              <p:cond delay="0"/>
                            </p:stCondLst>
                            <p:childTnLst>
                              <p:par>
                                <p:cTn id="63" presetID="23" presetClass="entr" presetSubtype="32" fill="hold" grpId="16" nodeType="afterEffect">
                                  <p:stCondLst>
                                    <p:cond delay="0"/>
                                  </p:stCondLst>
                                  <p:iterate>
                                    <p:tmAbs val="0"/>
                                  </p:iterate>
                                  <p:childTnLst>
                                    <p:set>
                                      <p:cBhvr>
                                        <p:cTn id="64" fill="hold"/>
                                        <p:tgtEl>
                                          <p:spTgt spid="293"/>
                                        </p:tgtEl>
                                        <p:attrNameLst>
                                          <p:attrName>style.visibility</p:attrName>
                                        </p:attrNameLst>
                                      </p:cBhvr>
                                      <p:to>
                                        <p:strVal val="visible"/>
                                      </p:to>
                                    </p:set>
                                    <p:anim calcmode="lin" valueType="num">
                                      <p:cBhvr>
                                        <p:cTn id="65" dur="499" fill="hold"/>
                                        <p:tgtEl>
                                          <p:spTgt spid="293"/>
                                        </p:tgtEl>
                                        <p:attrNameLst>
                                          <p:attrName>ppt_w</p:attrName>
                                        </p:attrNameLst>
                                      </p:cBhvr>
                                      <p:tavLst>
                                        <p:tav tm="0">
                                          <p:val>
                                            <p:strVal val="4*#ppt_w"/>
                                          </p:val>
                                        </p:tav>
                                        <p:tav tm="100000">
                                          <p:val>
                                            <p:strVal val="#ppt_w"/>
                                          </p:val>
                                        </p:tav>
                                      </p:tavLst>
                                    </p:anim>
                                    <p:anim calcmode="lin" valueType="num">
                                      <p:cBhvr>
                                        <p:cTn id="66" dur="499" fill="hold"/>
                                        <p:tgtEl>
                                          <p:spTgt spid="29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animBg="1" advAuto="0"/>
      <p:bldP spid="282" grpId="2" animBg="1" advAuto="0"/>
      <p:bldP spid="283" grpId="3" animBg="1" advAuto="0"/>
      <p:bldP spid="284" grpId="4" animBg="1" advAuto="0"/>
      <p:bldP spid="285" grpId="5" animBg="1" advAuto="0"/>
      <p:bldP spid="285" grpId="6" animBg="1" advAuto="0"/>
      <p:bldP spid="286" grpId="7" animBg="1" advAuto="0"/>
      <p:bldP spid="287" grpId="8" animBg="1" advAuto="0"/>
      <p:bldP spid="288" grpId="9" animBg="1" advAuto="0"/>
      <p:bldP spid="288" grpId="10" animBg="1" advAuto="0"/>
      <p:bldP spid="289" grpId="11" animBg="1" advAuto="0"/>
      <p:bldP spid="290" grpId="12" animBg="1" advAuto="0"/>
      <p:bldP spid="291" grpId="13" animBg="1" advAuto="0"/>
      <p:bldP spid="291" grpId="14" animBg="1" advAuto="0"/>
      <p:bldP spid="292" grpId="15" animBg="1" advAuto="0"/>
      <p:bldP spid="293" grpId="16"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It’s time for Damage Prevention Lingo"/>
          <p:cNvSpPr txBox="1"/>
          <p:nvPr/>
        </p:nvSpPr>
        <p:spPr>
          <a:xfrm>
            <a:off x="2222266" y="2454180"/>
            <a:ext cx="5715467" cy="27116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a:t>
            </a:r>
            <a:r>
              <a:rPr lang="en-US" dirty="0"/>
              <a:t>for</a:t>
            </a:r>
          </a:p>
          <a:p>
            <a:r>
              <a:rPr lang="en-US" dirty="0"/>
              <a:t>Playing it Safe</a:t>
            </a:r>
          </a:p>
          <a:p>
            <a:r>
              <a:rPr dirty="0"/>
              <a:t>Lingo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02" name="Group"/>
          <p:cNvSpPr txBox="1"/>
          <p:nvPr/>
        </p:nvSpPr>
        <p:spPr>
          <a:xfrm>
            <a:off x="4142071" y="1468672"/>
            <a:ext cx="4406305" cy="46826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rgbClr val="57C8E7"/>
                </a:solidFill>
                <a:latin typeface="Helvetica"/>
                <a:ea typeface="Helvetica"/>
                <a:cs typeface="Helvetica"/>
                <a:sym typeface="Helvetica"/>
              </a:defRPr>
            </a:lvl1pPr>
          </a:lstStyle>
          <a:p>
            <a:r>
              <a:t>This chemical is added to natural gas to make it stinky.</a:t>
            </a:r>
          </a:p>
        </p:txBody>
      </p:sp>
      <p:sp>
        <p:nvSpPr>
          <p:cNvPr id="303" name="™"/>
          <p:cNvSpPr txBox="1"/>
          <p:nvPr/>
        </p:nvSpPr>
        <p:spPr>
          <a:xfrm>
            <a:off x="2702190" y="6205152"/>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3" name="Picture 2">
            <a:extLst>
              <a:ext uri="{FF2B5EF4-FFF2-40B4-BE49-F238E27FC236}">
                <a16:creationId xmlns:a16="http://schemas.microsoft.com/office/drawing/2014/main" id="{443716AC-EA27-5F44-8FBB-1AD10B223BD6}"/>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04" name="Mercaptan"/>
          <p:cNvSpPr/>
          <p:nvPr/>
        </p:nvSpPr>
        <p:spPr>
          <a:xfrm>
            <a:off x="0" y="1235244"/>
            <a:ext cx="10182491" cy="5149512"/>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t>Mercaptan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04"/>
                                        </p:tgtEl>
                                        <p:attrNameLst>
                                          <p:attrName>style.visibility</p:attrName>
                                        </p:attrNameLst>
                                      </p:cBhvr>
                                      <p:to>
                                        <p:strVal val="visible"/>
                                      </p:to>
                                    </p:set>
                                    <p:anim calcmode="lin" valueType="num">
                                      <p:cBhvr>
                                        <p:cTn id="7" dur="1000" fill="hold"/>
                                        <p:tgtEl>
                                          <p:spTgt spid="304"/>
                                        </p:tgtEl>
                                        <p:attrNameLst>
                                          <p:attrName>ppt_x</p:attrName>
                                        </p:attrNameLst>
                                      </p:cBhvr>
                                      <p:tavLst>
                                        <p:tav tm="0">
                                          <p:val>
                                            <p:strVal val="#ppt_x"/>
                                          </p:val>
                                        </p:tav>
                                        <p:tav tm="100000">
                                          <p:val>
                                            <p:strVal val="#ppt_x"/>
                                          </p:val>
                                        </p:tav>
                                      </p:tavLst>
                                    </p:anim>
                                    <p:anim calcmode="lin" valueType="num">
                                      <p:cBhvr>
                                        <p:cTn id="8" dur="1000" fill="hold"/>
                                        <p:tgtEl>
                                          <p:spTgt spid="3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09" name="Group"/>
          <p:cNvSpPr txBox="1"/>
          <p:nvPr/>
        </p:nvSpPr>
        <p:spPr>
          <a:xfrm>
            <a:off x="3931968" y="1412829"/>
            <a:ext cx="5854375" cy="541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5000" b="1">
                <a:solidFill>
                  <a:srgbClr val="57C8E7"/>
                </a:solidFill>
                <a:latin typeface="Helvetica"/>
                <a:ea typeface="Helvetica"/>
                <a:cs typeface="Helvetica"/>
                <a:sym typeface="Helvetica"/>
              </a:defRPr>
            </a:pPr>
            <a:r>
              <a:t>The furnace and water heater should never have </a:t>
            </a:r>
            <a:r>
              <a:rPr>
                <a:solidFill>
                  <a:schemeClr val="accent1">
                    <a:hueOff val="47394"/>
                    <a:satOff val="-25753"/>
                    <a:lumOff val="-7544"/>
                  </a:schemeClr>
                </a:solidFill>
              </a:rPr>
              <a:t>co</a:t>
            </a:r>
            <a:r>
              <a:t>___________ or </a:t>
            </a:r>
            <a:r>
              <a:rPr>
                <a:solidFill>
                  <a:schemeClr val="accent1">
                    <a:hueOff val="47394"/>
                    <a:satOff val="-25753"/>
                    <a:lumOff val="-7544"/>
                  </a:schemeClr>
                </a:solidFill>
              </a:rPr>
              <a:t>fl</a:t>
            </a:r>
            <a:r>
              <a:t>_____________ items stored nearby.</a:t>
            </a:r>
          </a:p>
        </p:txBody>
      </p:sp>
      <p:sp>
        <p:nvSpPr>
          <p:cNvPr id="310" name="™"/>
          <p:cNvSpPr txBox="1"/>
          <p:nvPr/>
        </p:nvSpPr>
        <p:spPr>
          <a:xfrm>
            <a:off x="2710347" y="619849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2B1E52B3-B7D2-2D41-9908-1B27D025AFF4}"/>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11" name="Combustible…"/>
          <p:cNvSpPr/>
          <p:nvPr/>
        </p:nvSpPr>
        <p:spPr>
          <a:xfrm>
            <a:off x="-11246" y="896881"/>
            <a:ext cx="10182492" cy="5826238"/>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12100" b="1">
                <a:solidFill>
                  <a:srgbClr val="FFFFFF"/>
                </a:solidFill>
                <a:latin typeface="Helvetica"/>
                <a:ea typeface="Helvetica"/>
                <a:cs typeface="Helvetica"/>
                <a:sym typeface="Helvetica"/>
              </a:defRPr>
            </a:pPr>
            <a:r>
              <a:rPr dirty="0"/>
              <a:t>Combustible</a:t>
            </a:r>
          </a:p>
          <a:p>
            <a:pPr>
              <a:defRPr sz="12100" b="1">
                <a:solidFill>
                  <a:srgbClr val="FFFFFF"/>
                </a:solidFill>
                <a:latin typeface="Helvetica"/>
                <a:ea typeface="Helvetica"/>
                <a:cs typeface="Helvetica"/>
                <a:sym typeface="Helvetica"/>
              </a:defRPr>
            </a:pPr>
            <a:r>
              <a:rPr dirty="0"/>
              <a:t>Flammable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11"/>
                                        </p:tgtEl>
                                        <p:attrNameLst>
                                          <p:attrName>style.visibility</p:attrName>
                                        </p:attrNameLst>
                                      </p:cBhvr>
                                      <p:to>
                                        <p:strVal val="visible"/>
                                      </p:to>
                                    </p:set>
                                    <p:anim calcmode="lin" valueType="num">
                                      <p:cBhvr>
                                        <p:cTn id="7" dur="1000" fill="hold"/>
                                        <p:tgtEl>
                                          <p:spTgt spid="311"/>
                                        </p:tgtEl>
                                        <p:attrNameLst>
                                          <p:attrName>ppt_x</p:attrName>
                                        </p:attrNameLst>
                                      </p:cBhvr>
                                      <p:tavLst>
                                        <p:tav tm="0">
                                          <p:val>
                                            <p:strVal val="#ppt_x"/>
                                          </p:val>
                                        </p:tav>
                                        <p:tav tm="100000">
                                          <p:val>
                                            <p:strVal val="#ppt_x"/>
                                          </p:val>
                                        </p:tav>
                                      </p:tavLst>
                                    </p:anim>
                                    <p:anim calcmode="lin" valueType="num">
                                      <p:cBhvr>
                                        <p:cTn id="8" dur="1000" fill="hold"/>
                                        <p:tgtEl>
                                          <p:spTgt spid="3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y it safe outside."/>
          <p:cNvSpPr txBox="1"/>
          <p:nvPr/>
        </p:nvSpPr>
        <p:spPr>
          <a:xfrm>
            <a:off x="1654643" y="28950"/>
            <a:ext cx="68507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5700" b="1">
                <a:solidFill>
                  <a:schemeClr val="accent1"/>
                </a:solidFill>
                <a:latin typeface="Helvetica"/>
                <a:ea typeface="Helvetica"/>
                <a:cs typeface="Helvetica"/>
                <a:sym typeface="Helvetica"/>
              </a:defRPr>
            </a:lvl1pPr>
          </a:lstStyle>
          <a:p>
            <a:r>
              <a:t>Play it safe outside.</a:t>
            </a:r>
          </a:p>
        </p:txBody>
      </p:sp>
      <p:pic>
        <p:nvPicPr>
          <p:cNvPr id="316" name="Gas-Meter.jpg" descr="Gas-Meter.jpg"/>
          <p:cNvPicPr>
            <a:picLocks noChangeAspect="1"/>
          </p:cNvPicPr>
          <p:nvPr/>
        </p:nvPicPr>
        <p:blipFill>
          <a:blip r:embed="rId3"/>
          <a:srcRect l="24231" t="14318" r="28344" b="1341"/>
          <a:stretch>
            <a:fillRect/>
          </a:stretch>
        </p:blipFill>
        <p:spPr>
          <a:xfrm>
            <a:off x="2235128" y="1008301"/>
            <a:ext cx="4505925" cy="5178408"/>
          </a:xfrm>
          <a:prstGeom prst="rect">
            <a:avLst/>
          </a:prstGeom>
          <a:ln w="3175">
            <a:miter lim="400000"/>
          </a:ln>
        </p:spPr>
      </p:pic>
      <p:pic>
        <p:nvPicPr>
          <p:cNvPr id="317" name="Gas-Meters.jpg" descr="Gas-Meters.jpg"/>
          <p:cNvPicPr>
            <a:picLocks noChangeAspect="1"/>
          </p:cNvPicPr>
          <p:nvPr/>
        </p:nvPicPr>
        <p:blipFill>
          <a:blip r:embed="rId4"/>
          <a:srcRect l="31214" t="5269" r="26363" b="2334"/>
          <a:stretch>
            <a:fillRect/>
          </a:stretch>
        </p:blipFill>
        <p:spPr>
          <a:xfrm>
            <a:off x="-32986" y="1008669"/>
            <a:ext cx="3565935" cy="5177756"/>
          </a:xfrm>
          <a:prstGeom prst="rect">
            <a:avLst/>
          </a:prstGeom>
          <a:ln w="3175">
            <a:miter lim="400000"/>
          </a:ln>
        </p:spPr>
      </p:pic>
      <p:sp>
        <p:nvSpPr>
          <p:cNvPr id="318" name="Do not play around  natural gas equipment."/>
          <p:cNvSpPr txBox="1"/>
          <p:nvPr/>
        </p:nvSpPr>
        <p:spPr>
          <a:xfrm>
            <a:off x="113121" y="6223103"/>
            <a:ext cx="5662226" cy="12731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3900" b="1">
                <a:solidFill>
                  <a:srgbClr val="F15D2F"/>
                </a:solidFill>
                <a:latin typeface="Helvetica"/>
                <a:ea typeface="Helvetica"/>
                <a:cs typeface="Helvetica"/>
                <a:sym typeface="Helvetica"/>
              </a:defRPr>
            </a:pPr>
            <a:r>
              <a:t>Do not play around </a:t>
            </a:r>
            <a:br/>
            <a:r>
              <a:t>natural gas equipment.</a:t>
            </a:r>
          </a:p>
        </p:txBody>
      </p:sp>
      <p:sp>
        <p:nvSpPr>
          <p:cNvPr id="319" name="Be pipeline  aware."/>
          <p:cNvSpPr txBox="1"/>
          <p:nvPr/>
        </p:nvSpPr>
        <p:spPr>
          <a:xfrm>
            <a:off x="6486126" y="6223103"/>
            <a:ext cx="3565923" cy="12731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3900" b="1">
                <a:solidFill>
                  <a:srgbClr val="F15D2F"/>
                </a:solidFill>
                <a:latin typeface="Helvetica"/>
                <a:ea typeface="Helvetica"/>
                <a:cs typeface="Helvetica"/>
                <a:sym typeface="Helvetica"/>
              </a:defRPr>
            </a:pPr>
            <a:r>
              <a:t>Be pipeline </a:t>
            </a:r>
            <a:br/>
            <a:r>
              <a:t>aware.</a:t>
            </a:r>
          </a:p>
        </p:txBody>
      </p:sp>
      <p:pic>
        <p:nvPicPr>
          <p:cNvPr id="320" name="Gas-grill.jpg" descr="Gas-grill.jpg"/>
          <p:cNvPicPr>
            <a:picLocks noChangeAspect="1"/>
          </p:cNvPicPr>
          <p:nvPr/>
        </p:nvPicPr>
        <p:blipFill>
          <a:blip r:embed="rId5"/>
          <a:srcRect l="15101" t="911" r="41028" b="911"/>
          <a:stretch>
            <a:fillRect/>
          </a:stretch>
        </p:blipFill>
        <p:spPr>
          <a:xfrm>
            <a:off x="6740569" y="1014064"/>
            <a:ext cx="3452560" cy="5172374"/>
          </a:xfrm>
          <a:prstGeom prst="rect">
            <a:avLst/>
          </a:prstGeom>
          <a:ln w="3175">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iterate>
                                    <p:tmAbs val="0"/>
                                  </p:iterate>
                                  <p:childTnLst>
                                    <p:set>
                                      <p:cBhvr>
                                        <p:cTn id="6" fill="hold"/>
                                        <p:tgtEl>
                                          <p:spTgt spid="31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2" nodeType="afterEffect">
                                  <p:stCondLst>
                                    <p:cond delay="1000"/>
                                  </p:stCondLst>
                                  <p:iterate>
                                    <p:tmAbs val="0"/>
                                  </p:iterate>
                                  <p:childTnLst>
                                    <p:set>
                                      <p:cBhvr>
                                        <p:cTn id="9"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1" animBg="1" advAuto="0"/>
      <p:bldP spid="319"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758">
              <a:srgbClr val="ABE4F3"/>
            </a:gs>
            <a:gs pos="41089">
              <a:srgbClr val="FEFFFF"/>
            </a:gs>
          </a:gsLst>
          <a:lin ang="16200000" scaled="0"/>
        </a:grad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4B6A96D0-B0FF-5940-9FA1-D7738751896B}"/>
              </a:ext>
            </a:extLst>
          </p:cNvPr>
          <p:cNvPicPr>
            <a:picLocks noChangeAspect="1"/>
          </p:cNvPicPr>
          <p:nvPr/>
        </p:nvPicPr>
        <p:blipFill rotWithShape="1">
          <a:blip r:embed="rId3">
            <a:extLst>
              <a:ext uri="{28A0092B-C50C-407E-A947-70E740481C1C}">
                <a14:useLocalDpi xmlns:a14="http://schemas.microsoft.com/office/drawing/2010/main" val="0"/>
              </a:ext>
            </a:extLst>
          </a:blip>
          <a:srcRect l="48066"/>
          <a:stretch/>
        </p:blipFill>
        <p:spPr>
          <a:xfrm>
            <a:off x="-285749" y="1696362"/>
            <a:ext cx="4049712" cy="5372100"/>
          </a:xfrm>
          <a:prstGeom prst="rect">
            <a:avLst/>
          </a:prstGeom>
        </p:spPr>
      </p:pic>
      <p:sp>
        <p:nvSpPr>
          <p:cNvPr id="160" name="Think!"/>
          <p:cNvSpPr txBox="1">
            <a:spLocks noGrp="1"/>
          </p:cNvSpPr>
          <p:nvPr>
            <p:ph type="title"/>
          </p:nvPr>
        </p:nvSpPr>
        <p:spPr>
          <a:xfrm>
            <a:off x="3412992" y="3128726"/>
            <a:ext cx="1905397" cy="553157"/>
          </a:xfrm>
          <a:prstGeom prst="rect">
            <a:avLst/>
          </a:prstGeom>
        </p:spPr>
        <p:txBody>
          <a:bodyPr>
            <a:normAutofit fontScale="90000"/>
          </a:bodyPr>
          <a:lstStyle>
            <a:lvl1pPr defTabSz="297941">
              <a:defRPr sz="3162" b="1">
                <a:solidFill>
                  <a:srgbClr val="FFB600"/>
                </a:solidFill>
                <a:latin typeface="Helvetica"/>
                <a:ea typeface="Helvetica"/>
                <a:cs typeface="Helvetica"/>
                <a:sym typeface="Helvetica"/>
              </a:defRPr>
            </a:lvl1pPr>
          </a:lstStyle>
          <a:p>
            <a:r>
              <a:t>Think!</a:t>
            </a:r>
          </a:p>
        </p:txBody>
      </p:sp>
      <p:sp>
        <p:nvSpPr>
          <p:cNvPr id="161" name="Talk!"/>
          <p:cNvSpPr txBox="1"/>
          <p:nvPr/>
        </p:nvSpPr>
        <p:spPr>
          <a:xfrm>
            <a:off x="5565641" y="3128726"/>
            <a:ext cx="1765147" cy="55315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Talk!</a:t>
            </a:r>
          </a:p>
        </p:txBody>
      </p:sp>
      <p:sp>
        <p:nvSpPr>
          <p:cNvPr id="162" name="Take Action!"/>
          <p:cNvSpPr txBox="1"/>
          <p:nvPr/>
        </p:nvSpPr>
        <p:spPr>
          <a:xfrm>
            <a:off x="7238720" y="3057805"/>
            <a:ext cx="2859065" cy="69499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Take Action!</a:t>
            </a:r>
          </a:p>
        </p:txBody>
      </p:sp>
      <p:sp>
        <p:nvSpPr>
          <p:cNvPr id="164" name="about energy…"/>
          <p:cNvSpPr txBox="1"/>
          <p:nvPr/>
        </p:nvSpPr>
        <p:spPr>
          <a:xfrm>
            <a:off x="3493899" y="4270008"/>
            <a:ext cx="6283551" cy="24823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Autofit/>
          </a:bodyPr>
          <a:lstStyle/>
          <a:p>
            <a:pPr>
              <a:lnSpc>
                <a:spcPct val="150000"/>
              </a:lnSpc>
              <a:defRPr sz="3000" b="1">
                <a:solidFill>
                  <a:srgbClr val="FFB600"/>
                </a:solidFill>
                <a:latin typeface="Helvetica"/>
                <a:ea typeface="Helvetica"/>
                <a:cs typeface="Helvetica"/>
                <a:sym typeface="Helvetica"/>
              </a:defRPr>
            </a:pPr>
            <a:r>
              <a:rPr sz="4800" dirty="0">
                <a:solidFill>
                  <a:schemeClr val="tx1"/>
                </a:solidFill>
              </a:rPr>
              <a:t>about energy and </a:t>
            </a:r>
            <a:endParaRPr lang="en-US" sz="4800" dirty="0">
              <a:solidFill>
                <a:schemeClr val="tx1"/>
              </a:solidFill>
            </a:endParaRPr>
          </a:p>
          <a:p>
            <a:pPr>
              <a:defRPr sz="3000" b="1">
                <a:solidFill>
                  <a:srgbClr val="FFB600"/>
                </a:solidFill>
                <a:latin typeface="Helvetica"/>
                <a:ea typeface="Helvetica"/>
                <a:cs typeface="Helvetica"/>
                <a:sym typeface="Helvetica"/>
              </a:defRPr>
            </a:pPr>
            <a:r>
              <a:rPr sz="4800" dirty="0">
                <a:solidFill>
                  <a:schemeClr val="tx1"/>
                </a:solidFill>
              </a:rPr>
              <a:t>natural gas safety!</a:t>
            </a:r>
          </a:p>
        </p:txBody>
      </p:sp>
      <p:sp>
        <p:nvSpPr>
          <p:cNvPr id="165" name="™"/>
          <p:cNvSpPr txBox="1"/>
          <p:nvPr/>
        </p:nvSpPr>
        <p:spPr>
          <a:xfrm>
            <a:off x="509929" y="6507846"/>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pic>
        <p:nvPicPr>
          <p:cNvPr id="166" name="Image" descr="Image"/>
          <p:cNvPicPr>
            <a:picLocks noChangeAspect="1"/>
          </p:cNvPicPr>
          <p:nvPr/>
        </p:nvPicPr>
        <p:blipFill>
          <a:blip r:embed="rId4"/>
          <a:stretch>
            <a:fillRect/>
          </a:stretch>
        </p:blipFill>
        <p:spPr>
          <a:xfrm>
            <a:off x="3485001" y="1119929"/>
            <a:ext cx="6301348" cy="1833766"/>
          </a:xfrm>
          <a:prstGeom prst="rect">
            <a:avLst/>
          </a:prstGeom>
          <a:ln w="3175">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iterate>
                                    <p:tmAbs val="0"/>
                                  </p:iterate>
                                  <p:childTnLst>
                                    <p:set>
                                      <p:cBhvr>
                                        <p:cTn id="6" fill="hold"/>
                                        <p:tgtEl>
                                          <p:spTgt spid="16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2" nodeType="afterEffect">
                                  <p:stCondLst>
                                    <p:cond delay="500"/>
                                  </p:stCondLst>
                                  <p:iterate>
                                    <p:tmAbs val="0"/>
                                  </p:iterate>
                                  <p:childTnLst>
                                    <p:set>
                                      <p:cBhvr>
                                        <p:cTn id="9" fill="hold"/>
                                        <p:tgtEl>
                                          <p:spTgt spid="16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3" nodeType="afterEffect">
                                  <p:stCondLst>
                                    <p:cond delay="500"/>
                                  </p:stCondLst>
                                  <p:iterate>
                                    <p:tmAbs val="0"/>
                                  </p:iterate>
                                  <p:childTnLst>
                                    <p:set>
                                      <p:cBhvr>
                                        <p:cTn id="12" fill="hold"/>
                                        <p:tgtEl>
                                          <p:spTgt spid="16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4" nodeType="afterEffect">
                                  <p:stCondLst>
                                    <p:cond delay="500"/>
                                  </p:stCondLst>
                                  <p:iterate>
                                    <p:tmAbs val="0"/>
                                  </p:iterate>
                                  <p:childTnLst>
                                    <p:set>
                                      <p:cBhvr>
                                        <p:cTn id="15"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animBg="1" advAuto="0"/>
      <p:bldP spid="161" grpId="2" animBg="1" advAuto="0"/>
      <p:bldP spid="162" grpId="3" animBg="1" advAuto="0"/>
      <p:bldP spid="164" grpId="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ipeline-Flag.jpg" descr="Pipeline-Flag.jpg"/>
          <p:cNvPicPr>
            <a:picLocks noChangeAspect="1"/>
          </p:cNvPicPr>
          <p:nvPr/>
        </p:nvPicPr>
        <p:blipFill>
          <a:blip r:embed="rId3"/>
          <a:srcRect l="332" t="16651" r="332" b="16651"/>
          <a:stretch>
            <a:fillRect/>
          </a:stretch>
        </p:blipFill>
        <p:spPr>
          <a:xfrm>
            <a:off x="2094270" y="-81067"/>
            <a:ext cx="8179677" cy="4141097"/>
          </a:xfrm>
          <a:prstGeom prst="rect">
            <a:avLst/>
          </a:prstGeom>
          <a:ln w="3175">
            <a:miter lim="400000"/>
          </a:ln>
        </p:spPr>
      </p:pic>
      <p:pic>
        <p:nvPicPr>
          <p:cNvPr id="325" name="Yellow Flags.jpg" descr="Yellow Flags.jpg"/>
          <p:cNvPicPr>
            <a:picLocks noChangeAspect="1"/>
          </p:cNvPicPr>
          <p:nvPr/>
        </p:nvPicPr>
        <p:blipFill>
          <a:blip r:embed="rId4"/>
          <a:srcRect l="23526" t="14118" r="21334" b="20710"/>
          <a:stretch>
            <a:fillRect/>
          </a:stretch>
        </p:blipFill>
        <p:spPr>
          <a:xfrm>
            <a:off x="0" y="-138028"/>
            <a:ext cx="5255209" cy="4141357"/>
          </a:xfrm>
          <a:prstGeom prst="rect">
            <a:avLst/>
          </a:prstGeom>
          <a:ln w="12700">
            <a:miter lim="400000"/>
          </a:ln>
        </p:spPr>
      </p:pic>
      <p:sp>
        <p:nvSpPr>
          <p:cNvPr id="326" name="Do NOT move or pull out marker flags.…"/>
          <p:cNvSpPr txBox="1"/>
          <p:nvPr/>
        </p:nvSpPr>
        <p:spPr>
          <a:xfrm>
            <a:off x="0" y="4003329"/>
            <a:ext cx="10160000" cy="35967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defTabSz="1300480">
              <a:spcBef>
                <a:spcPts val="700"/>
              </a:spcBef>
              <a:defRPr sz="6257">
                <a:solidFill>
                  <a:srgbClr val="F15D2F"/>
                </a:solidFill>
                <a:uFill>
                  <a:solidFill>
                    <a:srgbClr val="000000"/>
                  </a:solidFill>
                </a:uFill>
                <a:latin typeface="Helvetica"/>
                <a:ea typeface="Helvetica"/>
                <a:cs typeface="Helvetica"/>
                <a:sym typeface="Helvetica"/>
              </a:defRPr>
            </a:pPr>
            <a:r>
              <a:rPr sz="3982" b="1"/>
              <a:t>Do NOT move or pull out marker flags. </a:t>
            </a:r>
          </a:p>
          <a:p>
            <a:pPr defTabSz="1300480">
              <a:spcBef>
                <a:spcPts val="700"/>
              </a:spcBef>
              <a:defRPr sz="6257">
                <a:solidFill>
                  <a:srgbClr val="F15D2F"/>
                </a:solidFill>
                <a:uFill>
                  <a:solidFill>
                    <a:srgbClr val="000000"/>
                  </a:solidFill>
                </a:uFill>
                <a:latin typeface="Helvetica"/>
                <a:ea typeface="Helvetica"/>
                <a:cs typeface="Helvetica"/>
                <a:sym typeface="Helvetica"/>
              </a:defRPr>
            </a:pPr>
            <a:endParaRPr sz="3982" b="1"/>
          </a:p>
          <a:p>
            <a:pPr defTabSz="1300480">
              <a:spcBef>
                <a:spcPts val="700"/>
              </a:spcBef>
              <a:defRPr sz="6257">
                <a:solidFill>
                  <a:srgbClr val="F15D2F"/>
                </a:solidFill>
                <a:uFill>
                  <a:solidFill>
                    <a:srgbClr val="000000"/>
                  </a:solidFill>
                </a:uFill>
                <a:latin typeface="Helvetica"/>
                <a:ea typeface="Helvetica"/>
                <a:cs typeface="Helvetica"/>
                <a:sym typeface="Helvetica"/>
              </a:defRPr>
            </a:pPr>
            <a:endParaRPr sz="3982" b="1"/>
          </a:p>
          <a:p>
            <a:pPr defTabSz="1300480">
              <a:spcBef>
                <a:spcPts val="700"/>
              </a:spcBef>
              <a:defRPr sz="6257">
                <a:solidFill>
                  <a:srgbClr val="F15D2F"/>
                </a:solidFill>
                <a:uFill>
                  <a:solidFill>
                    <a:srgbClr val="000000"/>
                  </a:solidFill>
                </a:uFill>
                <a:latin typeface="Helvetica"/>
                <a:ea typeface="Helvetica"/>
                <a:cs typeface="Helvetica"/>
                <a:sym typeface="Helvetica"/>
              </a:defRPr>
            </a:pPr>
            <a:r>
              <a:rPr sz="3982" b="1"/>
              <a:t>They show the location of       underground utilities and pipelines.</a:t>
            </a:r>
          </a:p>
        </p:txBody>
      </p:sp>
      <p:pic>
        <p:nvPicPr>
          <p:cNvPr id="327" name="ShowImage.png" descr="ShowImage.png"/>
          <p:cNvPicPr>
            <a:picLocks noChangeAspect="1"/>
          </p:cNvPicPr>
          <p:nvPr/>
        </p:nvPicPr>
        <p:blipFill>
          <a:blip r:embed="rId5"/>
          <a:stretch>
            <a:fillRect/>
          </a:stretch>
        </p:blipFill>
        <p:spPr>
          <a:xfrm>
            <a:off x="2023447" y="4882088"/>
            <a:ext cx="1617693" cy="1416172"/>
          </a:xfrm>
          <a:prstGeom prst="rect">
            <a:avLst/>
          </a:prstGeom>
          <a:ln w="12700">
            <a:miter lim="400000"/>
          </a:ln>
        </p:spPr>
      </p:pic>
      <p:pic>
        <p:nvPicPr>
          <p:cNvPr id="328" name="Call%20811.tiff" descr="Call%20811.tiff"/>
          <p:cNvPicPr>
            <a:picLocks noChangeAspect="1"/>
          </p:cNvPicPr>
          <p:nvPr/>
        </p:nvPicPr>
        <p:blipFill>
          <a:blip r:embed="rId6"/>
          <a:srcRect l="37031" t="20258" b="30172"/>
          <a:stretch>
            <a:fillRect/>
          </a:stretch>
        </p:blipFill>
        <p:spPr>
          <a:xfrm>
            <a:off x="4061976" y="4984542"/>
            <a:ext cx="4244218" cy="121113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Dept of Transportation blog 6a00e551eea4f58834017d42192157970c-600wi.jpg" descr="Dept of Transportation blog 6a00e551eea4f58834017d42192157970c-600wi.jpg"/>
          <p:cNvPicPr>
            <a:picLocks noChangeAspect="1"/>
          </p:cNvPicPr>
          <p:nvPr/>
        </p:nvPicPr>
        <p:blipFill>
          <a:blip r:embed="rId3"/>
          <a:stretch>
            <a:fillRect/>
          </a:stretch>
        </p:blipFill>
        <p:spPr>
          <a:xfrm>
            <a:off x="-39957" y="0"/>
            <a:ext cx="5106637" cy="3809999"/>
          </a:xfrm>
          <a:prstGeom prst="rect">
            <a:avLst/>
          </a:prstGeom>
          <a:ln w="3175">
            <a:miter lim="400000"/>
          </a:ln>
        </p:spPr>
      </p:pic>
      <p:pic>
        <p:nvPicPr>
          <p:cNvPr id="333" name="mailbox Sunshine 811.jpg" descr="mailbox Sunshine 811.jpg"/>
          <p:cNvPicPr>
            <a:picLocks noChangeAspect="1"/>
          </p:cNvPicPr>
          <p:nvPr/>
        </p:nvPicPr>
        <p:blipFill>
          <a:blip r:embed="rId4"/>
          <a:srcRect l="11681" r="86"/>
          <a:stretch>
            <a:fillRect/>
          </a:stretch>
        </p:blipFill>
        <p:spPr>
          <a:xfrm>
            <a:off x="5066677" y="3810000"/>
            <a:ext cx="5133279" cy="3869936"/>
          </a:xfrm>
          <a:prstGeom prst="rect">
            <a:avLst/>
          </a:prstGeom>
          <a:ln w="3175">
            <a:miter lim="400000"/>
          </a:ln>
        </p:spPr>
      </p:pic>
      <p:grpSp>
        <p:nvGrpSpPr>
          <p:cNvPr id="336" name="Someone              called 811."/>
          <p:cNvGrpSpPr/>
          <p:nvPr/>
        </p:nvGrpSpPr>
        <p:grpSpPr>
          <a:xfrm>
            <a:off x="5066679" y="-19979"/>
            <a:ext cx="5133278" cy="3829978"/>
            <a:chOff x="-1" y="-19978"/>
            <a:chExt cx="5133277" cy="3829978"/>
          </a:xfrm>
        </p:grpSpPr>
        <p:sp>
          <p:nvSpPr>
            <p:cNvPr id="334" name="Rectangle"/>
            <p:cNvSpPr/>
            <p:nvPr/>
          </p:nvSpPr>
          <p:spPr>
            <a:xfrm>
              <a:off x="-1" y="-19978"/>
              <a:ext cx="5133277" cy="3829978"/>
            </a:xfrm>
            <a:prstGeom prst="rect">
              <a:avLst/>
            </a:prstGeom>
            <a:solidFill>
              <a:srgbClr val="FFB600">
                <a:alpha val="90000"/>
              </a:srgbClr>
            </a:solidFill>
            <a:ln w="3175" cap="flat">
              <a:noFill/>
              <a:miter lim="400000"/>
            </a:ln>
            <a:effectLst/>
          </p:spPr>
          <p:txBody>
            <a:bodyPr wrap="square" lIns="39687" tIns="39687" rIns="39687" bIns="39687" numCol="1" anchor="ctr">
              <a:noAutofit/>
            </a:bodyPr>
            <a:lstStyle/>
            <a:p>
              <a:pPr>
                <a:defRPr sz="3200">
                  <a:solidFill>
                    <a:srgbClr val="FFFFFF"/>
                  </a:solidFill>
                  <a:latin typeface="Arial Black"/>
                  <a:ea typeface="Arial Black"/>
                  <a:cs typeface="Arial Black"/>
                  <a:sym typeface="Arial Black"/>
                </a:defRPr>
              </a:pPr>
              <a:endParaRPr/>
            </a:p>
          </p:txBody>
        </p:sp>
        <p:sp>
          <p:nvSpPr>
            <p:cNvPr id="335" name="Someone  called 811."/>
            <p:cNvSpPr txBox="1"/>
            <p:nvPr/>
          </p:nvSpPr>
          <p:spPr>
            <a:xfrm>
              <a:off x="-1" y="1293813"/>
              <a:ext cx="5133277" cy="122237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spAutoFit/>
            </a:bodyPr>
            <a:lstStyle/>
            <a:p>
              <a:pPr>
                <a:defRPr sz="3200">
                  <a:solidFill>
                    <a:srgbClr val="FFFFFF"/>
                  </a:solidFill>
                  <a:latin typeface="Arial Black"/>
                  <a:ea typeface="Arial Black"/>
                  <a:cs typeface="Arial Black"/>
                  <a:sym typeface="Arial Black"/>
                </a:defRPr>
              </a:pPr>
              <a:r>
                <a:rPr dirty="0"/>
                <a:t>Someone </a:t>
              </a:r>
              <a:br>
                <a:rPr dirty="0"/>
              </a:br>
              <a:r>
                <a:rPr dirty="0"/>
                <a:t>called 811.</a:t>
              </a:r>
            </a:p>
          </p:txBody>
        </p:sp>
      </p:grpSp>
      <p:grpSp>
        <p:nvGrpSpPr>
          <p:cNvPr id="339" name="Someone              located the underground  utilities and    marked them."/>
          <p:cNvGrpSpPr/>
          <p:nvPr/>
        </p:nvGrpSpPr>
        <p:grpSpPr>
          <a:xfrm>
            <a:off x="-39958" y="3810000"/>
            <a:ext cx="5106644" cy="3869937"/>
            <a:chOff x="-1" y="0"/>
            <a:chExt cx="5106642" cy="3869936"/>
          </a:xfrm>
        </p:grpSpPr>
        <p:sp>
          <p:nvSpPr>
            <p:cNvPr id="337" name="Rectangle"/>
            <p:cNvSpPr/>
            <p:nvPr/>
          </p:nvSpPr>
          <p:spPr>
            <a:xfrm>
              <a:off x="-1" y="0"/>
              <a:ext cx="5106634" cy="3869936"/>
            </a:xfrm>
            <a:prstGeom prst="rect">
              <a:avLst/>
            </a:prstGeom>
            <a:solidFill>
              <a:srgbClr val="FFB600">
                <a:alpha val="90000"/>
              </a:srgbClr>
            </a:solidFill>
            <a:ln w="3175" cap="flat">
              <a:noFill/>
              <a:miter lim="400000"/>
            </a:ln>
            <a:effectLst/>
          </p:spPr>
          <p:txBody>
            <a:bodyPr wrap="square" lIns="39687" tIns="39687" rIns="39687" bIns="39687" numCol="1" anchor="ctr">
              <a:noAutofit/>
            </a:bodyPr>
            <a:lstStyle/>
            <a:p>
              <a:pPr>
                <a:defRPr sz="3200">
                  <a:solidFill>
                    <a:srgbClr val="FFFFFF"/>
                  </a:solidFill>
                  <a:latin typeface="Arial Black"/>
                  <a:ea typeface="Arial Black"/>
                  <a:cs typeface="Arial Black"/>
                  <a:sym typeface="Arial Black"/>
                </a:defRPr>
              </a:pPr>
              <a:endParaRPr dirty="0"/>
            </a:p>
          </p:txBody>
        </p:sp>
        <p:sp>
          <p:nvSpPr>
            <p:cNvPr id="338" name="Someone located  the underground  utilities and  marked them."/>
            <p:cNvSpPr txBox="1"/>
            <p:nvPr/>
          </p:nvSpPr>
          <p:spPr>
            <a:xfrm>
              <a:off x="-1" y="752280"/>
              <a:ext cx="5106642" cy="236537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spAutoFit/>
            </a:bodyPr>
            <a:lstStyle/>
            <a:p>
              <a:pPr>
                <a:defRPr sz="3200">
                  <a:solidFill>
                    <a:srgbClr val="FFFFFF"/>
                  </a:solidFill>
                  <a:latin typeface="Arial Black"/>
                  <a:ea typeface="Arial Black"/>
                  <a:cs typeface="Arial Black"/>
                  <a:sym typeface="Arial Black"/>
                </a:defRPr>
              </a:pPr>
              <a:r>
                <a:rPr dirty="0"/>
                <a:t>Someone located </a:t>
              </a:r>
              <a:br>
                <a:rPr dirty="0"/>
              </a:br>
              <a:r>
                <a:rPr dirty="0"/>
                <a:t>the underground </a:t>
              </a:r>
              <a:br>
                <a:rPr dirty="0"/>
              </a:br>
              <a:r>
                <a:rPr dirty="0"/>
                <a:t>utilities and </a:t>
              </a:r>
              <a:br>
                <a:rPr dirty="0"/>
              </a:br>
              <a:r>
                <a:rPr dirty="0"/>
                <a:t>marked them.</a:t>
              </a:r>
            </a:p>
          </p:txBody>
        </p:sp>
      </p:grpSp>
      <p:sp>
        <p:nvSpPr>
          <p:cNvPr id="340" name="Someone called 811."/>
          <p:cNvSpPr txBox="1"/>
          <p:nvPr/>
        </p:nvSpPr>
        <p:spPr>
          <a:xfrm>
            <a:off x="10265011" y="2881718"/>
            <a:ext cx="3570983" cy="5111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b="1">
                <a:solidFill>
                  <a:srgbClr val="FFFFFF"/>
                </a:solidFill>
                <a:latin typeface="Helvetica"/>
                <a:ea typeface="Helvetica"/>
                <a:cs typeface="Helvetica"/>
                <a:sym typeface="Helvetica"/>
              </a:defRPr>
            </a:lvl1pPr>
          </a:lstStyle>
          <a:p>
            <a:r>
              <a:t>Someone called 811.</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23607">
              <a:srgbClr val="ABE4F3"/>
            </a:gs>
            <a:gs pos="90157">
              <a:srgbClr val="FEFFFF"/>
            </a:gs>
          </a:gsLst>
          <a:lin ang="16200000" scaled="0"/>
        </a:gradFill>
        <a:effectLst/>
      </p:bgPr>
    </p:bg>
    <p:spTree>
      <p:nvGrpSpPr>
        <p:cNvPr id="1" name=""/>
        <p:cNvGrpSpPr/>
        <p:nvPr/>
      </p:nvGrpSpPr>
      <p:grpSpPr>
        <a:xfrm>
          <a:off x="0" y="0"/>
          <a:ext cx="0" cy="0"/>
          <a:chOff x="0" y="0"/>
          <a:chExt cx="0" cy="0"/>
        </a:xfrm>
      </p:grpSpPr>
      <p:sp>
        <p:nvSpPr>
          <p:cNvPr id="344" name="It’s fast. It’s free. It’s the LAW."/>
          <p:cNvSpPr txBox="1"/>
          <p:nvPr/>
        </p:nvSpPr>
        <p:spPr>
          <a:xfrm>
            <a:off x="676191" y="6505904"/>
            <a:ext cx="8807618" cy="8286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4900" b="1">
                <a:solidFill>
                  <a:schemeClr val="accent4"/>
                </a:solidFill>
                <a:latin typeface="Helvetica"/>
                <a:ea typeface="Helvetica"/>
                <a:cs typeface="Helvetica"/>
                <a:sym typeface="Helvetica"/>
              </a:defRPr>
            </a:lvl1pPr>
          </a:lstStyle>
          <a:p>
            <a:r>
              <a:t>It’s fast. It’s free. It’s the LAW.</a:t>
            </a:r>
          </a:p>
        </p:txBody>
      </p:sp>
      <p:pic>
        <p:nvPicPr>
          <p:cNvPr id="345" name="ShowImage.png" descr="ShowImage.png"/>
          <p:cNvPicPr>
            <a:picLocks noChangeAspect="1"/>
          </p:cNvPicPr>
          <p:nvPr/>
        </p:nvPicPr>
        <p:blipFill>
          <a:blip r:embed="rId5"/>
          <a:stretch>
            <a:fillRect/>
          </a:stretch>
        </p:blipFill>
        <p:spPr>
          <a:xfrm>
            <a:off x="6534779" y="216814"/>
            <a:ext cx="1726886" cy="1511763"/>
          </a:xfrm>
          <a:prstGeom prst="rect">
            <a:avLst/>
          </a:prstGeom>
          <a:ln w="12700">
            <a:miter lim="400000"/>
          </a:ln>
        </p:spPr>
      </p:pic>
      <p:pic>
        <p:nvPicPr>
          <p:cNvPr id="346" name="Call%20811.png" descr="Call%20811.png"/>
          <p:cNvPicPr>
            <a:picLocks noChangeAspect="1"/>
          </p:cNvPicPr>
          <p:nvPr/>
        </p:nvPicPr>
        <p:blipFill>
          <a:blip r:embed="rId6"/>
          <a:srcRect l="37031" t="20258" b="30172"/>
          <a:stretch>
            <a:fillRect/>
          </a:stretch>
        </p:blipFill>
        <p:spPr>
          <a:xfrm>
            <a:off x="1798642" y="362500"/>
            <a:ext cx="4276839" cy="1220438"/>
          </a:xfrm>
          <a:prstGeom prst="rect">
            <a:avLst/>
          </a:prstGeom>
          <a:ln w="12700">
            <a:miter lim="400000"/>
          </a:ln>
        </p:spPr>
      </p:pic>
      <p:pic>
        <p:nvPicPr>
          <p:cNvPr id="347" name="811 video.mp4" descr="811 video.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1128888" y="1894740"/>
            <a:ext cx="7902224" cy="4445001"/>
          </a:xfrm>
          <a:prstGeom prst="rect">
            <a:avLst/>
          </a:prstGeom>
          <a:ln w="63500">
            <a:solidFill>
              <a:srgbClr val="000000"/>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7" fill="hold"/>
                                        <p:tgtEl>
                                          <p:spTgt spid="3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4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It’s time for Damage Prevention Lingo"/>
          <p:cNvSpPr txBox="1"/>
          <p:nvPr/>
        </p:nvSpPr>
        <p:spPr>
          <a:xfrm>
            <a:off x="1360616" y="2454180"/>
            <a:ext cx="7438767" cy="27116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for </a:t>
            </a:r>
            <a:endParaRPr lang="en-US" dirty="0"/>
          </a:p>
          <a:p>
            <a:r>
              <a:rPr lang="en-US" dirty="0"/>
              <a:t>Playing it Safe</a:t>
            </a:r>
          </a:p>
          <a:p>
            <a:r>
              <a:rPr dirty="0"/>
              <a:t>Lingo</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56" name="Group"/>
          <p:cNvSpPr/>
          <p:nvPr/>
        </p:nvSpPr>
        <p:spPr>
          <a:xfrm>
            <a:off x="4383831" y="3810000"/>
            <a:ext cx="438469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Call _____ to have underground pipes and cables located and marked.</a:t>
            </a:r>
          </a:p>
        </p:txBody>
      </p:sp>
      <p:sp>
        <p:nvSpPr>
          <p:cNvPr id="357" name="™"/>
          <p:cNvSpPr txBox="1"/>
          <p:nvPr/>
        </p:nvSpPr>
        <p:spPr>
          <a:xfrm>
            <a:off x="2674462" y="618065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39957289-3953-4D41-8D0D-6636D9022E27}"/>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58" name="811"/>
          <p:cNvSpPr/>
          <p:nvPr/>
        </p:nvSpPr>
        <p:spPr>
          <a:xfrm>
            <a:off x="-11246" y="1212492"/>
            <a:ext cx="10182492" cy="5195016"/>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811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58"/>
                                        </p:tgtEl>
                                        <p:attrNameLst>
                                          <p:attrName>style.visibility</p:attrName>
                                        </p:attrNameLst>
                                      </p:cBhvr>
                                      <p:to>
                                        <p:strVal val="visible"/>
                                      </p:to>
                                    </p:set>
                                    <p:anim calcmode="lin" valueType="num">
                                      <p:cBhvr>
                                        <p:cTn id="7" dur="1000" fill="hold"/>
                                        <p:tgtEl>
                                          <p:spTgt spid="358"/>
                                        </p:tgtEl>
                                        <p:attrNameLst>
                                          <p:attrName>ppt_x</p:attrName>
                                        </p:attrNameLst>
                                      </p:cBhvr>
                                      <p:tavLst>
                                        <p:tav tm="0">
                                          <p:val>
                                            <p:strVal val="#ppt_x"/>
                                          </p:val>
                                        </p:tav>
                                        <p:tav tm="100000">
                                          <p:val>
                                            <p:strVal val="#ppt_x"/>
                                          </p:val>
                                        </p:tav>
                                      </p:tavLst>
                                    </p:anim>
                                    <p:anim calcmode="lin" valueType="num">
                                      <p:cBhvr>
                                        <p:cTn id="8" dur="1000" fill="hold"/>
                                        <p:tgtEl>
                                          <p:spTgt spid="3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63" name="Group"/>
          <p:cNvSpPr txBox="1"/>
          <p:nvPr/>
        </p:nvSpPr>
        <p:spPr>
          <a:xfrm>
            <a:off x="4585700" y="1795132"/>
            <a:ext cx="4956071" cy="43855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rgbClr val="57C8E7"/>
                </a:solidFill>
                <a:latin typeface="Helvetica"/>
                <a:ea typeface="Helvetica"/>
                <a:cs typeface="Helvetica"/>
                <a:sym typeface="Helvetica"/>
              </a:defRPr>
            </a:lvl1pPr>
          </a:lstStyle>
          <a:p>
            <a:r>
              <a:t>“Be Pipeline Aware!” and pay attention to these colorful things.</a:t>
            </a:r>
          </a:p>
        </p:txBody>
      </p:sp>
      <p:sp>
        <p:nvSpPr>
          <p:cNvPr id="364" name="™"/>
          <p:cNvSpPr txBox="1"/>
          <p:nvPr/>
        </p:nvSpPr>
        <p:spPr>
          <a:xfrm>
            <a:off x="2674462" y="618065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EE5860F6-2CE4-7C47-A1C8-0E48E366816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65" name="Marker Flags"/>
          <p:cNvSpPr/>
          <p:nvPr/>
        </p:nvSpPr>
        <p:spPr>
          <a:xfrm>
            <a:off x="-11246" y="1235244"/>
            <a:ext cx="10182492" cy="5149512"/>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Marker Flags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65"/>
                                        </p:tgtEl>
                                        <p:attrNameLst>
                                          <p:attrName>style.visibility</p:attrName>
                                        </p:attrNameLst>
                                      </p:cBhvr>
                                      <p:to>
                                        <p:strVal val="visible"/>
                                      </p:to>
                                    </p:set>
                                    <p:anim calcmode="lin" valueType="num">
                                      <p:cBhvr>
                                        <p:cTn id="7" dur="1000" fill="hold"/>
                                        <p:tgtEl>
                                          <p:spTgt spid="365"/>
                                        </p:tgtEl>
                                        <p:attrNameLst>
                                          <p:attrName>ppt_x</p:attrName>
                                        </p:attrNameLst>
                                      </p:cBhvr>
                                      <p:tavLst>
                                        <p:tav tm="0">
                                          <p:val>
                                            <p:strVal val="#ppt_x"/>
                                          </p:val>
                                        </p:tav>
                                        <p:tav tm="100000">
                                          <p:val>
                                            <p:strVal val="#ppt_x"/>
                                          </p:val>
                                        </p:tav>
                                      </p:tavLst>
                                    </p:anim>
                                    <p:anim calcmode="lin" valueType="num">
                                      <p:cBhvr>
                                        <p:cTn id="8" dur="1000" fill="hold"/>
                                        <p:tgtEl>
                                          <p:spTgt spid="3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70" name="Call 811 to mark the location of utility cables and  ___________     __________."/>
          <p:cNvSpPr txBox="1"/>
          <p:nvPr/>
        </p:nvSpPr>
        <p:spPr>
          <a:xfrm>
            <a:off x="4469911" y="1772179"/>
            <a:ext cx="4975248" cy="4651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Call 811 to mark the location of utility cables and  ___________     __________.          </a:t>
            </a:r>
          </a:p>
        </p:txBody>
      </p:sp>
      <p:sp>
        <p:nvSpPr>
          <p:cNvPr id="371" name="™"/>
          <p:cNvSpPr txBox="1"/>
          <p:nvPr/>
        </p:nvSpPr>
        <p:spPr>
          <a:xfrm>
            <a:off x="2674462" y="618065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33CF2385-0C10-9B42-9674-47751F4B4E0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72" name="Underground…"/>
          <p:cNvSpPr/>
          <p:nvPr/>
        </p:nvSpPr>
        <p:spPr>
          <a:xfrm>
            <a:off x="0" y="1140985"/>
            <a:ext cx="10182492" cy="5338030"/>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12100" b="1">
                <a:solidFill>
                  <a:srgbClr val="FFFFFF"/>
                </a:solidFill>
                <a:latin typeface="Helvetica"/>
                <a:ea typeface="Helvetica"/>
                <a:cs typeface="Helvetica"/>
                <a:sym typeface="Helvetica"/>
              </a:defRPr>
            </a:pPr>
            <a:r>
              <a:rPr dirty="0"/>
              <a:t>Underground</a:t>
            </a:r>
          </a:p>
          <a:p>
            <a:pPr>
              <a:defRPr sz="12100" b="1">
                <a:solidFill>
                  <a:srgbClr val="FFFFFF"/>
                </a:solidFill>
                <a:latin typeface="Helvetica"/>
                <a:ea typeface="Helvetica"/>
                <a:cs typeface="Helvetica"/>
                <a:sym typeface="Helvetica"/>
              </a:defRPr>
            </a:pPr>
            <a:r>
              <a:rPr dirty="0"/>
              <a:t>Pipelines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72"/>
                                        </p:tgtEl>
                                        <p:attrNameLst>
                                          <p:attrName>style.visibility</p:attrName>
                                        </p:attrNameLst>
                                      </p:cBhvr>
                                      <p:to>
                                        <p:strVal val="visible"/>
                                      </p:to>
                                    </p:set>
                                    <p:anim calcmode="lin" valueType="num">
                                      <p:cBhvr>
                                        <p:cTn id="7" dur="1000" fill="hold"/>
                                        <p:tgtEl>
                                          <p:spTgt spid="372"/>
                                        </p:tgtEl>
                                        <p:attrNameLst>
                                          <p:attrName>ppt_x</p:attrName>
                                        </p:attrNameLst>
                                      </p:cBhvr>
                                      <p:tavLst>
                                        <p:tav tm="0">
                                          <p:val>
                                            <p:strVal val="#ppt_x"/>
                                          </p:val>
                                        </p:tav>
                                        <p:tav tm="100000">
                                          <p:val>
                                            <p:strVal val="#ppt_x"/>
                                          </p:val>
                                        </p:tav>
                                      </p:tavLst>
                                    </p:anim>
                                    <p:anim calcmode="lin" valueType="num">
                                      <p:cBhvr>
                                        <p:cTn id="8" dur="1000" fill="hold"/>
                                        <p:tgtEl>
                                          <p:spTgt spid="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ink! Energy - Natural Gas">
            <a:hlinkClick r:id="" action="ppaction://media"/>
            <a:extLst>
              <a:ext uri="{FF2B5EF4-FFF2-40B4-BE49-F238E27FC236}">
                <a16:creationId xmlns:a16="http://schemas.microsoft.com/office/drawing/2014/main" id="{446DB4C5-86F4-0A45-8EA0-936782331416}"/>
              </a:ext>
            </a:extLst>
          </p:cNvPr>
          <p:cNvPicPr>
            <a:picLocks noRot="1" noChangeAspect="1"/>
          </p:cNvPicPr>
          <p:nvPr>
            <a:videoFile r:link="rId1"/>
          </p:nvPr>
        </p:nvPicPr>
        <p:blipFill>
          <a:blip r:embed="rId4"/>
          <a:stretch>
            <a:fillRect/>
          </a:stretch>
        </p:blipFill>
        <p:spPr>
          <a:xfrm>
            <a:off x="1016000" y="1663700"/>
            <a:ext cx="8128000" cy="4292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Boy-profile-small.jpg" descr="Boy-profile-small.jpg"/>
          <p:cNvPicPr>
            <a:picLocks noChangeAspect="1"/>
          </p:cNvPicPr>
          <p:nvPr/>
        </p:nvPicPr>
        <p:blipFill>
          <a:blip r:embed="rId3"/>
          <a:srcRect l="49643" t="27606" r="41537" b="59168"/>
          <a:stretch>
            <a:fillRect/>
          </a:stretch>
        </p:blipFill>
        <p:spPr>
          <a:xfrm>
            <a:off x="6577111" y="2443786"/>
            <a:ext cx="2732602" cy="2732602"/>
          </a:xfrm>
          <a:prstGeom prst="rect">
            <a:avLst/>
          </a:prstGeom>
          <a:ln w="3175">
            <a:miter lim="400000"/>
          </a:ln>
        </p:spPr>
      </p:pic>
      <p:pic>
        <p:nvPicPr>
          <p:cNvPr id="389" name="Boy-profile-small.jpg" descr="Boy-profile-small.jpg"/>
          <p:cNvPicPr>
            <a:picLocks noChangeAspect="1"/>
          </p:cNvPicPr>
          <p:nvPr/>
        </p:nvPicPr>
        <p:blipFill>
          <a:blip r:embed="rId3"/>
          <a:srcRect l="41492" t="21852" r="49464" b="64584"/>
          <a:stretch>
            <a:fillRect/>
          </a:stretch>
        </p:blipFill>
        <p:spPr>
          <a:xfrm>
            <a:off x="850404" y="2443728"/>
            <a:ext cx="2732602" cy="2732602"/>
          </a:xfrm>
          <a:prstGeom prst="rect">
            <a:avLst/>
          </a:prstGeom>
          <a:ln w="3175">
            <a:miter lim="400000"/>
          </a:ln>
        </p:spPr>
      </p:pic>
      <p:pic>
        <p:nvPicPr>
          <p:cNvPr id="390" name="Boy-profile-small.jpg" descr="Boy-profile-small.jpg"/>
          <p:cNvPicPr>
            <a:picLocks noChangeAspect="1"/>
          </p:cNvPicPr>
          <p:nvPr/>
        </p:nvPicPr>
        <p:blipFill>
          <a:blip r:embed="rId3"/>
          <a:srcRect l="21560" t="35074" r="64370" b="43825"/>
          <a:stretch>
            <a:fillRect/>
          </a:stretch>
        </p:blipFill>
        <p:spPr>
          <a:xfrm>
            <a:off x="3713757" y="2443728"/>
            <a:ext cx="2732602" cy="2732602"/>
          </a:xfrm>
          <a:prstGeom prst="rect">
            <a:avLst/>
          </a:prstGeom>
          <a:ln w="3175">
            <a:miter lim="400000"/>
          </a:ln>
        </p:spPr>
      </p:pic>
      <p:sp>
        <p:nvSpPr>
          <p:cNvPr id="391" name="Signs of a Natural Gas Leak…"/>
          <p:cNvSpPr txBox="1"/>
          <p:nvPr/>
        </p:nvSpPr>
        <p:spPr>
          <a:xfrm>
            <a:off x="1086007" y="649549"/>
            <a:ext cx="7809838" cy="12477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4500" b="1">
                <a:solidFill>
                  <a:srgbClr val="F15D2F"/>
                </a:solidFill>
                <a:latin typeface="Helvetica"/>
                <a:ea typeface="Helvetica"/>
                <a:cs typeface="Helvetica"/>
                <a:sym typeface="Helvetica"/>
              </a:defRPr>
            </a:pPr>
            <a:r>
              <a:t>Signs of a Natural Gas Leak</a:t>
            </a:r>
          </a:p>
          <a:p>
            <a:pPr>
              <a:defRPr sz="3200" b="1">
                <a:solidFill>
                  <a:srgbClr val="000000">
                    <a:alpha val="50000"/>
                  </a:srgbClr>
                </a:solidFill>
                <a:latin typeface="Helvetica"/>
                <a:ea typeface="Helvetica"/>
                <a:cs typeface="Helvetica"/>
                <a:sym typeface="Helvetica"/>
              </a:defRPr>
            </a:pPr>
            <a:r>
              <a:t>Trust your senses!</a:t>
            </a:r>
          </a:p>
        </p:txBody>
      </p:sp>
      <p:sp>
        <p:nvSpPr>
          <p:cNvPr id="392" name="Rotten egg -…"/>
          <p:cNvSpPr txBox="1"/>
          <p:nvPr/>
        </p:nvSpPr>
        <p:spPr>
          <a:xfrm>
            <a:off x="6761497" y="5454696"/>
            <a:ext cx="23637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b="1">
                <a:solidFill>
                  <a:srgbClr val="000000">
                    <a:alpha val="50000"/>
                  </a:srgbClr>
                </a:solidFill>
                <a:latin typeface="Helvetica"/>
                <a:ea typeface="Helvetica"/>
                <a:cs typeface="Helvetica"/>
                <a:sym typeface="Helvetica"/>
              </a:defRPr>
            </a:pPr>
            <a:r>
              <a:t>Rotten egg - </a:t>
            </a:r>
          </a:p>
          <a:p>
            <a:pPr>
              <a:defRPr b="1">
                <a:solidFill>
                  <a:srgbClr val="000000">
                    <a:alpha val="50000"/>
                  </a:srgbClr>
                </a:solidFill>
                <a:latin typeface="Helvetica"/>
                <a:ea typeface="Helvetica"/>
                <a:cs typeface="Helvetica"/>
                <a:sym typeface="Helvetica"/>
              </a:defRPr>
            </a:pPr>
            <a:r>
              <a:t>MERCAPTAN</a:t>
            </a:r>
          </a:p>
        </p:txBody>
      </p:sp>
      <p:sp>
        <p:nvSpPr>
          <p:cNvPr id="393" name="Smell"/>
          <p:cNvSpPr/>
          <p:nvPr/>
        </p:nvSpPr>
        <p:spPr>
          <a:xfrm>
            <a:off x="6577110" y="2444750"/>
            <a:ext cx="2732486" cy="2730500"/>
          </a:xfrm>
          <a:prstGeom prst="rect">
            <a:avLst/>
          </a:prstGeom>
          <a:solidFill>
            <a:srgbClr val="57C8E7">
              <a:alpha val="8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Smell</a:t>
            </a:r>
          </a:p>
        </p:txBody>
      </p:sp>
      <p:sp>
        <p:nvSpPr>
          <p:cNvPr id="394" name="See"/>
          <p:cNvSpPr/>
          <p:nvPr/>
        </p:nvSpPr>
        <p:spPr>
          <a:xfrm>
            <a:off x="850404" y="2444750"/>
            <a:ext cx="2732485" cy="2730500"/>
          </a:xfrm>
          <a:prstGeom prst="rect">
            <a:avLst/>
          </a:prstGeom>
          <a:solidFill>
            <a:srgbClr val="57C8E7">
              <a:alpha val="8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See</a:t>
            </a:r>
          </a:p>
        </p:txBody>
      </p:sp>
      <p:sp>
        <p:nvSpPr>
          <p:cNvPr id="395" name="Hear"/>
          <p:cNvSpPr/>
          <p:nvPr/>
        </p:nvSpPr>
        <p:spPr>
          <a:xfrm>
            <a:off x="3713757" y="2444750"/>
            <a:ext cx="2732485" cy="2730500"/>
          </a:xfrm>
          <a:prstGeom prst="rect">
            <a:avLst/>
          </a:prstGeom>
          <a:solidFill>
            <a:srgbClr val="57C8E7">
              <a:alpha val="8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Hear</a:t>
            </a:r>
          </a:p>
        </p:txBody>
      </p:sp>
      <p:sp>
        <p:nvSpPr>
          <p:cNvPr id="396" name="Bubbling water,…"/>
          <p:cNvSpPr txBox="1"/>
          <p:nvPr/>
        </p:nvSpPr>
        <p:spPr>
          <a:xfrm>
            <a:off x="797433" y="5454696"/>
            <a:ext cx="2838426"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b="1">
                <a:solidFill>
                  <a:srgbClr val="000000">
                    <a:alpha val="50000"/>
                  </a:srgbClr>
                </a:solidFill>
                <a:latin typeface="Helvetica"/>
                <a:ea typeface="Helvetica"/>
                <a:cs typeface="Helvetica"/>
                <a:sym typeface="Helvetica"/>
              </a:defRPr>
            </a:pPr>
            <a:r>
              <a:t>Bubbling water,</a:t>
            </a:r>
          </a:p>
          <a:p>
            <a:pPr>
              <a:defRPr b="1">
                <a:solidFill>
                  <a:srgbClr val="000000">
                    <a:alpha val="50000"/>
                  </a:srgbClr>
                </a:solidFill>
                <a:latin typeface="Helvetica"/>
                <a:ea typeface="Helvetica"/>
                <a:cs typeface="Helvetica"/>
                <a:sym typeface="Helvetica"/>
              </a:defRPr>
            </a:pPr>
            <a:r>
              <a:t>blowing dirt</a:t>
            </a:r>
          </a:p>
        </p:txBody>
      </p:sp>
      <p:sp>
        <p:nvSpPr>
          <p:cNvPr id="397" name="Hissing sound"/>
          <p:cNvSpPr txBox="1"/>
          <p:nvPr/>
        </p:nvSpPr>
        <p:spPr>
          <a:xfrm>
            <a:off x="3809069" y="5454696"/>
            <a:ext cx="23637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b="1">
                <a:solidFill>
                  <a:srgbClr val="000000">
                    <a:alpha val="50000"/>
                  </a:srgbClr>
                </a:solidFill>
                <a:latin typeface="Helvetica"/>
                <a:ea typeface="Helvetica"/>
                <a:cs typeface="Helvetica"/>
                <a:sym typeface="Helvetica"/>
              </a:defRPr>
            </a:lvl1pPr>
          </a:lstStyle>
          <a:p>
            <a:r>
              <a:t>Hissing sound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94"/>
                                        </p:tgtEl>
                                        <p:attrNameLst>
                                          <p:attrName>style.visibility</p:attrName>
                                        </p:attrNameLst>
                                      </p:cBhvr>
                                      <p:to>
                                        <p:strVal val="visible"/>
                                      </p:to>
                                    </p:set>
                                    <p:anim calcmode="lin" valueType="num">
                                      <p:cBhvr>
                                        <p:cTn id="7" dur="300" fill="hold"/>
                                        <p:tgtEl>
                                          <p:spTgt spid="394"/>
                                        </p:tgtEl>
                                        <p:attrNameLst>
                                          <p:attrName>ppt_x</p:attrName>
                                        </p:attrNameLst>
                                      </p:cBhvr>
                                      <p:tavLst>
                                        <p:tav tm="0">
                                          <p:val>
                                            <p:strVal val="1+#ppt_w/2"/>
                                          </p:val>
                                        </p:tav>
                                        <p:tav tm="100000">
                                          <p:val>
                                            <p:strVal val="#ppt_x"/>
                                          </p:val>
                                        </p:tav>
                                      </p:tavLst>
                                    </p:anim>
                                    <p:anim calcmode="lin" valueType="num">
                                      <p:cBhvr>
                                        <p:cTn id="8" dur="300" fill="hold"/>
                                        <p:tgtEl>
                                          <p:spTgt spid="39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2" fill="hold" grpId="2" nodeType="afterEffect">
                                  <p:stCondLst>
                                    <p:cond delay="0"/>
                                  </p:stCondLst>
                                  <p:iterate>
                                    <p:tmAbs val="0"/>
                                  </p:iterate>
                                  <p:childTnLst>
                                    <p:set>
                                      <p:cBhvr>
                                        <p:cTn id="11" fill="hold"/>
                                        <p:tgtEl>
                                          <p:spTgt spid="396"/>
                                        </p:tgtEl>
                                        <p:attrNameLst>
                                          <p:attrName>style.visibility</p:attrName>
                                        </p:attrNameLst>
                                      </p:cBhvr>
                                      <p:to>
                                        <p:strVal val="visible"/>
                                      </p:to>
                                    </p:set>
                                    <p:anim calcmode="lin" valueType="num">
                                      <p:cBhvr>
                                        <p:cTn id="12" dur="300" fill="hold"/>
                                        <p:tgtEl>
                                          <p:spTgt spid="396"/>
                                        </p:tgtEl>
                                        <p:attrNameLst>
                                          <p:attrName>ppt_x</p:attrName>
                                        </p:attrNameLst>
                                      </p:cBhvr>
                                      <p:tavLst>
                                        <p:tav tm="0">
                                          <p:val>
                                            <p:strVal val="1+#ppt_w/2"/>
                                          </p:val>
                                        </p:tav>
                                        <p:tav tm="100000">
                                          <p:val>
                                            <p:strVal val="#ppt_x"/>
                                          </p:val>
                                        </p:tav>
                                      </p:tavLst>
                                    </p:anim>
                                    <p:anim calcmode="lin" valueType="num">
                                      <p:cBhvr>
                                        <p:cTn id="13" dur="300" fill="hold"/>
                                        <p:tgtEl>
                                          <p:spTgt spid="39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3" nodeType="clickEffect">
                                  <p:stCondLst>
                                    <p:cond delay="0"/>
                                  </p:stCondLst>
                                  <p:iterate>
                                    <p:tmAbs val="0"/>
                                  </p:iterate>
                                  <p:childTnLst>
                                    <p:set>
                                      <p:cBhvr>
                                        <p:cTn id="17" fill="hold"/>
                                        <p:tgtEl>
                                          <p:spTgt spid="395"/>
                                        </p:tgtEl>
                                        <p:attrNameLst>
                                          <p:attrName>style.visibility</p:attrName>
                                        </p:attrNameLst>
                                      </p:cBhvr>
                                      <p:to>
                                        <p:strVal val="visible"/>
                                      </p:to>
                                    </p:set>
                                    <p:anim calcmode="lin" valueType="num">
                                      <p:cBhvr>
                                        <p:cTn id="18" dur="300" fill="hold"/>
                                        <p:tgtEl>
                                          <p:spTgt spid="395"/>
                                        </p:tgtEl>
                                        <p:attrNameLst>
                                          <p:attrName>ppt_x</p:attrName>
                                        </p:attrNameLst>
                                      </p:cBhvr>
                                      <p:tavLst>
                                        <p:tav tm="0">
                                          <p:val>
                                            <p:strVal val="1+#ppt_w/2"/>
                                          </p:val>
                                        </p:tav>
                                        <p:tav tm="100000">
                                          <p:val>
                                            <p:strVal val="#ppt_x"/>
                                          </p:val>
                                        </p:tav>
                                      </p:tavLst>
                                    </p:anim>
                                    <p:anim calcmode="lin" valueType="num">
                                      <p:cBhvr>
                                        <p:cTn id="19" dur="300" fill="hold"/>
                                        <p:tgtEl>
                                          <p:spTgt spid="395"/>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2" fill="hold" grpId="4" nodeType="afterEffect">
                                  <p:stCondLst>
                                    <p:cond delay="0"/>
                                  </p:stCondLst>
                                  <p:iterate>
                                    <p:tmAbs val="0"/>
                                  </p:iterate>
                                  <p:childTnLst>
                                    <p:set>
                                      <p:cBhvr>
                                        <p:cTn id="22" fill="hold"/>
                                        <p:tgtEl>
                                          <p:spTgt spid="397"/>
                                        </p:tgtEl>
                                        <p:attrNameLst>
                                          <p:attrName>style.visibility</p:attrName>
                                        </p:attrNameLst>
                                      </p:cBhvr>
                                      <p:to>
                                        <p:strVal val="visible"/>
                                      </p:to>
                                    </p:set>
                                    <p:anim calcmode="lin" valueType="num">
                                      <p:cBhvr>
                                        <p:cTn id="23" dur="300" fill="hold"/>
                                        <p:tgtEl>
                                          <p:spTgt spid="397"/>
                                        </p:tgtEl>
                                        <p:attrNameLst>
                                          <p:attrName>ppt_x</p:attrName>
                                        </p:attrNameLst>
                                      </p:cBhvr>
                                      <p:tavLst>
                                        <p:tav tm="0">
                                          <p:val>
                                            <p:strVal val="1+#ppt_w/2"/>
                                          </p:val>
                                        </p:tav>
                                        <p:tav tm="100000">
                                          <p:val>
                                            <p:strVal val="#ppt_x"/>
                                          </p:val>
                                        </p:tav>
                                      </p:tavLst>
                                    </p:anim>
                                    <p:anim calcmode="lin" valueType="num">
                                      <p:cBhvr>
                                        <p:cTn id="24" dur="300" fill="hold"/>
                                        <p:tgtEl>
                                          <p:spTgt spid="39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5" nodeType="clickEffect">
                                  <p:stCondLst>
                                    <p:cond delay="0"/>
                                  </p:stCondLst>
                                  <p:iterate>
                                    <p:tmAbs val="0"/>
                                  </p:iterate>
                                  <p:childTnLst>
                                    <p:set>
                                      <p:cBhvr>
                                        <p:cTn id="28" fill="hold"/>
                                        <p:tgtEl>
                                          <p:spTgt spid="393"/>
                                        </p:tgtEl>
                                        <p:attrNameLst>
                                          <p:attrName>style.visibility</p:attrName>
                                        </p:attrNameLst>
                                      </p:cBhvr>
                                      <p:to>
                                        <p:strVal val="visible"/>
                                      </p:to>
                                    </p:set>
                                    <p:anim calcmode="lin" valueType="num">
                                      <p:cBhvr>
                                        <p:cTn id="29" dur="300" fill="hold"/>
                                        <p:tgtEl>
                                          <p:spTgt spid="393"/>
                                        </p:tgtEl>
                                        <p:attrNameLst>
                                          <p:attrName>ppt_x</p:attrName>
                                        </p:attrNameLst>
                                      </p:cBhvr>
                                      <p:tavLst>
                                        <p:tav tm="0">
                                          <p:val>
                                            <p:strVal val="1+#ppt_w/2"/>
                                          </p:val>
                                        </p:tav>
                                        <p:tav tm="100000">
                                          <p:val>
                                            <p:strVal val="#ppt_x"/>
                                          </p:val>
                                        </p:tav>
                                      </p:tavLst>
                                    </p:anim>
                                    <p:anim calcmode="lin" valueType="num">
                                      <p:cBhvr>
                                        <p:cTn id="30" dur="300" fill="hold"/>
                                        <p:tgtEl>
                                          <p:spTgt spid="393"/>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2" fill="hold" grpId="6" nodeType="afterEffect">
                                  <p:stCondLst>
                                    <p:cond delay="0"/>
                                  </p:stCondLst>
                                  <p:iterate>
                                    <p:tmAbs val="0"/>
                                  </p:iterate>
                                  <p:childTnLst>
                                    <p:set>
                                      <p:cBhvr>
                                        <p:cTn id="33" fill="hold"/>
                                        <p:tgtEl>
                                          <p:spTgt spid="392"/>
                                        </p:tgtEl>
                                        <p:attrNameLst>
                                          <p:attrName>style.visibility</p:attrName>
                                        </p:attrNameLst>
                                      </p:cBhvr>
                                      <p:to>
                                        <p:strVal val="visible"/>
                                      </p:to>
                                    </p:set>
                                    <p:anim calcmode="lin" valueType="num">
                                      <p:cBhvr>
                                        <p:cTn id="34" dur="300" fill="hold"/>
                                        <p:tgtEl>
                                          <p:spTgt spid="392"/>
                                        </p:tgtEl>
                                        <p:attrNameLst>
                                          <p:attrName>ppt_x</p:attrName>
                                        </p:attrNameLst>
                                      </p:cBhvr>
                                      <p:tavLst>
                                        <p:tav tm="0">
                                          <p:val>
                                            <p:strVal val="1+#ppt_w/2"/>
                                          </p:val>
                                        </p:tav>
                                        <p:tav tm="100000">
                                          <p:val>
                                            <p:strVal val="#ppt_x"/>
                                          </p:val>
                                        </p:tav>
                                      </p:tavLst>
                                    </p:anim>
                                    <p:anim calcmode="lin" valueType="num">
                                      <p:cBhvr>
                                        <p:cTn id="35" dur="300" fill="hold"/>
                                        <p:tgtEl>
                                          <p:spTgt spid="3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6" animBg="1" advAuto="0"/>
      <p:bldP spid="393" grpId="5" animBg="1" advAuto="0"/>
      <p:bldP spid="394" grpId="1" animBg="1" advAuto="0"/>
      <p:bldP spid="395" grpId="3" animBg="1" advAuto="0"/>
      <p:bldP spid="396" grpId="2" animBg="1" advAuto="0"/>
      <p:bldP spid="397" grpId="4"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What to Do if You Suspect a  Natural Gas Leak"/>
          <p:cNvSpPr txBox="1"/>
          <p:nvPr/>
        </p:nvSpPr>
        <p:spPr>
          <a:xfrm>
            <a:off x="1428173" y="3135312"/>
            <a:ext cx="7303654" cy="1349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4200" b="1">
                <a:solidFill>
                  <a:srgbClr val="000000">
                    <a:alpha val="50000"/>
                  </a:srgbClr>
                </a:solidFill>
                <a:latin typeface="Helvetica"/>
                <a:ea typeface="Helvetica"/>
                <a:cs typeface="Helvetica"/>
                <a:sym typeface="Helvetica"/>
              </a:defRPr>
            </a:pPr>
            <a:r>
              <a:t>What to </a:t>
            </a:r>
            <a:r>
              <a:rPr>
                <a:solidFill>
                  <a:srgbClr val="82BC00"/>
                </a:solidFill>
              </a:rPr>
              <a:t>Do</a:t>
            </a:r>
            <a:r>
              <a:t> if You Suspect a </a:t>
            </a:r>
            <a:br/>
            <a:r>
              <a:t>Natural Gas Leak</a:t>
            </a:r>
          </a:p>
        </p:txBody>
      </p:sp>
      <p:sp>
        <p:nvSpPr>
          <p:cNvPr id="402" name="Leave the area immediately…"/>
          <p:cNvSpPr/>
          <p:nvPr/>
        </p:nvSpPr>
        <p:spPr>
          <a:xfrm>
            <a:off x="-5929" y="-1"/>
            <a:ext cx="3390901" cy="7620001"/>
          </a:xfrm>
          <a:prstGeom prst="rect">
            <a:avLst/>
          </a:prstGeom>
          <a:solidFill>
            <a:srgbClr val="FFB600"/>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000" b="1">
                <a:latin typeface="Helvetica"/>
                <a:ea typeface="Helvetica"/>
                <a:cs typeface="Helvetica"/>
                <a:sym typeface="Helvetica"/>
              </a:defRPr>
            </a:pPr>
            <a:r>
              <a:t>Leave the area immediately </a:t>
            </a:r>
          </a:p>
          <a:p>
            <a:pPr>
              <a:defRPr sz="3000" b="1">
                <a:latin typeface="Helvetica"/>
                <a:ea typeface="Helvetica"/>
                <a:cs typeface="Helvetica"/>
                <a:sym typeface="Helvetica"/>
              </a:defRPr>
            </a:pPr>
            <a:r>
              <a:t>with the </a:t>
            </a:r>
            <a:r>
              <a:rPr u="sng"/>
              <a:t>door open</a:t>
            </a:r>
            <a:r>
              <a:t>.</a:t>
            </a:r>
          </a:p>
        </p:txBody>
      </p:sp>
      <p:sp>
        <p:nvSpPr>
          <p:cNvPr id="403" name="Go to a safe  area away…"/>
          <p:cNvSpPr/>
          <p:nvPr/>
        </p:nvSpPr>
        <p:spPr>
          <a:xfrm>
            <a:off x="6775028" y="-1"/>
            <a:ext cx="3390901" cy="762000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000" b="1">
                <a:latin typeface="Helvetica"/>
                <a:ea typeface="Helvetica"/>
                <a:cs typeface="Helvetica"/>
                <a:sym typeface="Helvetica"/>
              </a:defRPr>
            </a:pPr>
            <a:r>
              <a:t>Go to a safe </a:t>
            </a:r>
            <a:br/>
            <a:r>
              <a:t>area away </a:t>
            </a:r>
          </a:p>
          <a:p>
            <a:pPr>
              <a:defRPr sz="3000" b="1">
                <a:latin typeface="Helvetica"/>
                <a:ea typeface="Helvetica"/>
                <a:cs typeface="Helvetica"/>
                <a:sym typeface="Helvetica"/>
              </a:defRPr>
            </a:pPr>
            <a:r>
              <a:t>from the leak, </a:t>
            </a:r>
          </a:p>
          <a:p>
            <a:pPr>
              <a:defRPr sz="3000" b="1">
                <a:latin typeface="Helvetica"/>
                <a:ea typeface="Helvetica"/>
                <a:cs typeface="Helvetica"/>
                <a:sym typeface="Helvetica"/>
              </a:defRPr>
            </a:pPr>
            <a:r>
              <a:t>call 911 </a:t>
            </a:r>
          </a:p>
          <a:p>
            <a:pPr>
              <a:defRPr sz="3000" b="1">
                <a:latin typeface="Helvetica"/>
                <a:ea typeface="Helvetica"/>
                <a:cs typeface="Helvetica"/>
                <a:sym typeface="Helvetica"/>
              </a:defRPr>
            </a:pPr>
            <a:r>
              <a:t>and your natural gas company.</a:t>
            </a:r>
          </a:p>
        </p:txBody>
      </p:sp>
      <p:sp>
        <p:nvSpPr>
          <p:cNvPr id="404" name="Tell an adult  right away."/>
          <p:cNvSpPr/>
          <p:nvPr/>
        </p:nvSpPr>
        <p:spPr>
          <a:xfrm>
            <a:off x="3380869" y="-1"/>
            <a:ext cx="3398262" cy="7620001"/>
          </a:xfrm>
          <a:prstGeom prst="rect">
            <a:avLst/>
          </a:prstGeom>
          <a:solidFill>
            <a:srgbClr val="57C8E7"/>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000" b="1">
                <a:latin typeface="Helvetica"/>
                <a:ea typeface="Helvetica"/>
                <a:cs typeface="Helvetica"/>
                <a:sym typeface="Helvetica"/>
              </a:defRPr>
            </a:pPr>
            <a:r>
              <a:t>Tell an adult </a:t>
            </a:r>
            <a:br/>
            <a:r>
              <a:t>right away.</a:t>
            </a:r>
          </a:p>
        </p:txBody>
      </p:sp>
      <p:sp>
        <p:nvSpPr>
          <p:cNvPr id="405" name="LEAVE, Tell an adult and CALL 911 and your natural gas company if you notice any of these signs."/>
          <p:cNvSpPr/>
          <p:nvPr/>
        </p:nvSpPr>
        <p:spPr>
          <a:xfrm>
            <a:off x="8253" y="1151635"/>
            <a:ext cx="10143494" cy="5016434"/>
          </a:xfrm>
          <a:prstGeom prst="rect">
            <a:avLst/>
          </a:prstGeom>
          <a:solidFill>
            <a:srgbClr val="FFFF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marL="1651000" marR="1651000">
              <a:defRPr sz="4000"/>
            </a:pPr>
            <a:r>
              <a:rPr b="1">
                <a:solidFill>
                  <a:srgbClr val="F15D2F"/>
                </a:solidFill>
                <a:latin typeface="Helvetica"/>
                <a:ea typeface="Helvetica"/>
                <a:cs typeface="Helvetica"/>
                <a:sym typeface="Helvetica"/>
              </a:rPr>
              <a:t>LEAVE, Tell an adult and CALL 911 and your natural gas company </a:t>
            </a:r>
            <a:r>
              <a:rPr>
                <a:solidFill>
                  <a:srgbClr val="F15D2F"/>
                </a:solidFill>
              </a:rPr>
              <a:t>if you notice any of these signs.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02"/>
                                        </p:tgtEl>
                                        <p:attrNameLst>
                                          <p:attrName>style.visibility</p:attrName>
                                        </p:attrNameLst>
                                      </p:cBhvr>
                                      <p:to>
                                        <p:strVal val="visible"/>
                                      </p:to>
                                    </p:set>
                                    <p:anim calcmode="lin" valueType="num">
                                      <p:cBhvr>
                                        <p:cTn id="7" dur="1000" fill="hold"/>
                                        <p:tgtEl>
                                          <p:spTgt spid="402"/>
                                        </p:tgtEl>
                                        <p:attrNameLst>
                                          <p:attrName>ppt_x</p:attrName>
                                        </p:attrNameLst>
                                      </p:cBhvr>
                                      <p:tavLst>
                                        <p:tav tm="0">
                                          <p:val>
                                            <p:strVal val="#ppt_x"/>
                                          </p:val>
                                        </p:tav>
                                        <p:tav tm="100000">
                                          <p:val>
                                            <p:strVal val="#ppt_x"/>
                                          </p:val>
                                        </p:tav>
                                      </p:tavLst>
                                    </p:anim>
                                    <p:anim calcmode="lin" valueType="num">
                                      <p:cBhvr>
                                        <p:cTn id="8" dur="1000" fill="hold"/>
                                        <p:tgtEl>
                                          <p:spTgt spid="40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2000"/>
                                  </p:stCondLst>
                                  <p:iterate>
                                    <p:tmAbs val="0"/>
                                  </p:iterate>
                                  <p:childTnLst>
                                    <p:set>
                                      <p:cBhvr>
                                        <p:cTn id="11" fill="hold"/>
                                        <p:tgtEl>
                                          <p:spTgt spid="404"/>
                                        </p:tgtEl>
                                        <p:attrNameLst>
                                          <p:attrName>style.visibility</p:attrName>
                                        </p:attrNameLst>
                                      </p:cBhvr>
                                      <p:to>
                                        <p:strVal val="visible"/>
                                      </p:to>
                                    </p:set>
                                    <p:anim calcmode="lin" valueType="num">
                                      <p:cBhvr>
                                        <p:cTn id="12" dur="1000" fill="hold"/>
                                        <p:tgtEl>
                                          <p:spTgt spid="404"/>
                                        </p:tgtEl>
                                        <p:attrNameLst>
                                          <p:attrName>ppt_x</p:attrName>
                                        </p:attrNameLst>
                                      </p:cBhvr>
                                      <p:tavLst>
                                        <p:tav tm="0">
                                          <p:val>
                                            <p:strVal val="#ppt_x"/>
                                          </p:val>
                                        </p:tav>
                                        <p:tav tm="100000">
                                          <p:val>
                                            <p:strVal val="#ppt_x"/>
                                          </p:val>
                                        </p:tav>
                                      </p:tavLst>
                                    </p:anim>
                                    <p:anim calcmode="lin" valueType="num">
                                      <p:cBhvr>
                                        <p:cTn id="13" dur="1000" fill="hold"/>
                                        <p:tgtEl>
                                          <p:spTgt spid="404"/>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grpId="3" nodeType="afterEffect">
                                  <p:stCondLst>
                                    <p:cond delay="2000"/>
                                  </p:stCondLst>
                                  <p:iterate>
                                    <p:tmAbs val="0"/>
                                  </p:iterate>
                                  <p:childTnLst>
                                    <p:set>
                                      <p:cBhvr>
                                        <p:cTn id="16" fill="hold"/>
                                        <p:tgtEl>
                                          <p:spTgt spid="403"/>
                                        </p:tgtEl>
                                        <p:attrNameLst>
                                          <p:attrName>style.visibility</p:attrName>
                                        </p:attrNameLst>
                                      </p:cBhvr>
                                      <p:to>
                                        <p:strVal val="visible"/>
                                      </p:to>
                                    </p:set>
                                    <p:anim calcmode="lin" valueType="num">
                                      <p:cBhvr>
                                        <p:cTn id="17" dur="1000" fill="hold"/>
                                        <p:tgtEl>
                                          <p:spTgt spid="403"/>
                                        </p:tgtEl>
                                        <p:attrNameLst>
                                          <p:attrName>ppt_x</p:attrName>
                                        </p:attrNameLst>
                                      </p:cBhvr>
                                      <p:tavLst>
                                        <p:tav tm="0">
                                          <p:val>
                                            <p:strVal val="#ppt_x"/>
                                          </p:val>
                                        </p:tav>
                                        <p:tav tm="100000">
                                          <p:val>
                                            <p:strVal val="#ppt_x"/>
                                          </p:val>
                                        </p:tav>
                                      </p:tavLst>
                                    </p:anim>
                                    <p:anim calcmode="lin" valueType="num">
                                      <p:cBhvr>
                                        <p:cTn id="18" dur="1000" fill="hold"/>
                                        <p:tgtEl>
                                          <p:spTgt spid="40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4" nodeType="clickEffect">
                                  <p:stCondLst>
                                    <p:cond delay="0"/>
                                  </p:stCondLst>
                                  <p:iterate>
                                    <p:tmAbs val="0"/>
                                  </p:iterate>
                                  <p:childTnLst>
                                    <p:set>
                                      <p:cBhvr>
                                        <p:cTn id="22" fill="hold"/>
                                        <p:tgtEl>
                                          <p:spTgt spid="405"/>
                                        </p:tgtEl>
                                        <p:attrNameLst>
                                          <p:attrName>style.visibility</p:attrName>
                                        </p:attrNameLst>
                                      </p:cBhvr>
                                      <p:to>
                                        <p:strVal val="visible"/>
                                      </p:to>
                                    </p:set>
                                    <p:anim calcmode="lin" valueType="num">
                                      <p:cBhvr>
                                        <p:cTn id="23" dur="600" fill="hold"/>
                                        <p:tgtEl>
                                          <p:spTgt spid="405"/>
                                        </p:tgtEl>
                                        <p:attrNameLst>
                                          <p:attrName>ppt_x</p:attrName>
                                        </p:attrNameLst>
                                      </p:cBhvr>
                                      <p:tavLst>
                                        <p:tav tm="0">
                                          <p:val>
                                            <p:strVal val="0-#ppt_w/2"/>
                                          </p:val>
                                        </p:tav>
                                        <p:tav tm="100000">
                                          <p:val>
                                            <p:strVal val="#ppt_x"/>
                                          </p:val>
                                        </p:tav>
                                      </p:tavLst>
                                    </p:anim>
                                    <p:anim calcmode="lin" valueType="num">
                                      <p:cBhvr>
                                        <p:cTn id="24" dur="600" fill="hold"/>
                                        <p:tgtEl>
                                          <p:spTgt spid="4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nimBg="1" advAuto="0"/>
      <p:bldP spid="403" grpId="3" animBg="1" advAuto="0"/>
      <p:bldP spid="404" grpId="2" animBg="1" advAuto="0"/>
      <p:bldP spid="405"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34292">
              <a:srgbClr val="ABE4F3"/>
            </a:gs>
            <a:gs pos="83731">
              <a:srgbClr val="FEFFFF"/>
            </a:gs>
          </a:gsLst>
          <a:lin ang="16200000" scaled="0"/>
        </a:gradFill>
        <a:effectLst/>
      </p:bgPr>
    </p:bg>
    <p:spTree>
      <p:nvGrpSpPr>
        <p:cNvPr id="1" name=""/>
        <p:cNvGrpSpPr/>
        <p:nvPr/>
      </p:nvGrpSpPr>
      <p:grpSpPr>
        <a:xfrm>
          <a:off x="0" y="0"/>
          <a:ext cx="0" cy="0"/>
          <a:chOff x="0" y="0"/>
          <a:chExt cx="0" cy="0"/>
        </a:xfrm>
      </p:grpSpPr>
      <p:sp>
        <p:nvSpPr>
          <p:cNvPr id="170" name="In this presentation, we will"/>
          <p:cNvSpPr>
            <a:spLocks noGrp="1"/>
          </p:cNvSpPr>
          <p:nvPr>
            <p:ph type="body" idx="14"/>
          </p:nvPr>
        </p:nvSpPr>
        <p:spPr>
          <a:xfrm>
            <a:off x="1182133" y="951489"/>
            <a:ext cx="8175626" cy="752476"/>
          </a:xfrm>
          <a:prstGeom prst="rect">
            <a:avLst/>
          </a:prstGeom>
        </p:spPr>
        <p:txBody>
          <a:bodyPr/>
          <a:lstStyle>
            <a:lvl1pPr>
              <a:defRPr sz="4400">
                <a:solidFill>
                  <a:srgbClr val="F15D2F"/>
                </a:solidFill>
              </a:defRPr>
            </a:lvl1pPr>
          </a:lstStyle>
          <a:p>
            <a:r>
              <a:t>In this presentation, we will</a:t>
            </a:r>
          </a:p>
        </p:txBody>
      </p:sp>
      <p:sp>
        <p:nvSpPr>
          <p:cNvPr id="171" name="Learn about natural gas safety:  inside and outside."/>
          <p:cNvSpPr/>
          <p:nvPr/>
        </p:nvSpPr>
        <p:spPr>
          <a:xfrm>
            <a:off x="2590463" y="3296081"/>
            <a:ext cx="5629206" cy="166095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2400" b="1">
                <a:solidFill>
                  <a:srgbClr val="FFFFFF"/>
                </a:solidFill>
                <a:latin typeface="Helvetica"/>
                <a:ea typeface="Helvetica"/>
                <a:cs typeface="Helvetica"/>
                <a:sym typeface="Helvetica"/>
              </a:defRPr>
            </a:pPr>
            <a:r>
              <a:rPr dirty="0"/>
              <a:t>Learn about natural gas safety</a:t>
            </a:r>
            <a:r>
              <a:rPr lang="en-US" dirty="0"/>
              <a:t>,</a:t>
            </a:r>
            <a:r>
              <a:rPr dirty="0"/>
              <a:t> </a:t>
            </a:r>
            <a:br>
              <a:rPr dirty="0"/>
            </a:br>
            <a:r>
              <a:rPr dirty="0"/>
              <a:t>inside and outside.</a:t>
            </a:r>
          </a:p>
        </p:txBody>
      </p:sp>
      <p:sp>
        <p:nvSpPr>
          <p:cNvPr id="172" name="Learn about energy and the properties of natural gas."/>
          <p:cNvSpPr/>
          <p:nvPr/>
        </p:nvSpPr>
        <p:spPr>
          <a:xfrm>
            <a:off x="2608254" y="2013232"/>
            <a:ext cx="5593624" cy="114288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rPr dirty="0"/>
              <a:t>Learn about energy and the properties of natural gas.</a:t>
            </a:r>
          </a:p>
        </p:txBody>
      </p:sp>
      <p:sp>
        <p:nvSpPr>
          <p:cNvPr id="173" name="Rectangle"/>
          <p:cNvSpPr/>
          <p:nvPr/>
        </p:nvSpPr>
        <p:spPr>
          <a:xfrm>
            <a:off x="1340824" y="5242967"/>
            <a:ext cx="6889009" cy="1382007"/>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           </a:t>
            </a:r>
          </a:p>
        </p:txBody>
      </p:sp>
      <p:sp>
        <p:nvSpPr>
          <p:cNvPr id="175" name="™"/>
          <p:cNvSpPr txBox="1"/>
          <p:nvPr/>
        </p:nvSpPr>
        <p:spPr>
          <a:xfrm>
            <a:off x="2765421" y="6380498"/>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sp>
        <p:nvSpPr>
          <p:cNvPr id="176" name="Play Damage Prevention  Lingo"/>
          <p:cNvSpPr txBox="1"/>
          <p:nvPr/>
        </p:nvSpPr>
        <p:spPr>
          <a:xfrm>
            <a:off x="3080916" y="5710133"/>
            <a:ext cx="4648300" cy="4476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2400" b="1">
                <a:solidFill>
                  <a:srgbClr val="FFFFFF"/>
                </a:solidFill>
                <a:latin typeface="Helvetica"/>
                <a:ea typeface="Helvetica"/>
                <a:cs typeface="Helvetica"/>
                <a:sym typeface="Helvetica"/>
              </a:defRPr>
            </a:lvl1pPr>
          </a:lstStyle>
          <a:p>
            <a:r>
              <a:rPr dirty="0"/>
              <a:t>Play Damage Prevention Lingo</a:t>
            </a:r>
          </a:p>
        </p:txBody>
      </p:sp>
      <p:pic>
        <p:nvPicPr>
          <p:cNvPr id="3" name="Picture 2" descr="A picture containing light&#10;&#10;Description automatically generated">
            <a:extLst>
              <a:ext uri="{FF2B5EF4-FFF2-40B4-BE49-F238E27FC236}">
                <a16:creationId xmlns:a16="http://schemas.microsoft.com/office/drawing/2014/main" id="{ABE86B41-8328-A543-923D-F01D7EB53AE7}"/>
              </a:ext>
            </a:extLst>
          </p:cNvPr>
          <p:cNvPicPr>
            <a:picLocks noChangeAspect="1"/>
          </p:cNvPicPr>
          <p:nvPr/>
        </p:nvPicPr>
        <p:blipFill rotWithShape="1">
          <a:blip r:embed="rId3">
            <a:extLst>
              <a:ext uri="{28A0092B-C50C-407E-A947-70E740481C1C}">
                <a14:useLocalDpi xmlns:a14="http://schemas.microsoft.com/office/drawing/2010/main" val="0"/>
              </a:ext>
            </a:extLst>
          </a:blip>
          <a:srcRect l="55095"/>
          <a:stretch/>
        </p:blipFill>
        <p:spPr>
          <a:xfrm>
            <a:off x="1182133" y="2961374"/>
            <a:ext cx="2586039" cy="399131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2000"/>
                                  </p:stCondLst>
                                  <p:iterate>
                                    <p:tmAbs val="0"/>
                                  </p:iterate>
                                  <p:childTnLst>
                                    <p:set>
                                      <p:cBhvr>
                                        <p:cTn id="9" fill="hold"/>
                                        <p:tgtEl>
                                          <p:spTgt spid="17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3" nodeType="afterEffect">
                                  <p:stCondLst>
                                    <p:cond delay="2000"/>
                                  </p:stCondLst>
                                  <p:iterate>
                                    <p:tmAbs val="0"/>
                                  </p:iterate>
                                  <p:childTnLst>
                                    <p:set>
                                      <p:cBhvr>
                                        <p:cTn id="12" fill="hold"/>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2" animBg="1" advAuto="0"/>
      <p:bldP spid="172" grpId="1" animBg="1" advAuto="0"/>
      <p:bldP spid="176" grpId="3"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What Not to Do If You Suspect a Natural Gas Leak"/>
          <p:cNvSpPr txBox="1"/>
          <p:nvPr/>
        </p:nvSpPr>
        <p:spPr>
          <a:xfrm>
            <a:off x="824781" y="3490665"/>
            <a:ext cx="8768425" cy="149592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4600" b="1">
                <a:solidFill>
                  <a:srgbClr val="000000">
                    <a:alpha val="50000"/>
                  </a:srgbClr>
                </a:solidFill>
                <a:latin typeface="Helvetica"/>
                <a:ea typeface="Helvetica"/>
                <a:cs typeface="Helvetica"/>
                <a:sym typeface="Helvetica"/>
              </a:defRPr>
            </a:pPr>
            <a:r>
              <a:rPr dirty="0"/>
              <a:t>What </a:t>
            </a:r>
            <a:r>
              <a:rPr dirty="0">
                <a:solidFill>
                  <a:srgbClr val="F15D2F"/>
                </a:solidFill>
              </a:rPr>
              <a:t>Not</a:t>
            </a:r>
            <a:r>
              <a:rPr dirty="0"/>
              <a:t> to Do If You Suspect </a:t>
            </a:r>
            <a:endParaRPr lang="en-US" dirty="0"/>
          </a:p>
          <a:p>
            <a:pPr>
              <a:defRPr sz="4600" b="1">
                <a:solidFill>
                  <a:srgbClr val="000000">
                    <a:alpha val="50000"/>
                  </a:srgbClr>
                </a:solidFill>
                <a:latin typeface="Helvetica"/>
                <a:ea typeface="Helvetica"/>
                <a:cs typeface="Helvetica"/>
                <a:sym typeface="Helvetica"/>
              </a:defRPr>
            </a:pPr>
            <a:r>
              <a:rPr dirty="0"/>
              <a:t>a Natural Gas Leak</a:t>
            </a:r>
          </a:p>
        </p:txBody>
      </p:sp>
      <p:sp>
        <p:nvSpPr>
          <p:cNvPr id="410" name="Do NOT              do anything        that might       create a spark."/>
          <p:cNvSpPr/>
          <p:nvPr/>
        </p:nvSpPr>
        <p:spPr>
          <a:xfrm>
            <a:off x="-10708" y="0"/>
            <a:ext cx="3401568" cy="7620001"/>
          </a:xfrm>
          <a:prstGeom prst="rect">
            <a:avLst/>
          </a:prstGeom>
          <a:solidFill>
            <a:srgbClr val="F15D2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do anything        that might       create a spark.</a:t>
            </a:r>
          </a:p>
        </p:txBody>
      </p:sp>
      <p:sp>
        <p:nvSpPr>
          <p:cNvPr id="411" name="Do NOT try          to repair the       pipe or stop      the leak."/>
          <p:cNvSpPr/>
          <p:nvPr/>
        </p:nvSpPr>
        <p:spPr>
          <a:xfrm>
            <a:off x="3380869" y="-1"/>
            <a:ext cx="3398262" cy="7620001"/>
          </a:xfrm>
          <a:prstGeom prst="rect">
            <a:avLst/>
          </a:prstGeom>
          <a:solidFill>
            <a:srgbClr val="F3462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try          to repair the       pipe or stop      the leak.</a:t>
            </a:r>
          </a:p>
        </p:txBody>
      </p:sp>
      <p:sp>
        <p:nvSpPr>
          <p:cNvPr id="412" name="Do NOT          return until        the natural gas company employees say it is safe."/>
          <p:cNvSpPr/>
          <p:nvPr/>
        </p:nvSpPr>
        <p:spPr>
          <a:xfrm>
            <a:off x="6775028" y="-1"/>
            <a:ext cx="3390901" cy="7620001"/>
          </a:xfrm>
          <a:prstGeom prst="rect">
            <a:avLst/>
          </a:prstGeom>
          <a:solidFill>
            <a:srgbClr val="F11E2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return until        the natural gas company employees say it is safe.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10"/>
                                        </p:tgtEl>
                                        <p:attrNameLst>
                                          <p:attrName>style.visibility</p:attrName>
                                        </p:attrNameLst>
                                      </p:cBhvr>
                                      <p:to>
                                        <p:strVal val="visible"/>
                                      </p:to>
                                    </p:set>
                                    <p:anim calcmode="lin" valueType="num">
                                      <p:cBhvr>
                                        <p:cTn id="7" dur="1000" fill="hold"/>
                                        <p:tgtEl>
                                          <p:spTgt spid="410"/>
                                        </p:tgtEl>
                                        <p:attrNameLst>
                                          <p:attrName>ppt_x</p:attrName>
                                        </p:attrNameLst>
                                      </p:cBhvr>
                                      <p:tavLst>
                                        <p:tav tm="0">
                                          <p:val>
                                            <p:strVal val="#ppt_x"/>
                                          </p:val>
                                        </p:tav>
                                        <p:tav tm="100000">
                                          <p:val>
                                            <p:strVal val="#ppt_x"/>
                                          </p:val>
                                        </p:tav>
                                      </p:tavLst>
                                    </p:anim>
                                    <p:anim calcmode="lin" valueType="num">
                                      <p:cBhvr>
                                        <p:cTn id="8" dur="1000" fill="hold"/>
                                        <p:tgtEl>
                                          <p:spTgt spid="41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3000"/>
                                  </p:stCondLst>
                                  <p:iterate>
                                    <p:tmAbs val="0"/>
                                  </p:iterate>
                                  <p:childTnLst>
                                    <p:set>
                                      <p:cBhvr>
                                        <p:cTn id="11" fill="hold"/>
                                        <p:tgtEl>
                                          <p:spTgt spid="411"/>
                                        </p:tgtEl>
                                        <p:attrNameLst>
                                          <p:attrName>style.visibility</p:attrName>
                                        </p:attrNameLst>
                                      </p:cBhvr>
                                      <p:to>
                                        <p:strVal val="visible"/>
                                      </p:to>
                                    </p:set>
                                    <p:anim calcmode="lin" valueType="num">
                                      <p:cBhvr>
                                        <p:cTn id="12" dur="1000" fill="hold"/>
                                        <p:tgtEl>
                                          <p:spTgt spid="411"/>
                                        </p:tgtEl>
                                        <p:attrNameLst>
                                          <p:attrName>ppt_x</p:attrName>
                                        </p:attrNameLst>
                                      </p:cBhvr>
                                      <p:tavLst>
                                        <p:tav tm="0">
                                          <p:val>
                                            <p:strVal val="#ppt_x"/>
                                          </p:val>
                                        </p:tav>
                                        <p:tav tm="100000">
                                          <p:val>
                                            <p:strVal val="#ppt_x"/>
                                          </p:val>
                                        </p:tav>
                                      </p:tavLst>
                                    </p:anim>
                                    <p:anim calcmode="lin" valueType="num">
                                      <p:cBhvr>
                                        <p:cTn id="13" dur="1000" fill="hold"/>
                                        <p:tgtEl>
                                          <p:spTgt spid="411"/>
                                        </p:tgtEl>
                                        <p:attrNameLst>
                                          <p:attrName>ppt_y</p:attrName>
                                        </p:attrNameLst>
                                      </p:cBhvr>
                                      <p:tavLst>
                                        <p:tav tm="0">
                                          <p:val>
                                            <p:strVal val="0-#ppt_h/2"/>
                                          </p:val>
                                        </p:tav>
                                        <p:tav tm="100000">
                                          <p:val>
                                            <p:strVal val="#ppt_y"/>
                                          </p:val>
                                        </p:tav>
                                      </p:tavLst>
                                    </p:anim>
                                  </p:childTnLst>
                                </p:cTn>
                              </p:par>
                            </p:childTnLst>
                          </p:cTn>
                        </p:par>
                        <p:par>
                          <p:cTn id="14" fill="hold">
                            <p:stCondLst>
                              <p:cond delay="5000"/>
                            </p:stCondLst>
                            <p:childTnLst>
                              <p:par>
                                <p:cTn id="15" presetID="2" presetClass="entr" presetSubtype="1" fill="hold" grpId="3" nodeType="afterEffect">
                                  <p:stCondLst>
                                    <p:cond delay="3000"/>
                                  </p:stCondLst>
                                  <p:iterate>
                                    <p:tmAbs val="0"/>
                                  </p:iterate>
                                  <p:childTnLst>
                                    <p:set>
                                      <p:cBhvr>
                                        <p:cTn id="16" fill="hold"/>
                                        <p:tgtEl>
                                          <p:spTgt spid="412"/>
                                        </p:tgtEl>
                                        <p:attrNameLst>
                                          <p:attrName>style.visibility</p:attrName>
                                        </p:attrNameLst>
                                      </p:cBhvr>
                                      <p:to>
                                        <p:strVal val="visible"/>
                                      </p:to>
                                    </p:set>
                                    <p:anim calcmode="lin" valueType="num">
                                      <p:cBhvr>
                                        <p:cTn id="17" dur="1000" fill="hold"/>
                                        <p:tgtEl>
                                          <p:spTgt spid="412"/>
                                        </p:tgtEl>
                                        <p:attrNameLst>
                                          <p:attrName>ppt_x</p:attrName>
                                        </p:attrNameLst>
                                      </p:cBhvr>
                                      <p:tavLst>
                                        <p:tav tm="0">
                                          <p:val>
                                            <p:strVal val="#ppt_x"/>
                                          </p:val>
                                        </p:tav>
                                        <p:tav tm="100000">
                                          <p:val>
                                            <p:strVal val="#ppt_x"/>
                                          </p:val>
                                        </p:tav>
                                      </p:tavLst>
                                    </p:anim>
                                    <p:anim calcmode="lin" valueType="num">
                                      <p:cBhvr>
                                        <p:cTn id="18" dur="1000" fill="hold"/>
                                        <p:tgtEl>
                                          <p:spTgt spid="4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1" animBg="1" advAuto="0"/>
      <p:bldP spid="411" grpId="2" animBg="1" advAuto="0"/>
      <p:bldP spid="412"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Carbon Monoxide detector-2.jpg" descr="Carbon Monoxide detector-2.jpg"/>
          <p:cNvPicPr>
            <a:picLocks noChangeAspect="1"/>
          </p:cNvPicPr>
          <p:nvPr/>
        </p:nvPicPr>
        <p:blipFill>
          <a:blip r:embed="rId3"/>
          <a:srcRect l="216" r="216"/>
          <a:stretch>
            <a:fillRect/>
          </a:stretch>
        </p:blipFill>
        <p:spPr>
          <a:xfrm>
            <a:off x="-525312" y="376237"/>
            <a:ext cx="10853103" cy="7243763"/>
          </a:xfrm>
          <a:prstGeom prst="rect">
            <a:avLst/>
          </a:prstGeom>
          <a:ln w="3175">
            <a:miter lim="400000"/>
          </a:ln>
        </p:spPr>
      </p:pic>
      <p:sp>
        <p:nvSpPr>
          <p:cNvPr id="417" name="Carbon monoxide is a poisonous gas.…"/>
          <p:cNvSpPr txBox="1"/>
          <p:nvPr/>
        </p:nvSpPr>
        <p:spPr>
          <a:xfrm>
            <a:off x="474160" y="1987348"/>
            <a:ext cx="3752324" cy="36353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spcBef>
                <a:spcPts val="1300"/>
              </a:spcBef>
              <a:defRPr sz="4500" b="1">
                <a:solidFill>
                  <a:srgbClr val="F15D2F"/>
                </a:solidFill>
                <a:latin typeface="Helvetica"/>
                <a:ea typeface="Helvetica"/>
                <a:cs typeface="Helvetica"/>
                <a:sym typeface="Helvetica"/>
              </a:defRPr>
            </a:pPr>
            <a:r>
              <a:t>Carbon monoxide is a poisonous gas.</a:t>
            </a:r>
          </a:p>
          <a:p>
            <a:pPr>
              <a:spcBef>
                <a:spcPts val="3000"/>
              </a:spcBef>
              <a:defRPr>
                <a:solidFill>
                  <a:srgbClr val="000000">
                    <a:alpha val="50000"/>
                  </a:srgbClr>
                </a:solidFill>
              </a:defRPr>
            </a:pPr>
            <a:r>
              <a:t>There is </a:t>
            </a:r>
            <a:r>
              <a:rPr b="1">
                <a:latin typeface="Helvetica"/>
                <a:ea typeface="Helvetica"/>
                <a:cs typeface="Helvetica"/>
                <a:sym typeface="Helvetica"/>
              </a:rPr>
              <a:t>NO</a:t>
            </a:r>
            <a:r>
              <a:t> odor.</a:t>
            </a:r>
          </a:p>
        </p:txBody>
      </p:sp>
      <p:sp>
        <p:nvSpPr>
          <p:cNvPr id="418" name="Signs of carbon monoxide  poisoning"/>
          <p:cNvSpPr/>
          <p:nvPr/>
        </p:nvSpPr>
        <p:spPr>
          <a:xfrm>
            <a:off x="4613583" y="1520527"/>
            <a:ext cx="4578947" cy="4578946"/>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600" b="1">
                <a:solidFill>
                  <a:srgbClr val="FFFFFF"/>
                </a:solidFill>
                <a:latin typeface="Helvetica"/>
                <a:ea typeface="Helvetica"/>
                <a:cs typeface="Helvetica"/>
                <a:sym typeface="Helvetica"/>
              </a:defRPr>
            </a:pPr>
            <a:r>
              <a:t>Signs of carbon monoxide </a:t>
            </a:r>
            <a:br/>
            <a:r>
              <a:t>poisoning</a:t>
            </a:r>
          </a:p>
        </p:txBody>
      </p:sp>
      <p:sp>
        <p:nvSpPr>
          <p:cNvPr id="419" name="Headache"/>
          <p:cNvSpPr/>
          <p:nvPr/>
        </p:nvSpPr>
        <p:spPr>
          <a:xfrm>
            <a:off x="4613583" y="1511637"/>
            <a:ext cx="2170433" cy="2170433"/>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Headache</a:t>
            </a:r>
          </a:p>
        </p:txBody>
      </p:sp>
      <p:sp>
        <p:nvSpPr>
          <p:cNvPr id="420" name="Dizzy"/>
          <p:cNvSpPr/>
          <p:nvPr/>
        </p:nvSpPr>
        <p:spPr>
          <a:xfrm>
            <a:off x="7018716" y="1511637"/>
            <a:ext cx="2170433" cy="2170433"/>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Dizzy</a:t>
            </a:r>
          </a:p>
        </p:txBody>
      </p:sp>
      <p:sp>
        <p:nvSpPr>
          <p:cNvPr id="421" name="Drowsy, etc."/>
          <p:cNvSpPr/>
          <p:nvPr/>
        </p:nvSpPr>
        <p:spPr>
          <a:xfrm>
            <a:off x="4613583" y="3928008"/>
            <a:ext cx="4578947" cy="2170433"/>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Drowsy, etc.</a:t>
            </a:r>
          </a:p>
        </p:txBody>
      </p:sp>
      <p:sp>
        <p:nvSpPr>
          <p:cNvPr id="422" name="What to do if  you suspect carbon monoxide  poisoning:"/>
          <p:cNvSpPr/>
          <p:nvPr/>
        </p:nvSpPr>
        <p:spPr>
          <a:xfrm>
            <a:off x="4613584" y="1516598"/>
            <a:ext cx="4578946" cy="4586804"/>
          </a:xfrm>
          <a:prstGeom prst="rect">
            <a:avLst/>
          </a:prstGeom>
          <a:solidFill>
            <a:srgbClr val="F15D2F">
              <a:alpha val="7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600" b="1">
                <a:solidFill>
                  <a:srgbClr val="FFFFFF"/>
                </a:solidFill>
                <a:latin typeface="Helvetica"/>
                <a:ea typeface="Helvetica"/>
                <a:cs typeface="Helvetica"/>
                <a:sym typeface="Helvetica"/>
              </a:defRPr>
            </a:pPr>
            <a:r>
              <a:t>What to do if </a:t>
            </a:r>
            <a:br/>
            <a:r>
              <a:t>you suspect carbon monoxide </a:t>
            </a:r>
            <a:br/>
            <a:r>
              <a:t>poisoning:</a:t>
            </a:r>
          </a:p>
        </p:txBody>
      </p:sp>
      <p:sp>
        <p:nvSpPr>
          <p:cNvPr id="423" name="Leave immediately,   tell an adult and      call 911!"/>
          <p:cNvSpPr/>
          <p:nvPr/>
        </p:nvSpPr>
        <p:spPr>
          <a:xfrm>
            <a:off x="4613583" y="1520527"/>
            <a:ext cx="4578947" cy="4578946"/>
          </a:xfrm>
          <a:prstGeom prst="rect">
            <a:avLst/>
          </a:prstGeom>
          <a:solidFill>
            <a:srgbClr val="FFFFFF">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600" b="1">
                <a:solidFill>
                  <a:srgbClr val="F15D2F"/>
                </a:solidFill>
                <a:latin typeface="Helvetica"/>
                <a:ea typeface="Helvetica"/>
                <a:cs typeface="Helvetica"/>
                <a:sym typeface="Helvetica"/>
              </a:defRPr>
            </a:pPr>
            <a:r>
              <a:t>Leave immediately,  </a:t>
            </a:r>
            <a:br/>
            <a:r>
              <a:t>tell an adult and      call 911!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417">
                                            <p:bg/>
                                          </p:spTgt>
                                        </p:tgtEl>
                                        <p:attrNameLst>
                                          <p:attrName>style.visibility</p:attrName>
                                        </p:attrNameLst>
                                      </p:cBhvr>
                                      <p:to>
                                        <p:strVal val="visible"/>
                                      </p:to>
                                    </p:set>
                                    <p:anim calcmode="lin" valueType="num">
                                      <p:cBhvr>
                                        <p:cTn id="7" dur="199" fill="hold"/>
                                        <p:tgtEl>
                                          <p:spTgt spid="417">
                                            <p:bg/>
                                          </p:spTgt>
                                        </p:tgtEl>
                                        <p:attrNameLst>
                                          <p:attrName>ppt_x</p:attrName>
                                        </p:attrNameLst>
                                      </p:cBhvr>
                                      <p:tavLst>
                                        <p:tav tm="0">
                                          <p:val>
                                            <p:strVal val="#ppt_x"/>
                                          </p:val>
                                        </p:tav>
                                        <p:tav tm="100000">
                                          <p:val>
                                            <p:strVal val="#ppt_x"/>
                                          </p:val>
                                        </p:tav>
                                      </p:tavLst>
                                    </p:anim>
                                    <p:anim calcmode="lin" valueType="num">
                                      <p:cBhvr>
                                        <p:cTn id="8" dur="199" fill="hold"/>
                                        <p:tgtEl>
                                          <p:spTgt spid="417">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417">
                                            <p:txEl>
                                              <p:pRg st="0" end="0"/>
                                            </p:txEl>
                                          </p:spTgt>
                                        </p:tgtEl>
                                        <p:attrNameLst>
                                          <p:attrName>style.visibility</p:attrName>
                                        </p:attrNameLst>
                                      </p:cBhvr>
                                      <p:to>
                                        <p:strVal val="visible"/>
                                      </p:to>
                                    </p:set>
                                    <p:anim calcmode="lin" valueType="num">
                                      <p:cBhvr>
                                        <p:cTn id="11" dur="199" fill="hold"/>
                                        <p:tgtEl>
                                          <p:spTgt spid="417">
                                            <p:txEl>
                                              <p:pRg st="0" end="0"/>
                                            </p:txEl>
                                          </p:spTgt>
                                        </p:tgtEl>
                                        <p:attrNameLst>
                                          <p:attrName>ppt_x</p:attrName>
                                        </p:attrNameLst>
                                      </p:cBhvr>
                                      <p:tavLst>
                                        <p:tav tm="0">
                                          <p:val>
                                            <p:strVal val="#ppt_x"/>
                                          </p:val>
                                        </p:tav>
                                        <p:tav tm="100000">
                                          <p:val>
                                            <p:strVal val="#ppt_x"/>
                                          </p:val>
                                        </p:tav>
                                      </p:tavLst>
                                    </p:anim>
                                    <p:anim calcmode="lin" valueType="num">
                                      <p:cBhvr>
                                        <p:cTn id="12" dur="199" fill="hold"/>
                                        <p:tgtEl>
                                          <p:spTgt spid="41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99"/>
                            </p:stCondLst>
                            <p:childTnLst>
                              <p:par>
                                <p:cTn id="14" presetID="2" presetClass="entr" presetSubtype="4" fill="hold" grpId="1" nodeType="afterEffect">
                                  <p:stCondLst>
                                    <p:cond delay="500"/>
                                  </p:stCondLst>
                                  <p:iterate>
                                    <p:tmAbs val="0"/>
                                  </p:iterate>
                                  <p:childTnLst>
                                    <p:set>
                                      <p:cBhvr>
                                        <p:cTn id="15" fill="hold"/>
                                        <p:tgtEl>
                                          <p:spTgt spid="417">
                                            <p:txEl>
                                              <p:pRg st="1" end="1"/>
                                            </p:txEl>
                                          </p:spTgt>
                                        </p:tgtEl>
                                        <p:attrNameLst>
                                          <p:attrName>style.visibility</p:attrName>
                                        </p:attrNameLst>
                                      </p:cBhvr>
                                      <p:to>
                                        <p:strVal val="visible"/>
                                      </p:to>
                                    </p:set>
                                    <p:anim calcmode="lin" valueType="num">
                                      <p:cBhvr>
                                        <p:cTn id="16" dur="199" fill="hold"/>
                                        <p:tgtEl>
                                          <p:spTgt spid="417">
                                            <p:txEl>
                                              <p:pRg st="1" end="1"/>
                                            </p:txEl>
                                          </p:spTgt>
                                        </p:tgtEl>
                                        <p:attrNameLst>
                                          <p:attrName>ppt_x</p:attrName>
                                        </p:attrNameLst>
                                      </p:cBhvr>
                                      <p:tavLst>
                                        <p:tav tm="0">
                                          <p:val>
                                            <p:strVal val="#ppt_x"/>
                                          </p:val>
                                        </p:tav>
                                        <p:tav tm="100000">
                                          <p:val>
                                            <p:strVal val="#ppt_x"/>
                                          </p:val>
                                        </p:tav>
                                      </p:tavLst>
                                    </p:anim>
                                    <p:anim calcmode="lin" valueType="num">
                                      <p:cBhvr>
                                        <p:cTn id="17" dur="199" fill="hold"/>
                                        <p:tgtEl>
                                          <p:spTgt spid="4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4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3" nodeType="clickEffect">
                                  <p:stCondLst>
                                    <p:cond delay="0"/>
                                  </p:stCondLst>
                                  <p:iterate>
                                    <p:tmAbs val="0"/>
                                  </p:iterate>
                                  <p:childTnLst>
                                    <p:set>
                                      <p:cBhvr>
                                        <p:cTn id="25" fill="hold">
                                          <p:stCondLst>
                                            <p:cond delay="0"/>
                                          </p:stCondLst>
                                        </p:cTn>
                                        <p:tgtEl>
                                          <p:spTgt spid="418"/>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4" nodeType="afterEffect">
                                  <p:stCondLst>
                                    <p:cond delay="0"/>
                                  </p:stCondLst>
                                  <p:iterate>
                                    <p:tmAbs val="0"/>
                                  </p:iterate>
                                  <p:childTnLst>
                                    <p:set>
                                      <p:cBhvr>
                                        <p:cTn id="28" fill="hold"/>
                                        <p:tgtEl>
                                          <p:spTgt spid="41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5" nodeType="afterEffect">
                                  <p:stCondLst>
                                    <p:cond delay="0"/>
                                  </p:stCondLst>
                                  <p:iterate>
                                    <p:tmAbs val="0"/>
                                  </p:iterate>
                                  <p:childTnLst>
                                    <p:set>
                                      <p:cBhvr>
                                        <p:cTn id="31" fill="hold"/>
                                        <p:tgtEl>
                                          <p:spTgt spid="420"/>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6" nodeType="afterEffect">
                                  <p:stCondLst>
                                    <p:cond delay="0"/>
                                  </p:stCondLst>
                                  <p:iterate>
                                    <p:tmAbs val="0"/>
                                  </p:iterate>
                                  <p:childTnLst>
                                    <p:set>
                                      <p:cBhvr>
                                        <p:cTn id="34" fill="hold"/>
                                        <p:tgtEl>
                                          <p:spTgt spid="4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xit" fill="hold" grpId="7" nodeType="clickEffect">
                                  <p:stCondLst>
                                    <p:cond delay="0"/>
                                  </p:stCondLst>
                                  <p:iterate>
                                    <p:tmAbs val="0"/>
                                  </p:iterate>
                                  <p:childTnLst>
                                    <p:animEffect transition="out" filter="dissolve">
                                      <p:cBhvr>
                                        <p:cTn id="38" dur="300" fill="hold"/>
                                        <p:tgtEl>
                                          <p:spTgt spid="419"/>
                                        </p:tgtEl>
                                      </p:cBhvr>
                                    </p:animEffect>
                                    <p:set>
                                      <p:cBhvr>
                                        <p:cTn id="39" fill="hold">
                                          <p:stCondLst>
                                            <p:cond delay="299"/>
                                          </p:stCondLst>
                                        </p:cTn>
                                        <p:tgtEl>
                                          <p:spTgt spid="419"/>
                                        </p:tgtEl>
                                        <p:attrNameLst>
                                          <p:attrName>style.visibility</p:attrName>
                                        </p:attrNameLst>
                                      </p:cBhvr>
                                      <p:to>
                                        <p:strVal val="hidden"/>
                                      </p:to>
                                    </p:set>
                                  </p:childTnLst>
                                </p:cTn>
                              </p:par>
                            </p:childTnLst>
                          </p:cTn>
                        </p:par>
                        <p:par>
                          <p:cTn id="40" fill="hold">
                            <p:stCondLst>
                              <p:cond delay="300"/>
                            </p:stCondLst>
                            <p:childTnLst>
                              <p:par>
                                <p:cTn id="41" presetID="9" presetClass="exit" fill="hold" grpId="8" nodeType="afterEffect">
                                  <p:stCondLst>
                                    <p:cond delay="0"/>
                                  </p:stCondLst>
                                  <p:iterate>
                                    <p:tmAbs val="0"/>
                                  </p:iterate>
                                  <p:childTnLst>
                                    <p:animEffect transition="out" filter="dissolve">
                                      <p:cBhvr>
                                        <p:cTn id="42" dur="300" fill="hold"/>
                                        <p:tgtEl>
                                          <p:spTgt spid="420"/>
                                        </p:tgtEl>
                                      </p:cBhvr>
                                    </p:animEffect>
                                    <p:set>
                                      <p:cBhvr>
                                        <p:cTn id="43" fill="hold">
                                          <p:stCondLst>
                                            <p:cond delay="299"/>
                                          </p:stCondLst>
                                        </p:cTn>
                                        <p:tgtEl>
                                          <p:spTgt spid="420"/>
                                        </p:tgtEl>
                                        <p:attrNameLst>
                                          <p:attrName>style.visibility</p:attrName>
                                        </p:attrNameLst>
                                      </p:cBhvr>
                                      <p:to>
                                        <p:strVal val="hidden"/>
                                      </p:to>
                                    </p:set>
                                  </p:childTnLst>
                                </p:cTn>
                              </p:par>
                            </p:childTnLst>
                          </p:cTn>
                        </p:par>
                        <p:par>
                          <p:cTn id="44" fill="hold">
                            <p:stCondLst>
                              <p:cond delay="600"/>
                            </p:stCondLst>
                            <p:childTnLst>
                              <p:par>
                                <p:cTn id="45" presetID="9" presetClass="exit" fill="hold" grpId="9" nodeType="afterEffect">
                                  <p:stCondLst>
                                    <p:cond delay="0"/>
                                  </p:stCondLst>
                                  <p:iterate>
                                    <p:tmAbs val="0"/>
                                  </p:iterate>
                                  <p:childTnLst>
                                    <p:animEffect transition="out" filter="dissolve">
                                      <p:cBhvr>
                                        <p:cTn id="46" dur="300" fill="hold"/>
                                        <p:tgtEl>
                                          <p:spTgt spid="421"/>
                                        </p:tgtEl>
                                      </p:cBhvr>
                                    </p:animEffect>
                                    <p:set>
                                      <p:cBhvr>
                                        <p:cTn id="47" fill="hold">
                                          <p:stCondLst>
                                            <p:cond delay="299"/>
                                          </p:stCondLst>
                                        </p:cTn>
                                        <p:tgtEl>
                                          <p:spTgt spid="421"/>
                                        </p:tgtEl>
                                        <p:attrNameLst>
                                          <p:attrName>style.visibility</p:attrName>
                                        </p:attrNameLst>
                                      </p:cBhvr>
                                      <p:to>
                                        <p:strVal val="hidden"/>
                                      </p:to>
                                    </p:set>
                                  </p:childTnLst>
                                </p:cTn>
                              </p:par>
                            </p:childTnLst>
                          </p:cTn>
                        </p:par>
                        <p:par>
                          <p:cTn id="48" fill="hold">
                            <p:stCondLst>
                              <p:cond delay="900"/>
                            </p:stCondLst>
                            <p:childTnLst>
                              <p:par>
                                <p:cTn id="49" presetID="1" presetClass="entr" presetSubtype="0" fill="hold" grpId="10" nodeType="afterEffect">
                                  <p:stCondLst>
                                    <p:cond delay="0"/>
                                  </p:stCondLst>
                                  <p:iterate>
                                    <p:tmAbs val="0"/>
                                  </p:iterate>
                                  <p:childTnLst>
                                    <p:set>
                                      <p:cBhvr>
                                        <p:cTn id="50" fill="hold"/>
                                        <p:tgtEl>
                                          <p:spTgt spid="4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1" nodeType="clickEffect">
                                  <p:stCondLst>
                                    <p:cond delay="0"/>
                                  </p:stCondLst>
                                  <p:iterate>
                                    <p:tmAbs val="0"/>
                                  </p:iterate>
                                  <p:childTnLst>
                                    <p:set>
                                      <p:cBhvr>
                                        <p:cTn id="54" fill="hold">
                                          <p:stCondLst>
                                            <p:cond delay="0"/>
                                          </p:stCondLst>
                                        </p:cTn>
                                        <p:tgtEl>
                                          <p:spTgt spid="422"/>
                                        </p:tgtEl>
                                        <p:attrNameLst>
                                          <p:attrName>style.visibility</p:attrName>
                                        </p:attrNameLst>
                                      </p:cBhvr>
                                      <p:to>
                                        <p:strVal val="hidden"/>
                                      </p:to>
                                    </p:set>
                                  </p:childTnLst>
                                </p:cTn>
                              </p:par>
                            </p:childTnLst>
                          </p:cTn>
                        </p:par>
                        <p:par>
                          <p:cTn id="55" fill="hold">
                            <p:stCondLst>
                              <p:cond delay="0"/>
                            </p:stCondLst>
                            <p:childTnLst>
                              <p:par>
                                <p:cTn id="56" presetID="1" presetClass="entr" presetSubtype="0" fill="hold" grpId="12" nodeType="afterEffect">
                                  <p:stCondLst>
                                    <p:cond delay="0"/>
                                  </p:stCondLst>
                                  <p:iterate>
                                    <p:tmAbs val="0"/>
                                  </p:iterate>
                                  <p:childTnLst>
                                    <p:set>
                                      <p:cBhvr>
                                        <p:cTn id="57" fill="hold"/>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1" build="p" bldLvl="5" animBg="1" advAuto="0"/>
      <p:bldP spid="418" grpId="2" animBg="1" advAuto="0"/>
      <p:bldP spid="418" grpId="3" animBg="1" advAuto="0"/>
      <p:bldP spid="419" grpId="4" animBg="1" advAuto="0"/>
      <p:bldP spid="419" grpId="7" animBg="1" advAuto="0"/>
      <p:bldP spid="420" grpId="5" animBg="1" advAuto="0"/>
      <p:bldP spid="420" grpId="8" animBg="1" advAuto="0"/>
      <p:bldP spid="421" grpId="6" animBg="1" advAuto="0"/>
      <p:bldP spid="421" grpId="9" animBg="1" advAuto="0"/>
      <p:bldP spid="422" grpId="10" animBg="1" advAuto="0"/>
      <p:bldP spid="422" grpId="11" animBg="1" advAuto="0"/>
      <p:bldP spid="423" grpId="1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It’s time for Damage Prevention Lingo"/>
          <p:cNvSpPr txBox="1"/>
          <p:nvPr/>
        </p:nvSpPr>
        <p:spPr>
          <a:xfrm>
            <a:off x="2359907" y="2454180"/>
            <a:ext cx="5440185" cy="27116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for </a:t>
            </a:r>
            <a:r>
              <a:rPr lang="en-US" dirty="0"/>
              <a:t>Playing it Safe</a:t>
            </a:r>
          </a:p>
          <a:p>
            <a:r>
              <a:rPr dirty="0"/>
              <a:t>Lingo</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893E0-46B4-9E4B-A695-B6535321B2B3}"/>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grpSp>
        <p:nvGrpSpPr>
          <p:cNvPr id="434" name="Group"/>
          <p:cNvGrpSpPr/>
          <p:nvPr/>
        </p:nvGrpSpPr>
        <p:grpSpPr>
          <a:xfrm>
            <a:off x="850462" y="2436601"/>
            <a:ext cx="2732602" cy="2746798"/>
            <a:chOff x="0" y="0"/>
            <a:chExt cx="2732601" cy="2746796"/>
          </a:xfrm>
          <a:solidFill>
            <a:srgbClr val="FFB600"/>
          </a:solidFill>
        </p:grpSpPr>
        <p:pic>
          <p:nvPicPr>
            <p:cNvPr id="432" name="Boy-profile-small.jpg" descr="Boy-profile-small.jpg"/>
            <p:cNvPicPr>
              <a:picLocks noChangeAspect="1"/>
            </p:cNvPicPr>
            <p:nvPr/>
          </p:nvPicPr>
          <p:blipFill>
            <a:blip r:embed="rId4"/>
            <a:srcRect l="40643" t="20669" r="48327" b="62789"/>
            <a:stretch>
              <a:fillRect/>
            </a:stretch>
          </p:blipFill>
          <p:spPr>
            <a:xfrm>
              <a:off x="0" y="7156"/>
              <a:ext cx="2732602" cy="2732602"/>
            </a:xfrm>
            <a:prstGeom prst="rect">
              <a:avLst/>
            </a:prstGeom>
            <a:grpFill/>
            <a:ln w="3175" cap="flat">
              <a:noFill/>
              <a:miter lim="400000"/>
            </a:ln>
            <a:effectLst/>
          </p:spPr>
        </p:pic>
        <p:sp>
          <p:nvSpPr>
            <p:cNvPr id="433" name="See"/>
            <p:cNvSpPr/>
            <p:nvPr/>
          </p:nvSpPr>
          <p:spPr>
            <a:xfrm>
              <a:off x="2897" y="0"/>
              <a:ext cx="2729587" cy="2746797"/>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See</a:t>
              </a:r>
            </a:p>
          </p:txBody>
        </p:sp>
      </p:grpSp>
      <p:grpSp>
        <p:nvGrpSpPr>
          <p:cNvPr id="437" name="Group"/>
          <p:cNvGrpSpPr/>
          <p:nvPr/>
        </p:nvGrpSpPr>
        <p:grpSpPr>
          <a:xfrm>
            <a:off x="6578502" y="2436601"/>
            <a:ext cx="2732602" cy="2746798"/>
            <a:chOff x="0" y="0"/>
            <a:chExt cx="2732601" cy="2746796"/>
          </a:xfrm>
          <a:solidFill>
            <a:srgbClr val="FFB600"/>
          </a:solidFill>
        </p:grpSpPr>
        <p:pic>
          <p:nvPicPr>
            <p:cNvPr id="435" name="Boy-profile-small.jpg" descr="Boy-profile-small.jpg"/>
            <p:cNvPicPr>
              <a:picLocks noChangeAspect="1"/>
            </p:cNvPicPr>
            <p:nvPr/>
          </p:nvPicPr>
          <p:blipFill>
            <a:blip r:embed="rId4"/>
            <a:srcRect l="49137" t="25842" r="39989" b="57849"/>
            <a:stretch>
              <a:fillRect/>
            </a:stretch>
          </p:blipFill>
          <p:spPr>
            <a:xfrm>
              <a:off x="0" y="7156"/>
              <a:ext cx="2732602" cy="2732602"/>
            </a:xfrm>
            <a:prstGeom prst="rect">
              <a:avLst/>
            </a:prstGeom>
            <a:grpFill/>
            <a:ln w="3175" cap="flat">
              <a:noFill/>
              <a:miter lim="400000"/>
            </a:ln>
            <a:effectLst/>
          </p:spPr>
        </p:pic>
        <p:sp>
          <p:nvSpPr>
            <p:cNvPr id="436" name="Smell"/>
            <p:cNvSpPr/>
            <p:nvPr/>
          </p:nvSpPr>
          <p:spPr>
            <a:xfrm>
              <a:off x="1448" y="0"/>
              <a:ext cx="2729588" cy="2746797"/>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Smell</a:t>
              </a:r>
            </a:p>
          </p:txBody>
        </p:sp>
      </p:grpSp>
      <p:grpSp>
        <p:nvGrpSpPr>
          <p:cNvPr id="440" name="Group"/>
          <p:cNvGrpSpPr/>
          <p:nvPr/>
        </p:nvGrpSpPr>
        <p:grpSpPr>
          <a:xfrm>
            <a:off x="3713757" y="2436601"/>
            <a:ext cx="2732602" cy="2746798"/>
            <a:chOff x="0" y="0"/>
            <a:chExt cx="2732601" cy="2746796"/>
          </a:xfrm>
          <a:solidFill>
            <a:srgbClr val="FFB600"/>
          </a:solidFill>
        </p:grpSpPr>
        <p:pic>
          <p:nvPicPr>
            <p:cNvPr id="438" name="Boy-profile-small.jpg" descr="Boy-profile-small.jpg"/>
            <p:cNvPicPr>
              <a:picLocks noChangeAspect="1"/>
            </p:cNvPicPr>
            <p:nvPr/>
          </p:nvPicPr>
          <p:blipFill>
            <a:blip r:embed="rId4"/>
            <a:srcRect l="21359" t="35574" r="64499" b="43216"/>
            <a:stretch>
              <a:fillRect/>
            </a:stretch>
          </p:blipFill>
          <p:spPr>
            <a:xfrm>
              <a:off x="0" y="7097"/>
              <a:ext cx="2732602" cy="2732602"/>
            </a:xfrm>
            <a:prstGeom prst="rect">
              <a:avLst/>
            </a:prstGeom>
            <a:grpFill/>
            <a:ln w="3175" cap="flat">
              <a:noFill/>
              <a:miter lim="400000"/>
            </a:ln>
            <a:effectLst/>
          </p:spPr>
        </p:pic>
        <p:sp>
          <p:nvSpPr>
            <p:cNvPr id="439" name="Hear"/>
            <p:cNvSpPr/>
            <p:nvPr/>
          </p:nvSpPr>
          <p:spPr>
            <a:xfrm>
              <a:off x="1448" y="0"/>
              <a:ext cx="2729588" cy="2746797"/>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Hear</a:t>
              </a:r>
            </a:p>
          </p:txBody>
        </p:sp>
      </p:grpSp>
      <p:sp>
        <p:nvSpPr>
          <p:cNvPr id="441" name="Name three senses you can use to detect a natural gas leak."/>
          <p:cNvSpPr txBox="1"/>
          <p:nvPr/>
        </p:nvSpPr>
        <p:spPr>
          <a:xfrm>
            <a:off x="5079999" y="2024062"/>
            <a:ext cx="4521358" cy="357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600" b="1">
                <a:solidFill>
                  <a:srgbClr val="F15D2F"/>
                </a:solidFill>
                <a:latin typeface="Helvetica"/>
                <a:ea typeface="Helvetica"/>
                <a:cs typeface="Helvetica"/>
                <a:sym typeface="Helvetica"/>
              </a:defRPr>
            </a:lvl1pPr>
          </a:lstStyle>
          <a:p>
            <a:r>
              <a:rPr dirty="0"/>
              <a:t>Name three senses you can use to detect a natural gas leak.</a:t>
            </a:r>
          </a:p>
        </p:txBody>
      </p:sp>
      <p:sp>
        <p:nvSpPr>
          <p:cNvPr id="442" name="™"/>
          <p:cNvSpPr txBox="1"/>
          <p:nvPr/>
        </p:nvSpPr>
        <p:spPr>
          <a:xfrm>
            <a:off x="2676815" y="6187040"/>
            <a:ext cx="213198" cy="24942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34"/>
                                        </p:tgtEl>
                                        <p:attrNameLst>
                                          <p:attrName>style.visibility</p:attrName>
                                        </p:attrNameLst>
                                      </p:cBhvr>
                                      <p:to>
                                        <p:strVal val="visible"/>
                                      </p:to>
                                    </p:set>
                                    <p:anim calcmode="lin" valueType="num">
                                      <p:cBhvr>
                                        <p:cTn id="7" dur="199" fill="hold"/>
                                        <p:tgtEl>
                                          <p:spTgt spid="434"/>
                                        </p:tgtEl>
                                        <p:attrNameLst>
                                          <p:attrName>ppt_x</p:attrName>
                                        </p:attrNameLst>
                                      </p:cBhvr>
                                      <p:tavLst>
                                        <p:tav tm="0">
                                          <p:val>
                                            <p:strVal val="#ppt_x"/>
                                          </p:val>
                                        </p:tav>
                                        <p:tav tm="100000">
                                          <p:val>
                                            <p:strVal val="#ppt_x"/>
                                          </p:val>
                                        </p:tav>
                                      </p:tavLst>
                                    </p:anim>
                                    <p:anim calcmode="lin" valueType="num">
                                      <p:cBhvr>
                                        <p:cTn id="8" dur="199" fill="hold"/>
                                        <p:tgtEl>
                                          <p:spTgt spid="434"/>
                                        </p:tgtEl>
                                        <p:attrNameLst>
                                          <p:attrName>ppt_y</p:attrName>
                                        </p:attrNameLst>
                                      </p:cBhvr>
                                      <p:tavLst>
                                        <p:tav tm="0">
                                          <p:val>
                                            <p:strVal val="0-#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200"/>
                                        <p:tgtEl>
                                          <p:spTgt spid="442"/>
                                        </p:tgtEl>
                                        <p:attrNameLst>
                                          <p:attrName>ppt_x</p:attrName>
                                        </p:attrNameLst>
                                      </p:cBhvr>
                                      <p:tavLst>
                                        <p:tav tm="0">
                                          <p:val>
                                            <p:strVal val="ppt_x"/>
                                          </p:val>
                                        </p:tav>
                                        <p:tav tm="100000">
                                          <p:val>
                                            <p:strVal val="ppt_x"/>
                                          </p:val>
                                        </p:tav>
                                      </p:tavLst>
                                    </p:anim>
                                    <p:anim calcmode="lin" valueType="num">
                                      <p:cBhvr additive="base">
                                        <p:cTn id="15" dur="200"/>
                                        <p:tgtEl>
                                          <p:spTgt spid="442"/>
                                        </p:tgtEl>
                                        <p:attrNameLst>
                                          <p:attrName>ppt_y</p:attrName>
                                        </p:attrNameLst>
                                      </p:cBhvr>
                                      <p:tavLst>
                                        <p:tav tm="0">
                                          <p:val>
                                            <p:strVal val="ppt_y"/>
                                          </p:val>
                                        </p:tav>
                                        <p:tav tm="100000">
                                          <p:val>
                                            <p:strVal val="1+ppt_h/2"/>
                                          </p:val>
                                        </p:tav>
                                      </p:tavLst>
                                    </p:anim>
                                    <p:set>
                                      <p:cBhvr>
                                        <p:cTn id="16" dur="1" fill="hold">
                                          <p:stCondLst>
                                            <p:cond delay="199"/>
                                          </p:stCondLst>
                                        </p:cTn>
                                        <p:tgtEl>
                                          <p:spTgt spid="442"/>
                                        </p:tgtEl>
                                        <p:attrNameLst>
                                          <p:attrName>style.visibility</p:attrName>
                                        </p:attrNameLst>
                                      </p:cBhvr>
                                      <p:to>
                                        <p:strVal val="hidden"/>
                                      </p:to>
                                    </p:set>
                                  </p:childTnLst>
                                </p:cTn>
                              </p:par>
                            </p:childTnLst>
                          </p:cTn>
                        </p:par>
                        <p:par>
                          <p:cTn id="17" fill="hold">
                            <p:stCondLst>
                              <p:cond delay="500"/>
                            </p:stCondLst>
                            <p:childTnLst>
                              <p:par>
                                <p:cTn id="18" presetID="2" presetClass="entr" presetSubtype="1" fill="hold" grpId="2" nodeType="afterEffect">
                                  <p:stCondLst>
                                    <p:cond delay="0"/>
                                  </p:stCondLst>
                                  <p:iterate>
                                    <p:tmAbs val="0"/>
                                  </p:iterate>
                                  <p:childTnLst>
                                    <p:set>
                                      <p:cBhvr>
                                        <p:cTn id="19" fill="hold"/>
                                        <p:tgtEl>
                                          <p:spTgt spid="440"/>
                                        </p:tgtEl>
                                        <p:attrNameLst>
                                          <p:attrName>style.visibility</p:attrName>
                                        </p:attrNameLst>
                                      </p:cBhvr>
                                      <p:to>
                                        <p:strVal val="visible"/>
                                      </p:to>
                                    </p:set>
                                    <p:anim calcmode="lin" valueType="num">
                                      <p:cBhvr>
                                        <p:cTn id="20" dur="199" fill="hold"/>
                                        <p:tgtEl>
                                          <p:spTgt spid="440"/>
                                        </p:tgtEl>
                                        <p:attrNameLst>
                                          <p:attrName>ppt_x</p:attrName>
                                        </p:attrNameLst>
                                      </p:cBhvr>
                                      <p:tavLst>
                                        <p:tav tm="0">
                                          <p:val>
                                            <p:strVal val="#ppt_x"/>
                                          </p:val>
                                        </p:tav>
                                        <p:tav tm="100000">
                                          <p:val>
                                            <p:strVal val="#ppt_x"/>
                                          </p:val>
                                        </p:tav>
                                      </p:tavLst>
                                    </p:anim>
                                    <p:anim calcmode="lin" valueType="num">
                                      <p:cBhvr>
                                        <p:cTn id="21" dur="199" fill="hold"/>
                                        <p:tgtEl>
                                          <p:spTgt spid="440"/>
                                        </p:tgtEl>
                                        <p:attrNameLst>
                                          <p:attrName>ppt_y</p:attrName>
                                        </p:attrNameLst>
                                      </p:cBhvr>
                                      <p:tavLst>
                                        <p:tav tm="0">
                                          <p:val>
                                            <p:strVal val="0-#ppt_h/2"/>
                                          </p:val>
                                        </p:tav>
                                        <p:tav tm="100000">
                                          <p:val>
                                            <p:strVal val="#ppt_y"/>
                                          </p:val>
                                        </p:tav>
                                      </p:tavLst>
                                    </p:anim>
                                  </p:childTnLst>
                                </p:cTn>
                              </p:par>
                            </p:childTnLst>
                          </p:cTn>
                        </p:par>
                        <p:par>
                          <p:cTn id="22" fill="hold">
                            <p:stCondLst>
                              <p:cond delay="699"/>
                            </p:stCondLst>
                            <p:childTnLst>
                              <p:par>
                                <p:cTn id="23" presetID="2" presetClass="exit" presetSubtype="4" fill="hold" grpId="4" nodeType="afterEffect">
                                  <p:stCondLst>
                                    <p:cond delay="0"/>
                                  </p:stCondLst>
                                  <p:iterate>
                                    <p:tmAbs val="0"/>
                                  </p:iterate>
                                  <p:childTnLst>
                                    <p:anim calcmode="lin" valueType="num">
                                      <p:cBhvr>
                                        <p:cTn id="24" dur="199" fill="hold"/>
                                        <p:tgtEl>
                                          <p:spTgt spid="441"/>
                                        </p:tgtEl>
                                        <p:attrNameLst>
                                          <p:attrName>ppt_x</p:attrName>
                                        </p:attrNameLst>
                                      </p:cBhvr>
                                      <p:tavLst>
                                        <p:tav tm="0">
                                          <p:val>
                                            <p:strVal val="ppt_x"/>
                                          </p:val>
                                        </p:tav>
                                        <p:tav tm="100000">
                                          <p:val>
                                            <p:strVal val="ppt_x"/>
                                          </p:val>
                                        </p:tav>
                                      </p:tavLst>
                                    </p:anim>
                                    <p:anim calcmode="lin" valueType="num">
                                      <p:cBhvr>
                                        <p:cTn id="25" dur="199" fill="hold"/>
                                        <p:tgtEl>
                                          <p:spTgt spid="441"/>
                                        </p:tgtEl>
                                        <p:attrNameLst>
                                          <p:attrName>ppt_y</p:attrName>
                                        </p:attrNameLst>
                                      </p:cBhvr>
                                      <p:tavLst>
                                        <p:tav tm="0">
                                          <p:val>
                                            <p:strVal val="ppt_y"/>
                                          </p:val>
                                        </p:tav>
                                        <p:tav tm="100000">
                                          <p:val>
                                            <p:strVal val="1+ppt_h/2"/>
                                          </p:val>
                                        </p:tav>
                                      </p:tavLst>
                                    </p:anim>
                                    <p:set>
                                      <p:cBhvr>
                                        <p:cTn id="26" fill="hold">
                                          <p:stCondLst>
                                            <p:cond delay="198"/>
                                          </p:stCondLst>
                                        </p:cTn>
                                        <p:tgtEl>
                                          <p:spTgt spid="441"/>
                                        </p:tgtEl>
                                        <p:attrNameLst>
                                          <p:attrName>style.visibility</p:attrName>
                                        </p:attrNameLst>
                                      </p:cBhvr>
                                      <p:to>
                                        <p:strVal val="hidden"/>
                                      </p:to>
                                    </p:set>
                                  </p:childTnLst>
                                </p:cTn>
                              </p:par>
                            </p:childTnLst>
                          </p:cTn>
                        </p:par>
                        <p:par>
                          <p:cTn id="27" fill="hold">
                            <p:stCondLst>
                              <p:cond delay="898"/>
                            </p:stCondLst>
                            <p:childTnLst>
                              <p:par>
                                <p:cTn id="28" presetID="2" presetClass="entr" presetSubtype="1" fill="hold" grpId="3" nodeType="afterEffect">
                                  <p:stCondLst>
                                    <p:cond delay="0"/>
                                  </p:stCondLst>
                                  <p:iterate>
                                    <p:tmAbs val="0"/>
                                  </p:iterate>
                                  <p:childTnLst>
                                    <p:set>
                                      <p:cBhvr>
                                        <p:cTn id="29" fill="hold"/>
                                        <p:tgtEl>
                                          <p:spTgt spid="437"/>
                                        </p:tgtEl>
                                        <p:attrNameLst>
                                          <p:attrName>style.visibility</p:attrName>
                                        </p:attrNameLst>
                                      </p:cBhvr>
                                      <p:to>
                                        <p:strVal val="visible"/>
                                      </p:to>
                                    </p:set>
                                    <p:anim calcmode="lin" valueType="num">
                                      <p:cBhvr>
                                        <p:cTn id="30" dur="199" fill="hold"/>
                                        <p:tgtEl>
                                          <p:spTgt spid="437"/>
                                        </p:tgtEl>
                                        <p:attrNameLst>
                                          <p:attrName>ppt_x</p:attrName>
                                        </p:attrNameLst>
                                      </p:cBhvr>
                                      <p:tavLst>
                                        <p:tav tm="0">
                                          <p:val>
                                            <p:strVal val="#ppt_x"/>
                                          </p:val>
                                        </p:tav>
                                        <p:tav tm="100000">
                                          <p:val>
                                            <p:strVal val="#ppt_x"/>
                                          </p:val>
                                        </p:tav>
                                      </p:tavLst>
                                    </p:anim>
                                    <p:anim calcmode="lin" valueType="num">
                                      <p:cBhvr>
                                        <p:cTn id="31" dur="199" fill="hold"/>
                                        <p:tgtEl>
                                          <p:spTgt spid="4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animBg="1" advAuto="0"/>
      <p:bldP spid="437" grpId="3" animBg="1" advAuto="0"/>
      <p:bldP spid="440" grpId="2" animBg="1" advAuto="0"/>
      <p:bldP spid="441" grpId="4" animBg="1" advAuto="0"/>
      <p:bldP spid="4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0E8E43-E094-8242-B82A-CEDC3AEBDEC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447" name="You should call _____ if you think ____  ____ gas in a house is causing everyone to feel sick."/>
          <p:cNvSpPr txBox="1"/>
          <p:nvPr/>
        </p:nvSpPr>
        <p:spPr>
          <a:xfrm>
            <a:off x="3827533" y="1128712"/>
            <a:ext cx="6125439" cy="5768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chemeClr val="accent1">
                    <a:satOff val="-3355"/>
                    <a:lumOff val="26614"/>
                  </a:schemeClr>
                </a:solidFill>
                <a:latin typeface="Helvetica"/>
                <a:ea typeface="Helvetica"/>
                <a:cs typeface="Helvetica"/>
                <a:sym typeface="Helvetica"/>
              </a:defRPr>
            </a:lvl1pPr>
          </a:lstStyle>
          <a:p>
            <a:r>
              <a:t>You should call _____ if you think ____  ____ gas in a house is causing everyone to feel sick.</a:t>
            </a:r>
          </a:p>
        </p:txBody>
      </p:sp>
      <p:sp>
        <p:nvSpPr>
          <p:cNvPr id="448" name="™"/>
          <p:cNvSpPr txBox="1"/>
          <p:nvPr/>
        </p:nvSpPr>
        <p:spPr>
          <a:xfrm>
            <a:off x="2705647" y="6184569"/>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sp>
        <p:nvSpPr>
          <p:cNvPr id="449" name="911,…"/>
          <p:cNvSpPr/>
          <p:nvPr/>
        </p:nvSpPr>
        <p:spPr>
          <a:xfrm>
            <a:off x="-11246" y="1103480"/>
            <a:ext cx="10182492" cy="5413039"/>
          </a:xfrm>
          <a:prstGeom prst="rect">
            <a:avLst/>
          </a:prstGeom>
          <a:solidFill>
            <a:srgbClr val="FFB600">
              <a:alpha val="89804"/>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8400" b="1">
                <a:solidFill>
                  <a:srgbClr val="FFFFFF"/>
                </a:solidFill>
                <a:latin typeface="Helvetica"/>
                <a:ea typeface="Helvetica"/>
                <a:cs typeface="Helvetica"/>
                <a:sym typeface="Helvetica"/>
              </a:defRPr>
            </a:pPr>
            <a:r>
              <a:t>911,</a:t>
            </a:r>
          </a:p>
          <a:p>
            <a:pPr>
              <a:defRPr sz="8400" b="1">
                <a:solidFill>
                  <a:srgbClr val="FFFFFF"/>
                </a:solidFill>
                <a:latin typeface="Helvetica"/>
                <a:ea typeface="Helvetica"/>
                <a:cs typeface="Helvetica"/>
                <a:sym typeface="Helvetica"/>
              </a:defRPr>
            </a:pPr>
            <a:r>
              <a:t>Carbon Monoxide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49"/>
                                        </p:tgtEl>
                                        <p:attrNameLst>
                                          <p:attrName>style.visibility</p:attrName>
                                        </p:attrNameLst>
                                      </p:cBhvr>
                                      <p:to>
                                        <p:strVal val="visible"/>
                                      </p:to>
                                    </p:set>
                                    <p:anim calcmode="lin" valueType="num">
                                      <p:cBhvr>
                                        <p:cTn id="7" dur="1000" fill="hold"/>
                                        <p:tgtEl>
                                          <p:spTgt spid="449"/>
                                        </p:tgtEl>
                                        <p:attrNameLst>
                                          <p:attrName>ppt_x</p:attrName>
                                        </p:attrNameLst>
                                      </p:cBhvr>
                                      <p:tavLst>
                                        <p:tav tm="0">
                                          <p:val>
                                            <p:strVal val="#ppt_x"/>
                                          </p:val>
                                        </p:tav>
                                        <p:tav tm="100000">
                                          <p:val>
                                            <p:strVal val="#ppt_x"/>
                                          </p:val>
                                        </p:tav>
                                      </p:tavLst>
                                    </p:anim>
                                    <p:anim calcmode="lin" valueType="num">
                                      <p:cBhvr>
                                        <p:cTn id="8" dur="1000" fill="hold"/>
                                        <p:tgtEl>
                                          <p:spTgt spid="4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A5F54D-428B-EA49-95BC-DF6F5C32F0DE}"/>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454" name="If you hear the ________   ________ of a natural gas leak, you should leave immediately and ____   ___   ______."/>
          <p:cNvSpPr txBox="1"/>
          <p:nvPr/>
        </p:nvSpPr>
        <p:spPr>
          <a:xfrm>
            <a:off x="3517971" y="925512"/>
            <a:ext cx="6229388" cy="5768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chemeClr val="accent1">
                    <a:satOff val="-3355"/>
                    <a:lumOff val="26614"/>
                  </a:schemeClr>
                </a:solidFill>
                <a:latin typeface="Helvetica"/>
                <a:ea typeface="Helvetica"/>
                <a:cs typeface="Helvetica"/>
                <a:sym typeface="Helvetica"/>
              </a:defRPr>
            </a:lvl1pPr>
          </a:lstStyle>
          <a:p>
            <a:r>
              <a:rPr dirty="0"/>
              <a:t>If you hear the ________   _______ of a natural gas leak, you should leave immediately and ____   ___   ______.</a:t>
            </a:r>
          </a:p>
        </p:txBody>
      </p:sp>
      <p:sp>
        <p:nvSpPr>
          <p:cNvPr id="455" name="™"/>
          <p:cNvSpPr txBox="1"/>
          <p:nvPr/>
        </p:nvSpPr>
        <p:spPr>
          <a:xfrm>
            <a:off x="2687831" y="6190869"/>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sp>
        <p:nvSpPr>
          <p:cNvPr id="456" name="Hissing Sound,…"/>
          <p:cNvSpPr/>
          <p:nvPr/>
        </p:nvSpPr>
        <p:spPr>
          <a:xfrm>
            <a:off x="0" y="1144470"/>
            <a:ext cx="10182492" cy="5331060"/>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10200" b="1">
                <a:solidFill>
                  <a:srgbClr val="FFFFFF"/>
                </a:solidFill>
                <a:latin typeface="Helvetica"/>
                <a:ea typeface="Helvetica"/>
                <a:cs typeface="Helvetica"/>
                <a:sym typeface="Helvetica"/>
              </a:defRPr>
            </a:pPr>
            <a:r>
              <a:rPr dirty="0"/>
              <a:t>Hissing Sound,</a:t>
            </a:r>
          </a:p>
          <a:p>
            <a:pPr>
              <a:defRPr sz="10200" b="1">
                <a:solidFill>
                  <a:srgbClr val="FFFFFF"/>
                </a:solidFill>
                <a:latin typeface="Helvetica"/>
                <a:ea typeface="Helvetica"/>
                <a:cs typeface="Helvetica"/>
                <a:sym typeface="Helvetica"/>
              </a:defRPr>
            </a:pPr>
            <a:r>
              <a:rPr dirty="0"/>
              <a:t>Tell an Adult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56"/>
                                        </p:tgtEl>
                                        <p:attrNameLst>
                                          <p:attrName>style.visibility</p:attrName>
                                        </p:attrNameLst>
                                      </p:cBhvr>
                                      <p:to>
                                        <p:strVal val="visible"/>
                                      </p:to>
                                    </p:set>
                                    <p:anim calcmode="lin" valueType="num">
                                      <p:cBhvr>
                                        <p:cTn id="7" dur="1000" fill="hold"/>
                                        <p:tgtEl>
                                          <p:spTgt spid="456"/>
                                        </p:tgtEl>
                                        <p:attrNameLst>
                                          <p:attrName>ppt_x</p:attrName>
                                        </p:attrNameLst>
                                      </p:cBhvr>
                                      <p:tavLst>
                                        <p:tav tm="0">
                                          <p:val>
                                            <p:strVal val="#ppt_x"/>
                                          </p:val>
                                        </p:tav>
                                        <p:tav tm="100000">
                                          <p:val>
                                            <p:strVal val="#ppt_x"/>
                                          </p:val>
                                        </p:tav>
                                      </p:tavLst>
                                    </p:anim>
                                    <p:anim calcmode="lin" valueType="num">
                                      <p:cBhvr>
                                        <p:cTn id="8" dur="1000" fill="hold"/>
                                        <p:tgtEl>
                                          <p:spTgt spid="4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69988">
              <a:srgbClr val="FEFFFF"/>
            </a:gs>
          </a:gsLst>
          <a:lin ang="16200000" scaled="0"/>
        </a:gradFill>
        <a:effectLst/>
      </p:bgPr>
    </p:bg>
    <p:spTree>
      <p:nvGrpSpPr>
        <p:cNvPr id="1" name=""/>
        <p:cNvGrpSpPr/>
        <p:nvPr/>
      </p:nvGrpSpPr>
      <p:grpSpPr>
        <a:xfrm>
          <a:off x="0" y="0"/>
          <a:ext cx="0" cy="0"/>
          <a:chOff x="0" y="0"/>
          <a:chExt cx="0" cy="0"/>
        </a:xfrm>
      </p:grpSpPr>
      <p:sp>
        <p:nvSpPr>
          <p:cNvPr id="465" name="Students,       be an Energy Safe Kid!"/>
          <p:cNvSpPr txBox="1"/>
          <p:nvPr/>
        </p:nvSpPr>
        <p:spPr>
          <a:xfrm>
            <a:off x="5080000" y="462400"/>
            <a:ext cx="4207286" cy="54662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7000" b="1">
                <a:solidFill>
                  <a:srgbClr val="000000">
                    <a:alpha val="50000"/>
                  </a:srgbClr>
                </a:solidFill>
                <a:latin typeface="Helvetica"/>
                <a:ea typeface="Helvetica"/>
                <a:cs typeface="Helvetica"/>
                <a:sym typeface="Helvetica"/>
              </a:defRPr>
            </a:pPr>
            <a:r>
              <a:rPr dirty="0"/>
              <a:t>Students,</a:t>
            </a:r>
            <a:r>
              <a:rPr lang="en-US" dirty="0"/>
              <a:t> you can</a:t>
            </a:r>
            <a:r>
              <a:rPr dirty="0"/>
              <a:t>       </a:t>
            </a:r>
            <a:r>
              <a:rPr dirty="0">
                <a:solidFill>
                  <a:srgbClr val="F15D2F"/>
                </a:solidFill>
              </a:rPr>
              <a:t>be an Energy Safe Kid!</a:t>
            </a:r>
          </a:p>
        </p:txBody>
      </p:sp>
      <p:sp>
        <p:nvSpPr>
          <p:cNvPr id="467" name="™"/>
          <p:cNvSpPr txBox="1"/>
          <p:nvPr/>
        </p:nvSpPr>
        <p:spPr>
          <a:xfrm>
            <a:off x="3060325" y="5507451"/>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pic>
        <p:nvPicPr>
          <p:cNvPr id="5" name="Picture 4">
            <a:extLst>
              <a:ext uri="{FF2B5EF4-FFF2-40B4-BE49-F238E27FC236}">
                <a16:creationId xmlns:a16="http://schemas.microsoft.com/office/drawing/2014/main" id="{C35B4B5B-0D8F-5A41-9107-937D7992867A}"/>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696141" y="-118649"/>
            <a:ext cx="2786063" cy="6413500"/>
          </a:xfrm>
          <a:prstGeom prst="rect">
            <a:avLst/>
          </a:prstGeom>
        </p:spPr>
      </p:pic>
      <p:pic>
        <p:nvPicPr>
          <p:cNvPr id="3" name="Picture 2" descr="A logo with white text&#10;&#10;Description automatically generated">
            <a:extLst>
              <a:ext uri="{FF2B5EF4-FFF2-40B4-BE49-F238E27FC236}">
                <a16:creationId xmlns:a16="http://schemas.microsoft.com/office/drawing/2014/main" id="{9C42D370-2028-1C4E-A132-670938CDE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450" y="6294851"/>
            <a:ext cx="2295597" cy="1147799"/>
          </a:xfrm>
          <a:prstGeom prst="rect">
            <a:avLst/>
          </a:prstGeom>
        </p:spPr>
      </p:pic>
      <p:pic>
        <p:nvPicPr>
          <p:cNvPr id="4" name="Picture 3" descr="A black and white logo&#10;&#10;Description automatically generated">
            <a:extLst>
              <a:ext uri="{FF2B5EF4-FFF2-40B4-BE49-F238E27FC236}">
                <a16:creationId xmlns:a16="http://schemas.microsoft.com/office/drawing/2014/main" id="{F721EB06-FD16-1F4A-84A5-502A97BF0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325" y="6294850"/>
            <a:ext cx="3737898" cy="1147799"/>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a:stretch>
            <a:fillRect/>
          </a:stretch>
        </p:blipFill>
        <p:spPr>
          <a:xfrm>
            <a:off x="-681608" y="0"/>
            <a:ext cx="10871683" cy="7398786"/>
          </a:xfrm>
          <a:prstGeom prst="rect">
            <a:avLst/>
          </a:prstGeom>
          <a:ln w="3175">
            <a:miter lim="400000"/>
          </a:ln>
        </p:spPr>
      </p:pic>
      <p:sp>
        <p:nvSpPr>
          <p:cNvPr id="181" name="Rectangle"/>
          <p:cNvSpPr/>
          <p:nvPr/>
        </p:nvSpPr>
        <p:spPr>
          <a:xfrm>
            <a:off x="-681608" y="6507218"/>
            <a:ext cx="10871683" cy="1196368"/>
          </a:xfrm>
          <a:prstGeom prst="rect">
            <a:avLst/>
          </a:prstGeom>
          <a:solidFill>
            <a:srgbClr val="FFFFFF"/>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sp>
        <p:nvSpPr>
          <p:cNvPr id="182" name="How do you use energy?"/>
          <p:cNvSpPr txBox="1"/>
          <p:nvPr/>
        </p:nvSpPr>
        <p:spPr>
          <a:xfrm>
            <a:off x="-711684" y="6544955"/>
            <a:ext cx="10871683" cy="11963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41300" indent="-241300" defTabSz="406400">
              <a:spcBef>
                <a:spcPts val="500"/>
              </a:spcBef>
              <a:buClr>
                <a:srgbClr val="000000"/>
              </a:buClr>
              <a:defRPr sz="6200">
                <a:solidFill>
                  <a:schemeClr val="accent4"/>
                </a:solidFill>
                <a:uFill>
                  <a:solidFill>
                    <a:srgbClr val="000000"/>
                  </a:solidFill>
                </a:uFill>
              </a:defRPr>
            </a:pPr>
            <a:r>
              <a:rPr lang="en-US" b="1" dirty="0">
                <a:latin typeface="Helvetica"/>
                <a:ea typeface="Helvetica"/>
                <a:cs typeface="Helvetica"/>
                <a:sym typeface="Helvetica"/>
              </a:rPr>
              <a:t>is the ability to do WORK</a:t>
            </a:r>
            <a:endParaRPr b="1" dirty="0">
              <a:latin typeface="Helvetica"/>
              <a:ea typeface="Helvetica"/>
              <a:cs typeface="Helvetica"/>
              <a:sym typeface="Helvetica"/>
            </a:endParaRPr>
          </a:p>
        </p:txBody>
      </p:sp>
      <p:sp>
        <p:nvSpPr>
          <p:cNvPr id="5" name="How do you use energy?">
            <a:extLst>
              <a:ext uri="{FF2B5EF4-FFF2-40B4-BE49-F238E27FC236}">
                <a16:creationId xmlns:a16="http://schemas.microsoft.com/office/drawing/2014/main" id="{93335957-DA5A-A44C-A772-838AE89C1F55}"/>
              </a:ext>
            </a:extLst>
          </p:cNvPr>
          <p:cNvSpPr txBox="1"/>
          <p:nvPr/>
        </p:nvSpPr>
        <p:spPr>
          <a:xfrm>
            <a:off x="-711683" y="3699393"/>
            <a:ext cx="10871683" cy="11963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41300" indent="-241300" defTabSz="406400">
              <a:spcBef>
                <a:spcPts val="500"/>
              </a:spcBef>
              <a:buClr>
                <a:srgbClr val="000000"/>
              </a:buClr>
              <a:defRPr sz="6200">
                <a:solidFill>
                  <a:schemeClr val="accent4"/>
                </a:solidFill>
                <a:uFill>
                  <a:solidFill>
                    <a:srgbClr val="000000"/>
                  </a:solidFill>
                </a:uFill>
              </a:defRPr>
            </a:pPr>
            <a:r>
              <a:rPr lang="en-US" sz="6600" b="1" dirty="0">
                <a:solidFill>
                  <a:schemeClr val="bg1"/>
                </a:solidFill>
                <a:latin typeface="Helvetica"/>
                <a:ea typeface="Helvetica"/>
                <a:cs typeface="Helvetica"/>
                <a:sym typeface="Helvetica"/>
              </a:rPr>
              <a:t>ENERGY</a:t>
            </a:r>
            <a:endParaRPr sz="6600" b="1" dirty="0">
              <a:solidFill>
                <a:schemeClr val="bg1"/>
              </a:solidFill>
              <a:latin typeface="Helvetica"/>
              <a:ea typeface="Helvetica"/>
              <a:cs typeface="Helvetica"/>
              <a:sym typeface="Helvetica"/>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newable and Nonrenewable Energy Sources"/>
          <p:cNvSpPr txBox="1"/>
          <p:nvPr/>
        </p:nvSpPr>
        <p:spPr>
          <a:xfrm>
            <a:off x="-30166" y="2784127"/>
            <a:ext cx="10160001" cy="160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Renewable and Nonrenewable Energy Sources</a:t>
            </a:r>
          </a:p>
        </p:txBody>
      </p:sp>
      <p:pic>
        <p:nvPicPr>
          <p:cNvPr id="187" name="Image" descr="Image"/>
          <p:cNvPicPr>
            <a:picLocks noChangeAspect="1"/>
          </p:cNvPicPr>
          <p:nvPr/>
        </p:nvPicPr>
        <p:blipFill>
          <a:blip r:embed="rId3"/>
          <a:srcRect r="59330"/>
          <a:stretch>
            <a:fillRect/>
          </a:stretch>
        </p:blipFill>
        <p:spPr>
          <a:xfrm>
            <a:off x="3086888" y="4752922"/>
            <a:ext cx="5983345" cy="3014989"/>
          </a:xfrm>
          <a:prstGeom prst="rect">
            <a:avLst/>
          </a:prstGeom>
          <a:ln w="3175">
            <a:miter lim="400000"/>
          </a:ln>
        </p:spPr>
      </p:pic>
      <p:pic>
        <p:nvPicPr>
          <p:cNvPr id="188" name="Image" descr="Image"/>
          <p:cNvPicPr>
            <a:picLocks noChangeAspect="1"/>
          </p:cNvPicPr>
          <p:nvPr/>
        </p:nvPicPr>
        <p:blipFill rotWithShape="1">
          <a:blip r:embed="rId4"/>
          <a:srcRect r="20422"/>
          <a:stretch/>
        </p:blipFill>
        <p:spPr>
          <a:xfrm>
            <a:off x="6418379" y="-163584"/>
            <a:ext cx="3741621" cy="2765001"/>
          </a:xfrm>
          <a:prstGeom prst="rect">
            <a:avLst/>
          </a:prstGeom>
          <a:ln w="3175">
            <a:miter lim="400000"/>
          </a:ln>
        </p:spPr>
      </p:pic>
      <p:pic>
        <p:nvPicPr>
          <p:cNvPr id="189" name="Image" descr="Image"/>
          <p:cNvPicPr>
            <a:picLocks noChangeAspect="1"/>
          </p:cNvPicPr>
          <p:nvPr/>
        </p:nvPicPr>
        <p:blipFill>
          <a:blip r:embed="rId5"/>
          <a:stretch>
            <a:fillRect/>
          </a:stretch>
        </p:blipFill>
        <p:spPr>
          <a:xfrm>
            <a:off x="-30166" y="-138076"/>
            <a:ext cx="2748302" cy="2739494"/>
          </a:xfrm>
          <a:prstGeom prst="rect">
            <a:avLst/>
          </a:prstGeom>
          <a:ln w="3175">
            <a:miter lim="400000"/>
          </a:ln>
        </p:spPr>
      </p:pic>
      <p:pic>
        <p:nvPicPr>
          <p:cNvPr id="190" name="Image" descr="Image"/>
          <p:cNvPicPr>
            <a:picLocks noChangeAspect="1"/>
          </p:cNvPicPr>
          <p:nvPr/>
        </p:nvPicPr>
        <p:blipFill>
          <a:blip r:embed="rId6"/>
          <a:stretch>
            <a:fillRect/>
          </a:stretch>
        </p:blipFill>
        <p:spPr>
          <a:xfrm>
            <a:off x="2718136" y="-30496"/>
            <a:ext cx="3700243" cy="2631913"/>
          </a:xfrm>
          <a:prstGeom prst="rect">
            <a:avLst/>
          </a:prstGeom>
          <a:ln w="3175">
            <a:miter lim="400000"/>
          </a:ln>
        </p:spPr>
      </p:pic>
      <p:pic>
        <p:nvPicPr>
          <p:cNvPr id="191" name="Image" descr="Image"/>
          <p:cNvPicPr>
            <a:picLocks noChangeAspect="1"/>
          </p:cNvPicPr>
          <p:nvPr/>
        </p:nvPicPr>
        <p:blipFill>
          <a:blip r:embed="rId7"/>
          <a:stretch>
            <a:fillRect/>
          </a:stretch>
        </p:blipFill>
        <p:spPr>
          <a:xfrm>
            <a:off x="-456" y="4752922"/>
            <a:ext cx="3287044" cy="4448000"/>
          </a:xfrm>
          <a:prstGeom prst="rect">
            <a:avLst/>
          </a:prstGeom>
          <a:ln w="3175">
            <a:miter lim="400000"/>
          </a:ln>
        </p:spPr>
      </p:pic>
      <p:pic>
        <p:nvPicPr>
          <p:cNvPr id="192" name="Gas flame.jpg" descr="Gas flame.jpg"/>
          <p:cNvPicPr>
            <a:picLocks noChangeAspect="1"/>
          </p:cNvPicPr>
          <p:nvPr/>
        </p:nvPicPr>
        <p:blipFill>
          <a:blip r:embed="rId8"/>
          <a:srcRect l="7931" t="3520" r="50722" b="3520"/>
          <a:stretch>
            <a:fillRect/>
          </a:stretch>
        </p:blipFill>
        <p:spPr>
          <a:xfrm>
            <a:off x="6993816" y="4752922"/>
            <a:ext cx="3193978" cy="4787886"/>
          </a:xfrm>
          <a:prstGeom prst="rect">
            <a:avLst/>
          </a:prstGeom>
          <a:ln w="3175">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p:cNvGrpSpPr/>
          <p:nvPr/>
        </p:nvGrpSpPr>
        <p:grpSpPr>
          <a:xfrm>
            <a:off x="1" y="-285750"/>
            <a:ext cx="10160000" cy="7905750"/>
            <a:chOff x="0" y="0"/>
            <a:chExt cx="11072035" cy="8304026"/>
          </a:xfrm>
        </p:grpSpPr>
        <p:pic>
          <p:nvPicPr>
            <p:cNvPr id="196" name="Gas flame 2.jpg" descr="Gas flame 2.jpg"/>
            <p:cNvPicPr>
              <a:picLocks noChangeAspect="1"/>
            </p:cNvPicPr>
            <p:nvPr/>
          </p:nvPicPr>
          <p:blipFill>
            <a:blip r:embed="rId3"/>
            <a:srcRect l="10900" r="199"/>
            <a:stretch>
              <a:fillRect/>
            </a:stretch>
          </p:blipFill>
          <p:spPr>
            <a:xfrm>
              <a:off x="0" y="0"/>
              <a:ext cx="11072036" cy="8304027"/>
            </a:xfrm>
            <a:prstGeom prst="rect">
              <a:avLst/>
            </a:prstGeom>
            <a:ln w="3175" cap="flat">
              <a:noFill/>
              <a:miter lim="400000"/>
            </a:ln>
            <a:effectLst/>
          </p:spPr>
        </p:pic>
        <p:sp>
          <p:nvSpPr>
            <p:cNvPr id="197" name="Natural Gas Safety"/>
            <p:cNvSpPr txBox="1"/>
            <p:nvPr/>
          </p:nvSpPr>
          <p:spPr>
            <a:xfrm>
              <a:off x="1971458" y="1273967"/>
              <a:ext cx="7765721" cy="117157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numCol="1" anchor="ctr">
              <a:spAutoFit/>
            </a:bodyPr>
            <a:lstStyle>
              <a:lvl1pPr>
                <a:defRPr sz="7200">
                  <a:solidFill>
                    <a:srgbClr val="FFFFFF"/>
                  </a:solidFill>
                </a:defRPr>
              </a:lvl1pPr>
            </a:lstStyle>
            <a:p>
              <a:r>
                <a:t>Natural Gas Safety</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What is natural gas?"/>
          <p:cNvSpPr txBox="1"/>
          <p:nvPr/>
        </p:nvSpPr>
        <p:spPr>
          <a:xfrm>
            <a:off x="1494345" y="613111"/>
            <a:ext cx="7171309"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5700" b="1">
                <a:solidFill>
                  <a:srgbClr val="FFB600"/>
                </a:solidFill>
                <a:latin typeface="Helvetica"/>
                <a:ea typeface="Helvetica"/>
                <a:cs typeface="Helvetica"/>
                <a:sym typeface="Helvetica"/>
              </a:defRPr>
            </a:lvl1pPr>
          </a:lstStyle>
          <a:p>
            <a:r>
              <a:t>What is natural gas?</a:t>
            </a:r>
          </a:p>
        </p:txBody>
      </p:sp>
      <p:pic>
        <p:nvPicPr>
          <p:cNvPr id="215" name="NEF_ANIMATION_V4_FINALNOLOGO.mp4" descr="NEF_ANIMATION_V4_FINALNOLOGO.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 y="1914381"/>
            <a:ext cx="10160001" cy="5715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023998" fill="hold"/>
                                        <p:tgtEl>
                                          <p:spTgt spid="2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AdobeStock_105339700.jpeg" descr="AdobeStock_105339700.jpeg"/>
          <p:cNvPicPr>
            <a:picLocks noChangeAspect="1"/>
          </p:cNvPicPr>
          <p:nvPr/>
        </p:nvPicPr>
        <p:blipFill>
          <a:blip r:embed="rId3"/>
          <a:srcRect b="50220"/>
          <a:stretch>
            <a:fillRect/>
          </a:stretch>
        </p:blipFill>
        <p:spPr>
          <a:xfrm>
            <a:off x="5818538" y="5361"/>
            <a:ext cx="3995897" cy="3381526"/>
          </a:xfrm>
          <a:prstGeom prst="rect">
            <a:avLst/>
          </a:prstGeom>
          <a:ln w="3175">
            <a:miter lim="400000"/>
          </a:ln>
        </p:spPr>
      </p:pic>
      <p:pic>
        <p:nvPicPr>
          <p:cNvPr id="220" name="AdobeStock_120268273.jpeg" descr="AdobeStock_120268273.jpeg"/>
          <p:cNvPicPr>
            <a:picLocks noChangeAspect="1"/>
          </p:cNvPicPr>
          <p:nvPr/>
        </p:nvPicPr>
        <p:blipFill>
          <a:blip r:embed="rId4"/>
          <a:stretch>
            <a:fillRect/>
          </a:stretch>
        </p:blipFill>
        <p:spPr>
          <a:xfrm>
            <a:off x="342891" y="3317011"/>
            <a:ext cx="4302991" cy="4302990"/>
          </a:xfrm>
          <a:prstGeom prst="rect">
            <a:avLst/>
          </a:prstGeom>
          <a:ln w="3175">
            <a:miter lim="400000"/>
          </a:ln>
        </p:spPr>
      </p:pic>
      <p:sp>
        <p:nvSpPr>
          <p:cNvPr id="221" name="Experiment Time"/>
          <p:cNvSpPr/>
          <p:nvPr/>
        </p:nvSpPr>
        <p:spPr>
          <a:xfrm>
            <a:off x="-19128" y="-8927"/>
            <a:ext cx="5110732" cy="3812130"/>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lvl="1" indent="0">
              <a:defRPr sz="6400">
                <a:solidFill>
                  <a:srgbClr val="FFFFFF"/>
                </a:solidFill>
              </a:defRPr>
            </a:pPr>
            <a:r>
              <a:t>Experiment Time</a:t>
            </a:r>
          </a:p>
        </p:txBody>
      </p:sp>
      <p:sp>
        <p:nvSpPr>
          <p:cNvPr id="222" name="Properties of Natural Gas"/>
          <p:cNvSpPr/>
          <p:nvPr/>
        </p:nvSpPr>
        <p:spPr>
          <a:xfrm>
            <a:off x="5080000" y="3807182"/>
            <a:ext cx="5110732" cy="381213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lvl="1" indent="0">
              <a:defRPr sz="6400">
                <a:solidFill>
                  <a:srgbClr val="FFFFFF"/>
                </a:solidFill>
              </a:defRPr>
            </a:pPr>
            <a:r>
              <a:rPr lang="en-US" dirty="0"/>
              <a:t>States of Matter</a:t>
            </a:r>
            <a:endParaRPr dirty="0"/>
          </a:p>
        </p:txBody>
      </p:sp>
      <p:pic>
        <p:nvPicPr>
          <p:cNvPr id="223" name="redballoon phot no reflectance.png" descr="redballoon phot no reflectance.png"/>
          <p:cNvPicPr>
            <a:picLocks noChangeAspect="1"/>
          </p:cNvPicPr>
          <p:nvPr/>
        </p:nvPicPr>
        <p:blipFill>
          <a:blip r:embed="rId5"/>
          <a:stretch>
            <a:fillRect/>
          </a:stretch>
        </p:blipFill>
        <p:spPr>
          <a:xfrm>
            <a:off x="5526192" y="6504"/>
            <a:ext cx="4469536" cy="3377853"/>
          </a:xfrm>
          <a:prstGeom prst="rect">
            <a:avLst/>
          </a:prstGeom>
          <a:ln w="3175">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Gas flame 2.jpg" descr="Gas flame 2.jpg"/>
          <p:cNvPicPr>
            <a:picLocks noChangeAspect="1"/>
          </p:cNvPicPr>
          <p:nvPr/>
        </p:nvPicPr>
        <p:blipFill>
          <a:blip r:embed="rId3"/>
          <a:srcRect l="10900" r="199"/>
          <a:stretch>
            <a:fillRect/>
          </a:stretch>
        </p:blipFill>
        <p:spPr>
          <a:xfrm>
            <a:off x="-55714" y="0"/>
            <a:ext cx="10271428" cy="7703571"/>
          </a:xfrm>
          <a:prstGeom prst="rect">
            <a:avLst/>
          </a:prstGeom>
          <a:ln w="3175">
            <a:miter lim="400000"/>
          </a:ln>
        </p:spPr>
      </p:pic>
      <p:sp>
        <p:nvSpPr>
          <p:cNvPr id="228" name="Properties of  Natural Gas"/>
          <p:cNvSpPr txBox="1"/>
          <p:nvPr/>
        </p:nvSpPr>
        <p:spPr>
          <a:xfrm>
            <a:off x="2127873" y="914598"/>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Tree>
  </p:cSld>
  <p:clrMapOvr>
    <a:masterClrMapping/>
  </p:clrMapOvr>
  <mc:AlternateContent xmlns:mc="http://schemas.openxmlformats.org/markup-compatibility/2006" xmlns:p14="http://schemas.microsoft.com/office/powerpoint/2010/main">
    <mc:Choice Requires="p14">
      <p:transition spd="slow" p14:dur="1500" advClick="0" advTm="0">
        <p14:prism/>
      </p:transition>
    </mc:Choice>
    <mc:Fallback xmlns:a14="http://schemas.microsoft.com/office/drawing/2010/main" xmlns:m="http://schemas.openxmlformats.org/officeDocument/2006/math"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325</TotalTime>
  <Words>3017</Words>
  <Application>Microsoft Macintosh PowerPoint</Application>
  <PresentationFormat>Custom</PresentationFormat>
  <Paragraphs>329</Paragraphs>
  <Slides>36</Slides>
  <Notes>36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 Black</vt:lpstr>
      <vt:lpstr>Helvetica</vt:lpstr>
      <vt:lpstr>Helvetica Light</vt:lpstr>
      <vt:lpstr>Helvetica Neue</vt:lpstr>
      <vt:lpstr>Helvetica Neue Medium</vt:lpstr>
      <vt:lpstr>Helvetica Neue Thin</vt:lpstr>
      <vt:lpstr>White</vt:lpstr>
      <vt:lpstr>PowerPoint Presentation</vt:lpstr>
      <vt:lpstr>Think!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Marissa Stanger</cp:lastModifiedBy>
  <cp:revision>25</cp:revision>
  <dcterms:modified xsi:type="dcterms:W3CDTF">2023-09-22T03:02:34Z</dcterms:modified>
</cp:coreProperties>
</file>