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500" b="1" i="0" u="none" strike="noStrike" cap="none" spc="0" normalizeH="0" baseline="0">
        <a:ln>
          <a:noFill/>
        </a:ln>
        <a:solidFill>
          <a:srgbClr val="000000">
            <a:alpha val="50000"/>
          </a:srgbClr>
        </a:solidFill>
        <a:effectLst/>
        <a:uFillTx/>
        <a:latin typeface="Helvetica"/>
        <a:ea typeface="Helvetica"/>
        <a:cs typeface="Helvetica"/>
        <a:sym typeface="Helvetica"/>
      </a:defRPr>
    </a:lvl1pPr>
    <a:lvl2pPr marL="0" marR="0" indent="228600" algn="ctr" defTabSz="584200" rtl="0" fontAlgn="auto" latinLnBrk="0" hangingPunct="0">
      <a:lnSpc>
        <a:spcPct val="100000"/>
      </a:lnSpc>
      <a:spcBef>
        <a:spcPts val="0"/>
      </a:spcBef>
      <a:spcAft>
        <a:spcPts val="0"/>
      </a:spcAft>
      <a:buClrTx/>
      <a:buSzTx/>
      <a:buFontTx/>
      <a:buNone/>
      <a:tabLst/>
      <a:defRPr kumimoji="0" sz="4500" b="1" i="0" u="none" strike="noStrike" cap="none" spc="0" normalizeH="0" baseline="0">
        <a:ln>
          <a:noFill/>
        </a:ln>
        <a:solidFill>
          <a:srgbClr val="000000">
            <a:alpha val="50000"/>
          </a:srgbClr>
        </a:solidFill>
        <a:effectLst/>
        <a:uFillTx/>
        <a:latin typeface="Helvetica"/>
        <a:ea typeface="Helvetica"/>
        <a:cs typeface="Helvetica"/>
        <a:sym typeface="Helvetica"/>
      </a:defRPr>
    </a:lvl2pPr>
    <a:lvl3pPr marL="0" marR="0" indent="457200" algn="ctr" defTabSz="584200" rtl="0" fontAlgn="auto" latinLnBrk="0" hangingPunct="0">
      <a:lnSpc>
        <a:spcPct val="100000"/>
      </a:lnSpc>
      <a:spcBef>
        <a:spcPts val="0"/>
      </a:spcBef>
      <a:spcAft>
        <a:spcPts val="0"/>
      </a:spcAft>
      <a:buClrTx/>
      <a:buSzTx/>
      <a:buFontTx/>
      <a:buNone/>
      <a:tabLst/>
      <a:defRPr kumimoji="0" sz="4500" b="1" i="0" u="none" strike="noStrike" cap="none" spc="0" normalizeH="0" baseline="0">
        <a:ln>
          <a:noFill/>
        </a:ln>
        <a:solidFill>
          <a:srgbClr val="000000">
            <a:alpha val="50000"/>
          </a:srgbClr>
        </a:solidFill>
        <a:effectLst/>
        <a:uFillTx/>
        <a:latin typeface="Helvetica"/>
        <a:ea typeface="Helvetica"/>
        <a:cs typeface="Helvetica"/>
        <a:sym typeface="Helvetica"/>
      </a:defRPr>
    </a:lvl3pPr>
    <a:lvl4pPr marL="0" marR="0" indent="685800" algn="ctr" defTabSz="584200" rtl="0" fontAlgn="auto" latinLnBrk="0" hangingPunct="0">
      <a:lnSpc>
        <a:spcPct val="100000"/>
      </a:lnSpc>
      <a:spcBef>
        <a:spcPts val="0"/>
      </a:spcBef>
      <a:spcAft>
        <a:spcPts val="0"/>
      </a:spcAft>
      <a:buClrTx/>
      <a:buSzTx/>
      <a:buFontTx/>
      <a:buNone/>
      <a:tabLst/>
      <a:defRPr kumimoji="0" sz="4500" b="1" i="0" u="none" strike="noStrike" cap="none" spc="0" normalizeH="0" baseline="0">
        <a:ln>
          <a:noFill/>
        </a:ln>
        <a:solidFill>
          <a:srgbClr val="000000">
            <a:alpha val="50000"/>
          </a:srgbClr>
        </a:solidFill>
        <a:effectLst/>
        <a:uFillTx/>
        <a:latin typeface="Helvetica"/>
        <a:ea typeface="Helvetica"/>
        <a:cs typeface="Helvetica"/>
        <a:sym typeface="Helvetica"/>
      </a:defRPr>
    </a:lvl4pPr>
    <a:lvl5pPr marL="0" marR="0" indent="914400" algn="ctr" defTabSz="584200" rtl="0" fontAlgn="auto" latinLnBrk="0" hangingPunct="0">
      <a:lnSpc>
        <a:spcPct val="100000"/>
      </a:lnSpc>
      <a:spcBef>
        <a:spcPts val="0"/>
      </a:spcBef>
      <a:spcAft>
        <a:spcPts val="0"/>
      </a:spcAft>
      <a:buClrTx/>
      <a:buSzTx/>
      <a:buFontTx/>
      <a:buNone/>
      <a:tabLst/>
      <a:defRPr kumimoji="0" sz="4500" b="1" i="0" u="none" strike="noStrike" cap="none" spc="0" normalizeH="0" baseline="0">
        <a:ln>
          <a:noFill/>
        </a:ln>
        <a:solidFill>
          <a:srgbClr val="000000">
            <a:alpha val="50000"/>
          </a:srgbClr>
        </a:solidFill>
        <a:effectLst/>
        <a:uFillTx/>
        <a:latin typeface="Helvetica"/>
        <a:ea typeface="Helvetica"/>
        <a:cs typeface="Helvetica"/>
        <a:sym typeface="Helvetica"/>
      </a:defRPr>
    </a:lvl5pPr>
    <a:lvl6pPr marL="0" marR="0" indent="1143000" algn="ctr" defTabSz="584200" rtl="0" fontAlgn="auto" latinLnBrk="0" hangingPunct="0">
      <a:lnSpc>
        <a:spcPct val="100000"/>
      </a:lnSpc>
      <a:spcBef>
        <a:spcPts val="0"/>
      </a:spcBef>
      <a:spcAft>
        <a:spcPts val="0"/>
      </a:spcAft>
      <a:buClrTx/>
      <a:buSzTx/>
      <a:buFontTx/>
      <a:buNone/>
      <a:tabLst/>
      <a:defRPr kumimoji="0" sz="4500" b="1" i="0" u="none" strike="noStrike" cap="none" spc="0" normalizeH="0" baseline="0">
        <a:ln>
          <a:noFill/>
        </a:ln>
        <a:solidFill>
          <a:srgbClr val="000000">
            <a:alpha val="50000"/>
          </a:srgbClr>
        </a:solidFill>
        <a:effectLst/>
        <a:uFillTx/>
        <a:latin typeface="Helvetica"/>
        <a:ea typeface="Helvetica"/>
        <a:cs typeface="Helvetica"/>
        <a:sym typeface="Helvetica"/>
      </a:defRPr>
    </a:lvl6pPr>
    <a:lvl7pPr marL="0" marR="0" indent="1371600" algn="ctr" defTabSz="584200" rtl="0" fontAlgn="auto" latinLnBrk="0" hangingPunct="0">
      <a:lnSpc>
        <a:spcPct val="100000"/>
      </a:lnSpc>
      <a:spcBef>
        <a:spcPts val="0"/>
      </a:spcBef>
      <a:spcAft>
        <a:spcPts val="0"/>
      </a:spcAft>
      <a:buClrTx/>
      <a:buSzTx/>
      <a:buFontTx/>
      <a:buNone/>
      <a:tabLst/>
      <a:defRPr kumimoji="0" sz="4500" b="1" i="0" u="none" strike="noStrike" cap="none" spc="0" normalizeH="0" baseline="0">
        <a:ln>
          <a:noFill/>
        </a:ln>
        <a:solidFill>
          <a:srgbClr val="000000">
            <a:alpha val="50000"/>
          </a:srgbClr>
        </a:solidFill>
        <a:effectLst/>
        <a:uFillTx/>
        <a:latin typeface="Helvetica"/>
        <a:ea typeface="Helvetica"/>
        <a:cs typeface="Helvetica"/>
        <a:sym typeface="Helvetica"/>
      </a:defRPr>
    </a:lvl7pPr>
    <a:lvl8pPr marL="0" marR="0" indent="1600200" algn="ctr" defTabSz="584200" rtl="0" fontAlgn="auto" latinLnBrk="0" hangingPunct="0">
      <a:lnSpc>
        <a:spcPct val="100000"/>
      </a:lnSpc>
      <a:spcBef>
        <a:spcPts val="0"/>
      </a:spcBef>
      <a:spcAft>
        <a:spcPts val="0"/>
      </a:spcAft>
      <a:buClrTx/>
      <a:buSzTx/>
      <a:buFontTx/>
      <a:buNone/>
      <a:tabLst/>
      <a:defRPr kumimoji="0" sz="4500" b="1" i="0" u="none" strike="noStrike" cap="none" spc="0" normalizeH="0" baseline="0">
        <a:ln>
          <a:noFill/>
        </a:ln>
        <a:solidFill>
          <a:srgbClr val="000000">
            <a:alpha val="50000"/>
          </a:srgbClr>
        </a:solidFill>
        <a:effectLst/>
        <a:uFillTx/>
        <a:latin typeface="Helvetica"/>
        <a:ea typeface="Helvetica"/>
        <a:cs typeface="Helvetica"/>
        <a:sym typeface="Helvetica"/>
      </a:defRPr>
    </a:lvl8pPr>
    <a:lvl9pPr marL="0" marR="0" indent="1828800" algn="ctr" defTabSz="584200" rtl="0" fontAlgn="auto" latinLnBrk="0" hangingPunct="0">
      <a:lnSpc>
        <a:spcPct val="100000"/>
      </a:lnSpc>
      <a:spcBef>
        <a:spcPts val="0"/>
      </a:spcBef>
      <a:spcAft>
        <a:spcPts val="0"/>
      </a:spcAft>
      <a:buClrTx/>
      <a:buSzTx/>
      <a:buFontTx/>
      <a:buNone/>
      <a:tabLst/>
      <a:defRPr kumimoji="0" sz="4500" b="1" i="0" u="none" strike="noStrike" cap="none" spc="0" normalizeH="0" baseline="0">
        <a:ln>
          <a:noFill/>
        </a:ln>
        <a:solidFill>
          <a:srgbClr val="000000">
            <a:alpha val="50000"/>
          </a:srgbClr>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92"/>
    <p:restoredTop sz="71405"/>
  </p:normalViewPr>
  <p:slideViewPr>
    <p:cSldViewPr snapToGrid="0" snapToObjects="1">
      <p:cViewPr varScale="1">
        <p:scale>
          <a:sx n="66" d="100"/>
          <a:sy n="66" d="100"/>
        </p:scale>
        <p:origin x="8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1143000" y="685800"/>
            <a:ext cx="4572000" cy="3429000"/>
          </a:xfrm>
          <a:prstGeom prst="rect">
            <a:avLst/>
          </a:prstGeom>
        </p:spPr>
        <p:txBody>
          <a:bodyPr/>
          <a:lstStyle/>
          <a:p>
            <a:endParaRPr/>
          </a:p>
        </p:txBody>
      </p:sp>
      <p:sp>
        <p:nvSpPr>
          <p:cNvPr id="136" name="Shape 13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1600">
        <a:latin typeface="Helvetica Neue"/>
        <a:ea typeface="Helvetica Neue"/>
        <a:cs typeface="Helvetica Neue"/>
        <a:sym typeface="Helvetica Neue"/>
      </a:defRPr>
    </a:lvl1pPr>
    <a:lvl2pPr indent="228600" defTabSz="457200" latinLnBrk="0">
      <a:lnSpc>
        <a:spcPct val="117999"/>
      </a:lnSpc>
      <a:defRPr sz="1600">
        <a:latin typeface="Helvetica Neue"/>
        <a:ea typeface="Helvetica Neue"/>
        <a:cs typeface="Helvetica Neue"/>
        <a:sym typeface="Helvetica Neue"/>
      </a:defRPr>
    </a:lvl2pPr>
    <a:lvl3pPr indent="457200" defTabSz="457200" latinLnBrk="0">
      <a:lnSpc>
        <a:spcPct val="117999"/>
      </a:lnSpc>
      <a:defRPr sz="1600">
        <a:latin typeface="Helvetica Neue"/>
        <a:ea typeface="Helvetica Neue"/>
        <a:cs typeface="Helvetica Neue"/>
        <a:sym typeface="Helvetica Neue"/>
      </a:defRPr>
    </a:lvl3pPr>
    <a:lvl4pPr indent="685800" defTabSz="457200" latinLnBrk="0">
      <a:lnSpc>
        <a:spcPct val="117999"/>
      </a:lnSpc>
      <a:defRPr sz="1600">
        <a:latin typeface="Helvetica Neue"/>
        <a:ea typeface="Helvetica Neue"/>
        <a:cs typeface="Helvetica Neue"/>
        <a:sym typeface="Helvetica Neue"/>
      </a:defRPr>
    </a:lvl4pPr>
    <a:lvl5pPr indent="914400" defTabSz="457200" latinLnBrk="0">
      <a:lnSpc>
        <a:spcPct val="117999"/>
      </a:lnSpc>
      <a:defRPr sz="1600">
        <a:latin typeface="Helvetica Neue"/>
        <a:ea typeface="Helvetica Neue"/>
        <a:cs typeface="Helvetica Neue"/>
        <a:sym typeface="Helvetica Neue"/>
      </a:defRPr>
    </a:lvl5pPr>
    <a:lvl6pPr indent="1143000" defTabSz="457200" latinLnBrk="0">
      <a:lnSpc>
        <a:spcPct val="117999"/>
      </a:lnSpc>
      <a:defRPr sz="1600">
        <a:latin typeface="Helvetica Neue"/>
        <a:ea typeface="Helvetica Neue"/>
        <a:cs typeface="Helvetica Neue"/>
        <a:sym typeface="Helvetica Neue"/>
      </a:defRPr>
    </a:lvl6pPr>
    <a:lvl7pPr indent="1371600" defTabSz="457200" latinLnBrk="0">
      <a:lnSpc>
        <a:spcPct val="117999"/>
      </a:lnSpc>
      <a:defRPr sz="1600">
        <a:latin typeface="Helvetica Neue"/>
        <a:ea typeface="Helvetica Neue"/>
        <a:cs typeface="Helvetica Neue"/>
        <a:sym typeface="Helvetica Neue"/>
      </a:defRPr>
    </a:lvl7pPr>
    <a:lvl8pPr indent="1600200" defTabSz="457200" latinLnBrk="0">
      <a:lnSpc>
        <a:spcPct val="117999"/>
      </a:lnSpc>
      <a:defRPr sz="1600">
        <a:latin typeface="Helvetica Neue"/>
        <a:ea typeface="Helvetica Neue"/>
        <a:cs typeface="Helvetica Neue"/>
        <a:sym typeface="Helvetica Neue"/>
      </a:defRPr>
    </a:lvl8pPr>
    <a:lvl9pPr indent="1828800" defTabSz="457200" latinLnBrk="0">
      <a:lnSpc>
        <a:spcPct val="117999"/>
      </a:lnSpc>
      <a:defRPr sz="16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rPr lang="en-US" dirty="0"/>
              <a:t>Welcome </a:t>
            </a:r>
            <a:r>
              <a:rPr dirty="0"/>
              <a:t>to Energy Safe Kids, brought to you by the National Energy Foundation and DTE Energy.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pPr lvl="1" indent="0">
              <a:defRPr sz="1400">
                <a:latin typeface="Arial"/>
                <a:ea typeface="Arial"/>
                <a:cs typeface="Arial"/>
                <a:sym typeface="Arial"/>
              </a:defRPr>
            </a:pPr>
            <a:r>
              <a:rPr dirty="0"/>
              <a:t>SAY:</a:t>
            </a:r>
          </a:p>
          <a:p>
            <a:pPr marL="177800" lvl="2" indent="-177800">
              <a:buSzPct val="75000"/>
              <a:buChar char="•"/>
              <a:defRPr sz="1400">
                <a:latin typeface="Arial"/>
                <a:ea typeface="Arial"/>
                <a:cs typeface="Arial"/>
                <a:sym typeface="Arial"/>
              </a:defRPr>
            </a:pPr>
            <a:r>
              <a:rPr dirty="0"/>
              <a:t>Do not mix water and electricity. </a:t>
            </a:r>
            <a:r>
              <a:rPr lang="en-US" dirty="0"/>
              <a:t>Keep things like music players and hair dryers away from sinks and tubs.</a:t>
            </a:r>
            <a:endParaRPr dirty="0"/>
          </a:p>
          <a:p>
            <a:pPr marL="177800" lvl="2" indent="-177800">
              <a:buSzPct val="75000"/>
              <a:buChar char="•"/>
              <a:defRPr sz="1400">
                <a:latin typeface="Arial"/>
                <a:ea typeface="Arial"/>
                <a:cs typeface="Arial"/>
                <a:sym typeface="Arial"/>
              </a:defRPr>
            </a:pPr>
            <a:r>
              <a:rPr dirty="0"/>
              <a:t>Do not touch </a:t>
            </a:r>
            <a:r>
              <a:rPr b="1" dirty="0"/>
              <a:t>frayed cords. You could get shocked.</a:t>
            </a:r>
            <a:endParaRPr dirty="0">
              <a:solidFill>
                <a:srgbClr val="FF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a:lnSpc>
                <a:spcPct val="100000"/>
              </a:lnSpc>
              <a:defRPr sz="1400">
                <a:latin typeface="Arial"/>
                <a:ea typeface="Arial"/>
                <a:cs typeface="Arial"/>
                <a:sym typeface="Arial"/>
              </a:defRPr>
            </a:pPr>
            <a:r>
              <a:rPr dirty="0"/>
              <a:t>SAY:</a:t>
            </a:r>
          </a:p>
          <a:p>
            <a:pPr marL="152400" lvl="1" indent="-152400">
              <a:lnSpc>
                <a:spcPct val="100000"/>
              </a:lnSpc>
              <a:buSzPct val="100000"/>
              <a:buChar char="•"/>
              <a:defRPr sz="1400">
                <a:latin typeface="Arial"/>
                <a:ea typeface="Arial"/>
                <a:cs typeface="Arial"/>
                <a:sym typeface="Arial"/>
              </a:defRPr>
            </a:pPr>
            <a:r>
              <a:rPr dirty="0"/>
              <a:t>Stay away from electrical equipment</a:t>
            </a:r>
            <a:r>
              <a:rPr lang="en-US" dirty="0"/>
              <a:t> in your home like this breaker box</a:t>
            </a:r>
            <a:r>
              <a:rPr dirty="0"/>
              <a:t>.</a:t>
            </a:r>
          </a:p>
          <a:p>
            <a:pPr marL="152400" lvl="1" indent="-152400">
              <a:lnSpc>
                <a:spcPct val="100000"/>
              </a:lnSpc>
              <a:buSzPct val="100000"/>
              <a:buChar char="•"/>
              <a:defRPr sz="1400">
                <a:latin typeface="Arial"/>
                <a:ea typeface="Arial"/>
                <a:cs typeface="Arial"/>
                <a:sym typeface="Arial"/>
              </a:defRPr>
            </a:pPr>
            <a:r>
              <a:rPr dirty="0"/>
              <a:t>Things that use electricity often get hot, like light bulbs and this space heater. So keep the area around them clear to avoid a fire.</a:t>
            </a:r>
          </a:p>
          <a:p>
            <a:pPr marL="152400" lvl="1" indent="-152400">
              <a:lnSpc>
                <a:spcPct val="100000"/>
              </a:lnSpc>
              <a:buSzPct val="100000"/>
              <a:buChar char="•"/>
              <a:defRPr sz="1400">
                <a:latin typeface="Arial"/>
                <a:ea typeface="Arial"/>
                <a:cs typeface="Arial"/>
                <a:sym typeface="Arial"/>
              </a:defRPr>
            </a:pPr>
            <a:r>
              <a:rPr dirty="0"/>
              <a:t>Never use electrical appliances or space heaters to dry clothes or bedding.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lvl1pPr>
              <a:lnSpc>
                <a:spcPct val="100000"/>
              </a:lnSpc>
              <a:defRPr sz="1400">
                <a:latin typeface="Arial"/>
                <a:ea typeface="Arial"/>
                <a:cs typeface="Arial"/>
                <a:sym typeface="Arial"/>
              </a:defRPr>
            </a:lvl1pPr>
            <a:lvl2pPr marL="152400" indent="-152400">
              <a:lnSpc>
                <a:spcPct val="100000"/>
              </a:lnSpc>
              <a:buSzPct val="100000"/>
              <a:buChar char="•"/>
              <a:defRPr sz="1400">
                <a:latin typeface="Arial"/>
                <a:ea typeface="Arial"/>
                <a:cs typeface="Arial"/>
                <a:sym typeface="Arial"/>
              </a:defRPr>
            </a:lvl2pPr>
          </a:lstStyle>
          <a:p>
            <a:r>
              <a:t>SAY:</a:t>
            </a:r>
          </a:p>
          <a:p>
            <a:pPr lvl="1"/>
            <a:r>
              <a:t>Now let’s see how to be energy safe outside!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pPr>
              <a:lnSpc>
                <a:spcPct val="100000"/>
              </a:lnSpc>
              <a:defRPr sz="1400">
                <a:latin typeface="Arial"/>
                <a:ea typeface="Arial"/>
                <a:cs typeface="Arial"/>
                <a:sym typeface="Arial"/>
              </a:defRPr>
            </a:pPr>
            <a:r>
              <a:rPr dirty="0"/>
              <a:t>SAY/</a:t>
            </a:r>
            <a:r>
              <a:rPr dirty="0">
                <a:solidFill>
                  <a:srgbClr val="0072CE"/>
                </a:solidFill>
              </a:rPr>
              <a:t>DO</a:t>
            </a:r>
            <a:r>
              <a:rPr dirty="0"/>
              <a:t>:</a:t>
            </a:r>
          </a:p>
          <a:p>
            <a:pPr marL="177800" indent="-177800">
              <a:lnSpc>
                <a:spcPct val="100000"/>
              </a:lnSpc>
              <a:buClr>
                <a:srgbClr val="000000"/>
              </a:buClr>
              <a:buSzPct val="100000"/>
              <a:buChar char="•"/>
              <a:defRPr sz="1400">
                <a:latin typeface="Helvetica"/>
                <a:ea typeface="Helvetica"/>
                <a:cs typeface="Helvetica"/>
                <a:sym typeface="Helvetica"/>
              </a:defRPr>
            </a:pPr>
            <a:r>
              <a:rPr dirty="0"/>
              <a:t>Before any digging occurs at home or in the community, someone </a:t>
            </a:r>
            <a:r>
              <a:rPr b="1" dirty="0"/>
              <a:t>must call 811</a:t>
            </a:r>
            <a:r>
              <a:rPr dirty="0"/>
              <a:t> so that underground wires and pipeline locations are properly marked above ground.</a:t>
            </a:r>
          </a:p>
          <a:p>
            <a:pPr marL="180473" lvl="1" indent="-180473">
              <a:lnSpc>
                <a:spcPct val="100000"/>
              </a:lnSpc>
              <a:buSzPct val="100000"/>
              <a:buChar char="•"/>
              <a:defRPr sz="1400" b="1">
                <a:latin typeface="Helvetica"/>
                <a:ea typeface="Helvetica"/>
                <a:cs typeface="Helvetica"/>
                <a:sym typeface="Helvetica"/>
              </a:defRPr>
            </a:pPr>
            <a:r>
              <a:rPr dirty="0"/>
              <a:t>These markers are important because they help people know where not to dig.  </a:t>
            </a:r>
          </a:p>
          <a:p>
            <a:pPr marL="180473" lvl="1" indent="-180473">
              <a:lnSpc>
                <a:spcPct val="100000"/>
              </a:lnSpc>
              <a:buSzPct val="100000"/>
              <a:buChar char="•"/>
              <a:defRPr sz="1400" b="1">
                <a:latin typeface="Helvetica"/>
                <a:ea typeface="Helvetica"/>
                <a:cs typeface="Helvetica"/>
                <a:sym typeface="Helvetica"/>
              </a:defRPr>
            </a:pPr>
            <a:r>
              <a:rPr dirty="0"/>
              <a:t>Hitting buried electric power lines, natural gas lines or communication lines can cause damage</a:t>
            </a:r>
            <a:r>
              <a:rPr lang="en-US" dirty="0"/>
              <a:t>, power outages</a:t>
            </a:r>
            <a:r>
              <a:rPr dirty="0"/>
              <a:t> and serious in</a:t>
            </a:r>
            <a:r>
              <a:rPr lang="en-US" dirty="0"/>
              <a:t>juries, even death</a:t>
            </a:r>
            <a:r>
              <a:rPr dirty="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pPr>
              <a:lnSpc>
                <a:spcPct val="100000"/>
              </a:lnSpc>
              <a:defRPr sz="1400">
                <a:latin typeface="Arial"/>
                <a:ea typeface="Arial"/>
                <a:cs typeface="Arial"/>
                <a:sym typeface="Arial"/>
              </a:defRPr>
            </a:pPr>
            <a:r>
              <a:rPr dirty="0"/>
              <a:t>SAY/</a:t>
            </a:r>
            <a:r>
              <a:rPr dirty="0">
                <a:solidFill>
                  <a:srgbClr val="0072CE"/>
                </a:solidFill>
              </a:rPr>
              <a:t>DO</a:t>
            </a:r>
            <a:r>
              <a:rPr dirty="0"/>
              <a:t>:</a:t>
            </a:r>
          </a:p>
          <a:p>
            <a:pPr marL="177800" indent="-177800">
              <a:lnSpc>
                <a:spcPct val="100000"/>
              </a:lnSpc>
              <a:buSzPct val="100000"/>
              <a:buChar char="•"/>
              <a:defRPr sz="1400">
                <a:latin typeface="Helvetica"/>
                <a:ea typeface="Helvetica"/>
                <a:cs typeface="Helvetica"/>
                <a:sym typeface="Helvetica"/>
              </a:defRPr>
            </a:pPr>
            <a:r>
              <a:rPr dirty="0"/>
              <a:t>NEVER move or pull out marker flags. </a:t>
            </a:r>
          </a:p>
          <a:p>
            <a:pPr marL="177800" lvl="1" indent="-177800">
              <a:lnSpc>
                <a:spcPct val="100000"/>
              </a:lnSpc>
              <a:buSzPct val="100000"/>
              <a:buChar char="•"/>
              <a:defRPr sz="1400">
                <a:latin typeface="Helvetica"/>
                <a:ea typeface="Helvetica"/>
                <a:cs typeface="Helvetica"/>
                <a:sym typeface="Helvetica"/>
              </a:defRPr>
            </a:pPr>
            <a:r>
              <a:rPr dirty="0"/>
              <a:t>Electric power lines are marked with red flags, markers or paint.</a:t>
            </a:r>
          </a:p>
          <a:p>
            <a:pPr marL="177800" lvl="1" indent="-177800">
              <a:lnSpc>
                <a:spcPct val="100000"/>
              </a:lnSpc>
              <a:buSzPct val="100000"/>
              <a:buChar char="•"/>
              <a:defRPr sz="1400">
                <a:latin typeface="Helvetica"/>
                <a:ea typeface="Helvetica"/>
                <a:cs typeface="Helvetica"/>
                <a:sym typeface="Helvetica"/>
              </a:defRPr>
            </a:pPr>
            <a:r>
              <a:rPr dirty="0"/>
              <a:t>Natural gas lines are marked with yellow flags, markers or paint.</a:t>
            </a:r>
          </a:p>
          <a:p>
            <a:pPr marL="177800" lvl="1" indent="-177800">
              <a:lnSpc>
                <a:spcPct val="100000"/>
              </a:lnSpc>
              <a:buSzPct val="100000"/>
              <a:buChar char="•"/>
              <a:defRPr sz="1400">
                <a:latin typeface="Helvetica"/>
                <a:ea typeface="Helvetica"/>
                <a:cs typeface="Helvetica"/>
                <a:sym typeface="Helvetica"/>
              </a:defRPr>
            </a:pPr>
            <a:r>
              <a:rPr dirty="0"/>
              <a:t>Other things have other colors.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pPr>
              <a:lnSpc>
                <a:spcPct val="100000"/>
              </a:lnSpc>
              <a:defRPr sz="1400">
                <a:latin typeface="Arial"/>
                <a:ea typeface="Arial"/>
                <a:cs typeface="Arial"/>
                <a:sym typeface="Arial"/>
              </a:defRPr>
            </a:pPr>
            <a:r>
              <a:t>SAY:</a:t>
            </a:r>
          </a:p>
          <a:p>
            <a:pPr marL="228600" indent="-228600">
              <a:buSzPct val="100000"/>
              <a:buChar char="•"/>
            </a:pPr>
            <a:r>
              <a:t>Go inside when there is a storm coming.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pPr>
              <a:lnSpc>
                <a:spcPct val="100000"/>
              </a:lnSpc>
              <a:defRPr sz="1400">
                <a:latin typeface="Arial"/>
                <a:ea typeface="Arial"/>
                <a:cs typeface="Arial"/>
                <a:sym typeface="Arial"/>
              </a:defRPr>
            </a:pPr>
            <a:r>
              <a:rPr dirty="0"/>
              <a:t>SAY:</a:t>
            </a:r>
          </a:p>
          <a:p>
            <a:pPr marL="172861" indent="-172861">
              <a:buSzPct val="75000"/>
              <a:buChar char="•"/>
              <a:defRPr sz="1400">
                <a:latin typeface="Arial"/>
                <a:ea typeface="Arial"/>
                <a:cs typeface="Arial"/>
                <a:sym typeface="Arial"/>
              </a:defRPr>
            </a:pPr>
            <a:r>
              <a:rPr lang="en-US" b="1" dirty="0"/>
              <a:t>After a storm, it is very important to be careful. Power lines may have come down in the storm.</a:t>
            </a:r>
          </a:p>
          <a:p>
            <a:pPr marL="172861" indent="-172861">
              <a:buSzPct val="75000"/>
              <a:buChar char="•"/>
              <a:defRPr sz="1400">
                <a:latin typeface="Arial"/>
                <a:ea typeface="Arial"/>
                <a:cs typeface="Arial"/>
                <a:sym typeface="Arial"/>
              </a:defRPr>
            </a:pPr>
            <a:r>
              <a:rPr b="1" dirty="0"/>
              <a:t>Look up to know what’s down.</a:t>
            </a:r>
            <a:r>
              <a:rPr dirty="0"/>
              <a:t> Downed lines may be wrapped around or hiding behind a tree</a:t>
            </a:r>
            <a:r>
              <a:rPr lang="en-US" dirty="0"/>
              <a:t>, </a:t>
            </a:r>
            <a:r>
              <a:rPr dirty="0"/>
              <a:t>touching a fence</a:t>
            </a:r>
            <a:r>
              <a:rPr lang="en-US" dirty="0"/>
              <a:t> or lying in a puddle</a:t>
            </a:r>
            <a:r>
              <a:rPr dirty="0"/>
              <a:t>.</a:t>
            </a:r>
          </a:p>
          <a:p>
            <a:pPr marL="172861" indent="-172861">
              <a:buSzPct val="75000"/>
              <a:buChar char="•"/>
              <a:defRPr sz="1400">
                <a:latin typeface="Arial"/>
                <a:ea typeface="Arial"/>
                <a:cs typeface="Arial"/>
                <a:sym typeface="Arial"/>
              </a:defRPr>
            </a:pPr>
            <a:r>
              <a:rPr dirty="0"/>
              <a:t>If you see poles with wires hanging down, stop, turn around and go the other way. </a:t>
            </a:r>
          </a:p>
          <a:p>
            <a:pPr marL="172861" indent="-172861">
              <a:buSzPct val="75000"/>
              <a:buChar char="•"/>
              <a:defRPr sz="1400">
                <a:latin typeface="Arial"/>
                <a:ea typeface="Arial"/>
                <a:cs typeface="Arial"/>
                <a:sym typeface="Arial"/>
              </a:defRPr>
            </a:pPr>
            <a:r>
              <a:rPr dirty="0"/>
              <a:t>Stay away from downed power lines and anything they may be touching.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pPr>
              <a:defRPr sz="1400">
                <a:latin typeface="Arial"/>
                <a:ea typeface="Arial"/>
                <a:cs typeface="Arial"/>
                <a:sym typeface="Arial"/>
              </a:defRPr>
            </a:pPr>
            <a:r>
              <a:rPr dirty="0"/>
              <a:t>SAY/</a:t>
            </a:r>
            <a:r>
              <a:rPr dirty="0">
                <a:solidFill>
                  <a:srgbClr val="0072CE"/>
                </a:solidFill>
              </a:rPr>
              <a:t>DO</a:t>
            </a:r>
            <a:r>
              <a:rPr dirty="0"/>
              <a:t>:</a:t>
            </a:r>
          </a:p>
          <a:p>
            <a:pPr marL="172861" indent="-172861">
              <a:buSzPct val="75000"/>
              <a:buChar char="•"/>
              <a:defRPr sz="1400">
                <a:latin typeface="Arial"/>
                <a:ea typeface="Arial"/>
                <a:cs typeface="Arial"/>
                <a:sym typeface="Arial"/>
              </a:defRPr>
            </a:pPr>
            <a:r>
              <a:rPr dirty="0"/>
              <a:t>This fallen tree is hiding downed power lines.</a:t>
            </a:r>
          </a:p>
          <a:p>
            <a:pPr marL="172861" indent="-172861">
              <a:buSzPct val="75000"/>
              <a:buChar char="•"/>
              <a:defRPr sz="1400">
                <a:latin typeface="Arial"/>
                <a:ea typeface="Arial"/>
                <a:cs typeface="Arial"/>
                <a:sym typeface="Arial"/>
              </a:defRPr>
            </a:pPr>
            <a:r>
              <a:rPr dirty="0"/>
              <a:t>Be careful around fallen trees, look up to see if power lines could be hiding.</a:t>
            </a:r>
          </a:p>
          <a:p>
            <a:pPr marL="172861" indent="-172861">
              <a:buSzPct val="75000"/>
              <a:buChar char="•"/>
              <a:defRPr sz="1400" b="1">
                <a:latin typeface="Arial"/>
                <a:ea typeface="Arial"/>
                <a:cs typeface="Arial"/>
                <a:sym typeface="Arial"/>
              </a:defRPr>
            </a:pPr>
            <a:r>
              <a:rPr dirty="0"/>
              <a:t>The electricity can travel through trees, water and fences touching a power line for a long distance, so if you touch any of these things you will get shocked just </a:t>
            </a:r>
            <a:r>
              <a:rPr lang="en-US" dirty="0"/>
              <a:t>as</a:t>
            </a:r>
            <a:r>
              <a:rPr dirty="0"/>
              <a:t> if you touched the power line!</a:t>
            </a:r>
          </a:p>
          <a:p>
            <a:pPr marL="172861" indent="-172861">
              <a:buSzPct val="75000"/>
              <a:buChar char="•"/>
              <a:defRPr sz="1400" b="1">
                <a:latin typeface="Arial"/>
                <a:ea typeface="Arial"/>
                <a:cs typeface="Arial"/>
                <a:sym typeface="Arial"/>
              </a:defRPr>
            </a:pPr>
            <a:r>
              <a:rPr dirty="0"/>
              <a:t>Assume any downed wire is dangerous, even if it is not moving, sparking or buzzing. </a:t>
            </a:r>
          </a:p>
          <a:p>
            <a:pPr marL="172861" indent="-172861">
              <a:buSzPct val="75000"/>
              <a:buChar char="•"/>
              <a:defRPr sz="1400">
                <a:latin typeface="Arial"/>
                <a:ea typeface="Arial"/>
                <a:cs typeface="Arial"/>
                <a:sym typeface="Arial"/>
              </a:defRPr>
            </a:pPr>
            <a:r>
              <a:rPr dirty="0"/>
              <a:t>Stop, turn around and go the other way. </a:t>
            </a:r>
          </a:p>
          <a:p>
            <a:pPr marL="172861" indent="-172861">
              <a:buSzPct val="75000"/>
              <a:buChar char="•"/>
              <a:defRPr sz="1400">
                <a:latin typeface="Arial"/>
                <a:ea typeface="Arial"/>
                <a:cs typeface="Arial"/>
                <a:sym typeface="Arial"/>
              </a:defRPr>
            </a:pPr>
            <a:r>
              <a:rPr dirty="0"/>
              <a:t>Remember: stay away from downed power lines and anything they may be touching.</a:t>
            </a:r>
          </a:p>
          <a:p>
            <a:pPr marL="172861" indent="-172861">
              <a:buSzPct val="75000"/>
              <a:buChar char="•"/>
              <a:defRPr sz="1400">
                <a:latin typeface="Arial"/>
                <a:ea typeface="Arial"/>
                <a:cs typeface="Arial"/>
                <a:sym typeface="Arial"/>
              </a:defRPr>
            </a:pPr>
            <a:r>
              <a:rPr dirty="0"/>
              <a:t>Never cross ANY yellow caution tape, it is there to keep you safe.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pPr>
              <a:defRPr sz="1400">
                <a:latin typeface="Arial"/>
                <a:ea typeface="Arial"/>
                <a:cs typeface="Arial"/>
                <a:sym typeface="Arial"/>
              </a:defRPr>
            </a:pPr>
            <a:r>
              <a:t>SAY:</a:t>
            </a:r>
          </a:p>
          <a:p>
            <a:pPr marL="172861" indent="-172861">
              <a:buSzPct val="75000"/>
              <a:buChar char="•"/>
              <a:defRPr sz="1400">
                <a:latin typeface="Arial"/>
                <a:ea typeface="Arial"/>
                <a:cs typeface="Arial"/>
                <a:sym typeface="Arial"/>
              </a:defRPr>
            </a:pPr>
            <a:r>
              <a:t>How far away from a downed power line should you stay?</a:t>
            </a:r>
          </a:p>
          <a:p>
            <a:pPr marL="172861" indent="-172861">
              <a:buSzPct val="75000"/>
              <a:buChar char="•"/>
              <a:defRPr sz="1400">
                <a:latin typeface="Arial"/>
                <a:ea typeface="Arial"/>
                <a:cs typeface="Arial"/>
                <a:sym typeface="Arial"/>
              </a:defRPr>
            </a:pPr>
            <a:r>
              <a:t>At least 20 feet, which is about the length of a school bus.</a:t>
            </a:r>
          </a:p>
          <a:p>
            <a:pPr marL="172861" indent="-172861">
              <a:buSzPct val="75000"/>
              <a:buChar char="•"/>
              <a:defRPr sz="1400">
                <a:latin typeface="Arial"/>
                <a:ea typeface="Arial"/>
                <a:cs typeface="Arial"/>
                <a:sym typeface="Arial"/>
              </a:defRPr>
            </a:pPr>
            <a:r>
              <a:t>Tell an adult if you see downed lines, so they can call DTE or 911.</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a:defRPr sz="1400"/>
            </a:pPr>
            <a:r>
              <a:rPr dirty="0"/>
              <a:t>SAY:</a:t>
            </a:r>
          </a:p>
          <a:p>
            <a:pPr marL="228600" indent="-228600">
              <a:buSzPct val="100000"/>
              <a:buChar char="•"/>
              <a:defRPr sz="1400"/>
            </a:pPr>
            <a:r>
              <a:rPr lang="en-US" dirty="0"/>
              <a:t>Play it safe outside by staying</a:t>
            </a:r>
            <a:r>
              <a:rPr dirty="0"/>
              <a:t> away from electrical equipment. </a:t>
            </a:r>
          </a:p>
          <a:p>
            <a:pPr marL="228600" indent="-228600">
              <a:buSzPct val="100000"/>
              <a:buChar char="•"/>
              <a:defRPr sz="1400"/>
            </a:pPr>
            <a:r>
              <a:rPr b="1" dirty="0"/>
              <a:t>DO NOT </a:t>
            </a:r>
            <a:r>
              <a:rPr dirty="0"/>
              <a:t>climb substation fences for any reason. If something goes over the fence like a ball, it is gone.</a:t>
            </a:r>
            <a:r>
              <a:rPr lang="en-US" dirty="0"/>
              <a:t> Do NOT try to get it back.</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rPr dirty="0"/>
              <a:t>SAY:</a:t>
            </a:r>
          </a:p>
          <a:p>
            <a:pPr marL="228600" indent="-228600">
              <a:lnSpc>
                <a:spcPct val="100000"/>
              </a:lnSpc>
              <a:buSzPct val="100000"/>
              <a:buChar char="•"/>
              <a:defRPr sz="1400">
                <a:latin typeface="Helvetica"/>
                <a:ea typeface="Helvetica"/>
                <a:cs typeface="Helvetica"/>
                <a:sym typeface="Helvetica"/>
              </a:defRPr>
            </a:pPr>
            <a:r>
              <a:rPr dirty="0"/>
              <a:t>Today we will learn about energy, specifically about electricity.</a:t>
            </a:r>
          </a:p>
          <a:p>
            <a:pPr marL="228600" indent="-228600">
              <a:lnSpc>
                <a:spcPct val="100000"/>
              </a:lnSpc>
              <a:buSzPct val="100000"/>
              <a:buChar char="•"/>
              <a:defRPr sz="1400">
                <a:latin typeface="Helvetica"/>
                <a:ea typeface="Helvetica"/>
                <a:cs typeface="Helvetica"/>
                <a:sym typeface="Helvetica"/>
              </a:defRPr>
            </a:pPr>
            <a:r>
              <a:rPr dirty="0"/>
              <a:t>We will learn how to be safe with electricity both inside and outside of our home</a:t>
            </a:r>
            <a:r>
              <a:rPr lang="en-US" dirty="0"/>
              <a:t>s</a:t>
            </a:r>
            <a:r>
              <a:rPr dirty="0"/>
              <a:t>.</a:t>
            </a:r>
          </a:p>
          <a:p>
            <a:pPr marL="228600" indent="-228600">
              <a:lnSpc>
                <a:spcPct val="100000"/>
              </a:lnSpc>
              <a:buSzPct val="100000"/>
              <a:buChar char="•"/>
              <a:defRPr sz="1400">
                <a:latin typeface="Helvetica"/>
                <a:ea typeface="Helvetica"/>
                <a:cs typeface="Helvetica"/>
                <a:sym typeface="Helvetica"/>
              </a:defRPr>
            </a:pPr>
            <a:r>
              <a:rPr dirty="0"/>
              <a:t>We will also </a:t>
            </a:r>
            <a:r>
              <a:rPr lang="en-US" dirty="0"/>
              <a:t>play a game called Electrical Safety Sense to review.</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p>
            <a:pPr>
              <a:defRPr sz="1400"/>
            </a:pPr>
            <a:r>
              <a:t>SAY:</a:t>
            </a:r>
          </a:p>
          <a:p>
            <a:pPr marL="228600" indent="-228600">
              <a:buSzPct val="100000"/>
              <a:buChar char="•"/>
              <a:defRPr sz="1400">
                <a:latin typeface="Arial"/>
                <a:ea typeface="Arial"/>
                <a:cs typeface="Arial"/>
                <a:sym typeface="Arial"/>
              </a:defRPr>
            </a:pPr>
            <a:r>
              <a:t>Do not climb electric poles.</a:t>
            </a:r>
          </a:p>
          <a:p>
            <a:pPr marL="228600" indent="-228600">
              <a:buSzPct val="100000"/>
              <a:buChar char="•"/>
              <a:defRPr sz="1400">
                <a:latin typeface="Arial"/>
                <a:ea typeface="Arial"/>
                <a:cs typeface="Arial"/>
                <a:sym typeface="Arial"/>
              </a:defRPr>
            </a:pPr>
            <a:r>
              <a:t>Do not climb trees near power lines.</a:t>
            </a:r>
          </a:p>
          <a:p>
            <a:pPr marL="228600" indent="-228600">
              <a:buSzPct val="100000"/>
              <a:buChar char="•"/>
              <a:defRPr sz="1400">
                <a:latin typeface="Arial"/>
                <a:ea typeface="Arial"/>
                <a:cs typeface="Arial"/>
                <a:sym typeface="Arial"/>
              </a:defRPr>
            </a:pPr>
            <a:r>
              <a:t>Do not fly kites around power lines. Let go immediately if the kite gets near wires.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a:defRPr sz="1400"/>
            </a:pPr>
            <a:r>
              <a:rPr dirty="0"/>
              <a:t>SAY:</a:t>
            </a:r>
          </a:p>
          <a:p>
            <a:pPr marL="228600" indent="-228600">
              <a:buSzPct val="100000"/>
              <a:buChar char="•"/>
              <a:defRPr sz="1400">
                <a:latin typeface="Arial"/>
                <a:ea typeface="Arial"/>
                <a:cs typeface="Arial"/>
                <a:sym typeface="Arial"/>
              </a:defRPr>
            </a:pPr>
            <a:r>
              <a:rPr dirty="0"/>
              <a:t>Do not play around electric equipment such as meters or pad mount transformers.</a:t>
            </a:r>
          </a:p>
          <a:p>
            <a:pPr marL="228600" indent="-228600">
              <a:buSzPct val="100000"/>
              <a:buChar char="•"/>
              <a:defRPr sz="1400">
                <a:latin typeface="Arial"/>
                <a:ea typeface="Arial"/>
                <a:cs typeface="Arial"/>
                <a:sym typeface="Arial"/>
              </a:defRPr>
            </a:pPr>
            <a:r>
              <a:rPr dirty="0"/>
              <a:t>Pad mount transformers are </a:t>
            </a:r>
            <a:r>
              <a:rPr lang="en-US" dirty="0"/>
              <a:t>used where there are</a:t>
            </a:r>
            <a:r>
              <a:rPr dirty="0"/>
              <a:t> buried electrical lines. They change the voltages going into homes or business and are very powerful. </a:t>
            </a:r>
            <a:r>
              <a:rPr lang="en-US" dirty="0"/>
              <a:t>Don’t sit on them or try to open them.</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noRot="1" noChangeAspect="1"/>
          </p:cNvSpPr>
          <p:nvPr>
            <p:ph type="sldImg"/>
          </p:nvPr>
        </p:nvSpPr>
        <p:spPr>
          <a:prstGeom prst="rect">
            <a:avLst/>
          </a:prstGeom>
        </p:spPr>
        <p:txBody>
          <a:bodyPr/>
          <a:lstStyle/>
          <a:p>
            <a:endParaRPr/>
          </a:p>
        </p:txBody>
      </p:sp>
      <p:sp>
        <p:nvSpPr>
          <p:cNvPr id="332" name="Shape 332"/>
          <p:cNvSpPr>
            <a:spLocks noGrp="1"/>
          </p:cNvSpPr>
          <p:nvPr>
            <p:ph type="body" sz="quarter" idx="1"/>
          </p:nvPr>
        </p:nvSpPr>
        <p:spPr>
          <a:prstGeom prst="rect">
            <a:avLst/>
          </a:prstGeom>
        </p:spPr>
        <p:txBody>
          <a:bodyPr/>
          <a:lstStyle/>
          <a:p>
            <a:pPr>
              <a:defRPr sz="1400"/>
            </a:pPr>
            <a:r>
              <a:rPr dirty="0"/>
              <a:t>SAY/</a:t>
            </a:r>
            <a:r>
              <a:rPr dirty="0">
                <a:solidFill>
                  <a:srgbClr val="0072CE"/>
                </a:solidFill>
              </a:rPr>
              <a:t>DO</a:t>
            </a:r>
            <a:r>
              <a:rPr dirty="0"/>
              <a:t>:</a:t>
            </a:r>
          </a:p>
          <a:p>
            <a:pPr marL="228600" indent="-228600">
              <a:buSzPct val="100000"/>
              <a:buChar char="•"/>
              <a:defRPr sz="1400">
                <a:latin typeface="Arial"/>
                <a:ea typeface="Arial"/>
                <a:cs typeface="Arial"/>
                <a:sym typeface="Arial"/>
              </a:defRPr>
            </a:pPr>
            <a:r>
              <a:rPr dirty="0"/>
              <a:t>Stay away from low-hanging power lines, including the smaller line that connects to your house. </a:t>
            </a:r>
          </a:p>
          <a:p>
            <a:pPr marL="228600" indent="-228600">
              <a:buSzPct val="100000"/>
              <a:buChar char="•"/>
              <a:defRPr sz="1400">
                <a:latin typeface="Arial"/>
                <a:ea typeface="Arial"/>
                <a:cs typeface="Arial"/>
                <a:sym typeface="Arial"/>
              </a:defRPr>
            </a:pPr>
            <a:r>
              <a:rPr dirty="0"/>
              <a:t>This is called a service line and it is your home's connection to the energy grid. It is also extremely dangerous. </a:t>
            </a:r>
          </a:p>
          <a:p>
            <a:pPr marL="228600" indent="-228600">
              <a:buSzPct val="100000"/>
              <a:buChar char="•"/>
              <a:defRPr sz="1400">
                <a:latin typeface="Arial"/>
                <a:ea typeface="Arial"/>
                <a:cs typeface="Arial"/>
                <a:sym typeface="Arial"/>
              </a:defRPr>
            </a:pPr>
            <a:r>
              <a:rPr dirty="0"/>
              <a:t>Tell your family to keep pools away from the power line that comes into your home.</a:t>
            </a:r>
          </a:p>
          <a:p>
            <a:pPr marL="228600" indent="-228600">
              <a:buSzPct val="100000"/>
              <a:buChar char="•"/>
              <a:defRPr sz="1400">
                <a:latin typeface="Arial"/>
                <a:ea typeface="Arial"/>
                <a:cs typeface="Arial"/>
                <a:sym typeface="Arial"/>
              </a:defRPr>
            </a:pPr>
            <a:r>
              <a:rPr dirty="0"/>
              <a:t>Look at this picture. Do you see anything dangerous here? </a:t>
            </a:r>
          </a:p>
          <a:p>
            <a:pPr marL="228600" indent="-228600">
              <a:buSzPct val="100000"/>
              <a:buChar char="•"/>
              <a:defRPr sz="1400">
                <a:solidFill>
                  <a:srgbClr val="0072CE"/>
                </a:solidFill>
                <a:latin typeface="Arial"/>
                <a:ea typeface="Arial"/>
                <a:cs typeface="Arial"/>
                <a:sym typeface="Arial"/>
              </a:defRPr>
            </a:pPr>
            <a:r>
              <a:rPr lang="en-US" dirty="0"/>
              <a:t>You may </a:t>
            </a:r>
            <a:r>
              <a:rPr dirty="0"/>
              <a:t>notice the pool under the wires and that the wires are very low on the right. In this case, special care needs to be taken not to hit the power line when cleaning the pool, using ladders or any other objects long enough to reach it.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pPr>
              <a:defRPr sz="1400">
                <a:latin typeface="Arial"/>
                <a:ea typeface="Arial"/>
                <a:cs typeface="Arial"/>
                <a:sym typeface="Arial"/>
              </a:defRPr>
            </a:pPr>
            <a:r>
              <a:t>SAY:</a:t>
            </a:r>
          </a:p>
          <a:p>
            <a:pPr marL="228600" indent="-228600">
              <a:buSzPct val="100000"/>
              <a:buChar char="•"/>
              <a:defRPr sz="1400"/>
            </a:pPr>
            <a:r>
              <a:t>Electricity is a powerful energy source and we must be safe when using it.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pPr>
              <a:defRPr sz="1400"/>
            </a:pPr>
            <a:r>
              <a:rPr dirty="0"/>
              <a:t>SAY:</a:t>
            </a:r>
          </a:p>
          <a:p>
            <a:pPr marL="215900" marR="457200" indent="-215900">
              <a:lnSpc>
                <a:spcPts val="2800"/>
              </a:lnSpc>
              <a:spcBef>
                <a:spcPts val="500"/>
              </a:spcBef>
              <a:buSzPct val="100000"/>
              <a:buChar char="•"/>
              <a:defRPr sz="1400">
                <a:latin typeface="Arial"/>
                <a:ea typeface="Arial"/>
                <a:cs typeface="Arial"/>
                <a:sym typeface="Arial"/>
              </a:defRPr>
            </a:pPr>
            <a:r>
              <a:rPr lang="en-US" dirty="0"/>
              <a:t>It’s t</a:t>
            </a:r>
            <a:r>
              <a:rPr dirty="0"/>
              <a:t>ime to play our review game, Electric Safety Sense. </a:t>
            </a:r>
          </a:p>
          <a:p>
            <a:pPr marL="215900" marR="457200" indent="-215900">
              <a:lnSpc>
                <a:spcPts val="2800"/>
              </a:lnSpc>
              <a:spcBef>
                <a:spcPts val="500"/>
              </a:spcBef>
              <a:buSzPct val="100000"/>
              <a:buChar char="•"/>
              <a:defRPr sz="1400">
                <a:latin typeface="Arial"/>
                <a:ea typeface="Arial"/>
                <a:cs typeface="Arial"/>
                <a:sym typeface="Arial"/>
              </a:defRPr>
            </a:pPr>
            <a:r>
              <a:rPr dirty="0"/>
              <a:t>For each question, everyone will answer. THUMBS UP for YES, THUMBS DOWN for NO. If it isn’t a YES or NO question, everyone answer in a whisper when </a:t>
            </a:r>
            <a:r>
              <a:rPr lang="en-US" dirty="0"/>
              <a:t>I say </a:t>
            </a:r>
            <a:r>
              <a:rPr dirty="0"/>
              <a:t>go.</a:t>
            </a:r>
          </a:p>
          <a:p>
            <a:pPr marL="215900" marR="457200" indent="-215900">
              <a:lnSpc>
                <a:spcPts val="2800"/>
              </a:lnSpc>
              <a:spcBef>
                <a:spcPts val="500"/>
              </a:spcBef>
              <a:buSzPct val="100000"/>
              <a:buChar char="•"/>
              <a:defRPr sz="1400">
                <a:latin typeface="Arial"/>
                <a:ea typeface="Arial"/>
                <a:cs typeface="Arial"/>
                <a:sym typeface="Arial"/>
              </a:defRPr>
            </a:pPr>
            <a:r>
              <a:rPr dirty="0"/>
              <a:t>We will complete a pie chart by answering 10 questions. The goal is to be 100 percent correct.</a:t>
            </a:r>
          </a:p>
          <a:p>
            <a:pPr marL="215900" marR="457200" indent="-215900">
              <a:lnSpc>
                <a:spcPts val="2800"/>
              </a:lnSpc>
              <a:spcBef>
                <a:spcPts val="500"/>
              </a:spcBef>
              <a:buSzPct val="100000"/>
              <a:buChar char="•"/>
              <a:defRPr sz="1400">
                <a:latin typeface="Arial"/>
                <a:ea typeface="Arial"/>
                <a:cs typeface="Arial"/>
                <a:sym typeface="Arial"/>
              </a:defRPr>
            </a:pPr>
            <a:r>
              <a:rPr dirty="0"/>
              <a:t>With each correctly answered question, </a:t>
            </a:r>
            <a:r>
              <a:rPr lang="en-US" dirty="0"/>
              <a:t>the class is</a:t>
            </a:r>
            <a:r>
              <a:rPr dirty="0"/>
              <a:t> 10 percent closer to completing the circle.</a:t>
            </a:r>
            <a:r>
              <a:rPr lang="en-US" dirty="0"/>
              <a:t> Your teacher will keep score, or let you do it.</a:t>
            </a:r>
            <a:endParaRPr dirty="0"/>
          </a:p>
          <a:p>
            <a:pPr marL="215900" marR="457200" indent="-215900">
              <a:lnSpc>
                <a:spcPts val="2800"/>
              </a:lnSpc>
              <a:spcBef>
                <a:spcPts val="500"/>
              </a:spcBef>
              <a:buSzPct val="100000"/>
              <a:buChar char="•"/>
              <a:defRPr sz="1400">
                <a:latin typeface="Arial"/>
                <a:ea typeface="Arial"/>
                <a:cs typeface="Arial"/>
                <a:sym typeface="Arial"/>
              </a:defRPr>
            </a:pPr>
            <a:r>
              <a:rPr dirty="0"/>
              <a:t>Are you READY?</a:t>
            </a:r>
            <a:r>
              <a:rPr lang="en-US" dirty="0"/>
              <a:t> Click to the next slide to begin.</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p>
            <a:pPr>
              <a:defRPr sz="1400"/>
            </a:pPr>
            <a:r>
              <a:rPr dirty="0"/>
              <a:t>SAY:</a:t>
            </a:r>
          </a:p>
          <a:p>
            <a:pPr marL="215900" marR="457200" indent="-215900">
              <a:lnSpc>
                <a:spcPts val="2800"/>
              </a:lnSpc>
              <a:spcBef>
                <a:spcPts val="500"/>
              </a:spcBef>
              <a:buSzPct val="100000"/>
              <a:buChar char="•"/>
              <a:defRPr sz="1400">
                <a:latin typeface="Arial"/>
                <a:ea typeface="Arial"/>
                <a:cs typeface="Arial"/>
                <a:sym typeface="Arial"/>
              </a:defRPr>
            </a:pPr>
            <a:r>
              <a:rPr lang="en-US" dirty="0"/>
              <a:t>Here’s your first question. This should be an easy one.</a:t>
            </a:r>
          </a:p>
          <a:p>
            <a:pPr marL="215900" marR="457200" indent="-215900">
              <a:lnSpc>
                <a:spcPts val="2800"/>
              </a:lnSpc>
              <a:spcBef>
                <a:spcPts val="500"/>
              </a:spcBef>
              <a:buSzPct val="100000"/>
              <a:buChar char="•"/>
              <a:defRPr sz="1400">
                <a:latin typeface="Arial"/>
                <a:ea typeface="Arial"/>
                <a:cs typeface="Arial"/>
                <a:sym typeface="Arial"/>
              </a:defRPr>
            </a:pPr>
            <a:r>
              <a:rPr dirty="0"/>
              <a:t>Do you need to be careful around electricity? Thumbs up or down.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rPr dirty="0"/>
              <a:t>Yes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a:defRPr sz="1400"/>
            </a:pPr>
            <a:r>
              <a:t>SAY:</a:t>
            </a:r>
          </a:p>
          <a:p>
            <a:pPr marL="215900" marR="457200" indent="-215900">
              <a:lnSpc>
                <a:spcPts val="2800"/>
              </a:lnSpc>
              <a:spcBef>
                <a:spcPts val="500"/>
              </a:spcBef>
              <a:buSzPct val="100000"/>
              <a:buChar char="•"/>
              <a:defRPr sz="1400">
                <a:latin typeface="Arial"/>
                <a:ea typeface="Arial"/>
                <a:cs typeface="Arial"/>
                <a:sym typeface="Arial"/>
              </a:defRPr>
            </a:pPr>
            <a:r>
              <a:t>If you see a downed power line, do you tell an adult right away? Thumbs up or down.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rPr lang="en-US" dirty="0"/>
              <a:t>I hope your thumbs were up. </a:t>
            </a:r>
          </a:p>
          <a:p>
            <a:r>
              <a:rPr lang="en-US" dirty="0"/>
              <a:t>The correct answer is y</a:t>
            </a:r>
            <a:r>
              <a:rPr dirty="0"/>
              <a:t>es</a:t>
            </a:r>
            <a:r>
              <a:rPr lang="en-US" dirty="0"/>
              <a:t>, so they can call DTE or 911.</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pPr>
              <a:defRPr sz="1400"/>
            </a:pPr>
            <a:r>
              <a:t>SAY:</a:t>
            </a:r>
          </a:p>
          <a:p>
            <a:pPr marL="215900" marR="457200" indent="-215900">
              <a:lnSpc>
                <a:spcPts val="2800"/>
              </a:lnSpc>
              <a:spcBef>
                <a:spcPts val="500"/>
              </a:spcBef>
              <a:buSzPct val="100000"/>
              <a:buChar char="•"/>
              <a:defRPr sz="1400">
                <a:latin typeface="Arial"/>
                <a:ea typeface="Arial"/>
                <a:cs typeface="Arial"/>
                <a:sym typeface="Arial"/>
              </a:defRPr>
            </a:pPr>
            <a:r>
              <a:t>Should you play around electric poles or climb trees that have overhead wires nearby? Thumbs up or down.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rPr dirty="0"/>
              <a:t>SAY:</a:t>
            </a:r>
          </a:p>
          <a:p>
            <a:pPr marL="180473" marR="0" lvl="0" indent="-180473" defTabSz="457200" eaLnBrk="1" fontAlgn="auto" latinLnBrk="0" hangingPunct="1">
              <a:lnSpc>
                <a:spcPct val="100000"/>
              </a:lnSpc>
              <a:spcBef>
                <a:spcPts val="0"/>
              </a:spcBef>
              <a:spcAft>
                <a:spcPts val="0"/>
              </a:spcAft>
              <a:buClrTx/>
              <a:buSzPct val="100000"/>
              <a:buFontTx/>
              <a:buChar char="•"/>
              <a:tabLst/>
              <a:defRPr sz="1400">
                <a:latin typeface="Helvetica"/>
                <a:ea typeface="Helvetica"/>
                <a:cs typeface="Helvetica"/>
                <a:sym typeface="Helvetica"/>
              </a:defRPr>
            </a:pPr>
            <a:r>
              <a:rPr lang="en-US" dirty="0"/>
              <a:t>Let’s get started.</a:t>
            </a:r>
          </a:p>
          <a:p>
            <a:pPr marL="180473" indent="-180473">
              <a:lnSpc>
                <a:spcPct val="100000"/>
              </a:lnSpc>
              <a:buSzPct val="100000"/>
              <a:buChar char="•"/>
              <a:defRPr sz="1400">
                <a:latin typeface="Helvetica"/>
                <a:ea typeface="Helvetica"/>
                <a:cs typeface="Helvetica"/>
                <a:sym typeface="Helvetica"/>
              </a:defRPr>
            </a:pPr>
            <a:r>
              <a:rPr dirty="0"/>
              <a:t>What</a:t>
            </a:r>
            <a:r>
              <a:rPr lang="en-US" dirty="0"/>
              <a:t> do you think about when you hear the word </a:t>
            </a:r>
            <a:r>
              <a:rPr dirty="0"/>
              <a:t>energy?</a:t>
            </a:r>
            <a:r>
              <a:rPr lang="en-US" dirty="0"/>
              <a:t> Take a minute to discuss with your class, then click when you’re ready to move on.</a:t>
            </a:r>
          </a:p>
          <a:p>
            <a:pPr marL="180473" indent="-180473">
              <a:lnSpc>
                <a:spcPct val="100000"/>
              </a:lnSpc>
              <a:buSzPct val="100000"/>
              <a:buChar char="•"/>
              <a:defRPr sz="1400">
                <a:latin typeface="Helvetica"/>
                <a:ea typeface="Helvetica"/>
                <a:cs typeface="Helvetica"/>
                <a:sym typeface="Helvetica"/>
              </a:defRPr>
            </a:pPr>
            <a:r>
              <a:rPr lang="en-US" dirty="0"/>
              <a:t>You may think about the energy to move your legs when you run or ride a bike. </a:t>
            </a:r>
          </a:p>
          <a:p>
            <a:pPr marL="180473" indent="-180473">
              <a:lnSpc>
                <a:spcPct val="100000"/>
              </a:lnSpc>
              <a:buSzPct val="100000"/>
              <a:buChar char="•"/>
              <a:defRPr sz="1400">
                <a:latin typeface="Helvetica"/>
                <a:ea typeface="Helvetica"/>
                <a:cs typeface="Helvetica"/>
                <a:sym typeface="Helvetica"/>
              </a:defRPr>
            </a:pPr>
            <a:r>
              <a:rPr lang="en-US" dirty="0"/>
              <a:t>Or perhaps you thought of electricity to power video games and lights.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rPr dirty="0"/>
              <a:t>No</a:t>
            </a:r>
            <a:r>
              <a:rPr lang="en-US" dirty="0"/>
              <a:t>pe, you don’t want to do those things. </a:t>
            </a:r>
          </a:p>
          <a:p>
            <a:r>
              <a:rPr lang="en-US" dirty="0"/>
              <a:t>Hopefully you had all three questions correct and now have 30 percent.</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pPr>
              <a:defRPr sz="1400"/>
            </a:pPr>
            <a:r>
              <a:rPr dirty="0"/>
              <a:t>SAY:</a:t>
            </a:r>
          </a:p>
          <a:p>
            <a:pPr marL="215900" marR="457200" indent="-215900">
              <a:lnSpc>
                <a:spcPts val="2800"/>
              </a:lnSpc>
              <a:spcBef>
                <a:spcPts val="500"/>
              </a:spcBef>
              <a:buSzPct val="100000"/>
              <a:buChar char="•"/>
              <a:defRPr sz="1400">
                <a:latin typeface="Arial"/>
                <a:ea typeface="Arial"/>
                <a:cs typeface="Arial"/>
                <a:sym typeface="Arial"/>
              </a:defRPr>
            </a:pPr>
            <a:r>
              <a:rPr lang="en-US" dirty="0"/>
              <a:t>For this one, whisper your answer when I say go.</a:t>
            </a:r>
          </a:p>
          <a:p>
            <a:pPr marL="215900" marR="457200" indent="-215900">
              <a:lnSpc>
                <a:spcPts val="2800"/>
              </a:lnSpc>
              <a:spcBef>
                <a:spcPts val="500"/>
              </a:spcBef>
              <a:buSzPct val="100000"/>
              <a:buChar char="•"/>
              <a:defRPr sz="1400">
                <a:latin typeface="Arial"/>
                <a:ea typeface="Arial"/>
                <a:cs typeface="Arial"/>
                <a:sym typeface="Arial"/>
              </a:defRPr>
            </a:pPr>
            <a:r>
              <a:rPr dirty="0"/>
              <a:t>Overloading electrical _________ is dangerous. </a:t>
            </a:r>
            <a:endParaRPr lang="en-US" dirty="0"/>
          </a:p>
          <a:p>
            <a:pPr marL="215900" marR="457200" indent="-215900">
              <a:lnSpc>
                <a:spcPts val="2800"/>
              </a:lnSpc>
              <a:spcBef>
                <a:spcPts val="500"/>
              </a:spcBef>
              <a:buSzPct val="100000"/>
              <a:buChar char="•"/>
              <a:defRPr sz="1400">
                <a:latin typeface="Arial"/>
                <a:ea typeface="Arial"/>
                <a:cs typeface="Arial"/>
                <a:sym typeface="Arial"/>
              </a:defRPr>
            </a:pPr>
            <a:r>
              <a:rPr lang="en-US" dirty="0"/>
              <a:t>Ready,</a:t>
            </a:r>
            <a:r>
              <a:rPr dirty="0"/>
              <a:t> GO!</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rPr lang="en-US" dirty="0"/>
              <a:t>If you said outlets, you’re right. </a:t>
            </a:r>
          </a:p>
          <a:p>
            <a:r>
              <a:rPr lang="en-US" dirty="0"/>
              <a:t>Give yourself another 10 percent.</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pPr>
              <a:defRPr sz="1400"/>
            </a:pPr>
            <a:r>
              <a:rPr dirty="0"/>
              <a:t>SAY:</a:t>
            </a:r>
          </a:p>
          <a:p>
            <a:pPr marL="215900" marR="457200" indent="-215900">
              <a:lnSpc>
                <a:spcPts val="2800"/>
              </a:lnSpc>
              <a:spcBef>
                <a:spcPts val="500"/>
              </a:spcBef>
              <a:buSzPct val="100000"/>
              <a:buChar char="•"/>
              <a:defRPr sz="1400">
                <a:latin typeface="Arial"/>
                <a:ea typeface="Arial"/>
                <a:cs typeface="Arial"/>
                <a:sym typeface="Arial"/>
              </a:defRPr>
            </a:pPr>
            <a:r>
              <a:rPr dirty="0"/>
              <a:t>You should not play _________ during a storm.</a:t>
            </a:r>
          </a:p>
          <a:p>
            <a:pPr marL="215900" marR="457200" indent="-215900">
              <a:lnSpc>
                <a:spcPts val="2800"/>
              </a:lnSpc>
              <a:spcBef>
                <a:spcPts val="500"/>
              </a:spcBef>
              <a:buSzPct val="100000"/>
              <a:buChar char="•"/>
              <a:defRPr sz="1400">
                <a:latin typeface="Arial"/>
                <a:ea typeface="Arial"/>
                <a:cs typeface="Arial"/>
                <a:sym typeface="Arial"/>
              </a:defRPr>
            </a:pPr>
            <a:r>
              <a:rPr lang="en-US" dirty="0"/>
              <a:t>Whisper your answer. Ready, </a:t>
            </a:r>
            <a:r>
              <a:rPr dirty="0"/>
              <a:t>GO!</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rPr dirty="0"/>
              <a:t>Outside</a:t>
            </a:r>
            <a:r>
              <a:rPr lang="en-US" dirty="0"/>
              <a:t> is the correct answer</a:t>
            </a:r>
          </a:p>
          <a:p>
            <a:r>
              <a:rPr lang="en-US" dirty="0"/>
              <a:t>We’re halfway there!</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pPr>
              <a:defRPr sz="1400"/>
            </a:pPr>
            <a:r>
              <a:rPr dirty="0"/>
              <a:t>SAY:</a:t>
            </a:r>
          </a:p>
          <a:p>
            <a:pPr marL="215900" marR="457200" indent="-215900">
              <a:lnSpc>
                <a:spcPts val="2800"/>
              </a:lnSpc>
              <a:spcBef>
                <a:spcPts val="500"/>
              </a:spcBef>
              <a:buSzPct val="100000"/>
              <a:buChar char="•"/>
              <a:defRPr sz="1400">
                <a:latin typeface="Arial"/>
                <a:ea typeface="Arial"/>
                <a:cs typeface="Arial"/>
                <a:sym typeface="Arial"/>
              </a:defRPr>
            </a:pPr>
            <a:r>
              <a:rPr dirty="0"/>
              <a:t>Keep things away from space heaters because it can cause a _______.</a:t>
            </a:r>
          </a:p>
          <a:p>
            <a:pPr marL="215900" marR="457200" indent="-215900">
              <a:lnSpc>
                <a:spcPts val="2800"/>
              </a:lnSpc>
              <a:spcBef>
                <a:spcPts val="500"/>
              </a:spcBef>
              <a:buSzPct val="100000"/>
              <a:buChar char="•"/>
              <a:defRPr sz="1400">
                <a:latin typeface="Arial"/>
                <a:ea typeface="Arial"/>
                <a:cs typeface="Arial"/>
                <a:sym typeface="Arial"/>
              </a:defRPr>
            </a:pPr>
            <a:r>
              <a:rPr lang="en-US" dirty="0"/>
              <a:t>Ready, </a:t>
            </a:r>
            <a:r>
              <a:rPr dirty="0"/>
              <a:t>GO!</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rPr lang="en-US" dirty="0"/>
              <a:t>If you said </a:t>
            </a:r>
            <a:r>
              <a:rPr dirty="0"/>
              <a:t>fire</a:t>
            </a:r>
            <a:r>
              <a:rPr lang="en-US" dirty="0"/>
              <a:t>, you’re right.</a:t>
            </a:r>
          </a:p>
          <a:p>
            <a:r>
              <a:rPr lang="en-US" dirty="0"/>
              <a:t>Let’s try harder questions.</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p>
            <a:pPr marR="457200">
              <a:lnSpc>
                <a:spcPts val="2800"/>
              </a:lnSpc>
              <a:spcBef>
                <a:spcPts val="500"/>
              </a:spcBef>
              <a:defRPr sz="1400">
                <a:latin typeface="Arial"/>
                <a:ea typeface="Arial"/>
                <a:cs typeface="Arial"/>
                <a:sym typeface="Arial"/>
              </a:defRPr>
            </a:pPr>
            <a:r>
              <a:rPr dirty="0"/>
              <a:t>SAY:</a:t>
            </a:r>
          </a:p>
          <a:p>
            <a:pPr marL="215900" marR="457200" indent="-215900">
              <a:lnSpc>
                <a:spcPts val="2800"/>
              </a:lnSpc>
              <a:spcBef>
                <a:spcPts val="500"/>
              </a:spcBef>
              <a:buSzPct val="100000"/>
              <a:buChar char="•"/>
              <a:defRPr sz="1400">
                <a:latin typeface="Arial"/>
                <a:ea typeface="Arial"/>
                <a:cs typeface="Arial"/>
                <a:sym typeface="Arial"/>
              </a:defRPr>
            </a:pPr>
            <a:r>
              <a:rPr dirty="0"/>
              <a:t>Stay the length of a ______ ____ away from a downed power line</a:t>
            </a:r>
            <a:r>
              <a:rPr lang="en-US" dirty="0"/>
              <a:t>, or anything it’s touching</a:t>
            </a:r>
            <a:r>
              <a:rPr dirty="0"/>
              <a:t>.</a:t>
            </a:r>
          </a:p>
          <a:p>
            <a:pPr marL="215900" marR="457200" indent="-215900">
              <a:lnSpc>
                <a:spcPts val="2800"/>
              </a:lnSpc>
              <a:spcBef>
                <a:spcPts val="500"/>
              </a:spcBef>
              <a:buSzPct val="100000"/>
              <a:buChar char="•"/>
              <a:defRPr sz="1400">
                <a:latin typeface="Arial"/>
                <a:ea typeface="Arial"/>
                <a:cs typeface="Arial"/>
                <a:sym typeface="Arial"/>
              </a:defRPr>
            </a:pPr>
            <a:r>
              <a:rPr lang="en-US" dirty="0"/>
              <a:t>Whisper your answer if you remember. </a:t>
            </a:r>
            <a:r>
              <a:rPr dirty="0"/>
              <a:t>GO!</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prstGeom prst="rect">
            <a:avLst/>
          </a:prstGeom>
        </p:spPr>
        <p:txBody>
          <a:bodyPr/>
          <a:lstStyle/>
          <a:p>
            <a:endParaRPr/>
          </a:p>
        </p:txBody>
      </p:sp>
      <p:sp>
        <p:nvSpPr>
          <p:cNvPr id="487" name="Shape 487"/>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rPr lang="en-US" dirty="0"/>
              <a:t>Stay at least 20 feet away, which is the length of a s</a:t>
            </a:r>
            <a:r>
              <a:rPr dirty="0"/>
              <a:t>chool bus</a:t>
            </a:r>
            <a:r>
              <a:rPr lang="en-US" dirty="0"/>
              <a:t>.</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pPr marR="457200">
              <a:lnSpc>
                <a:spcPts val="2800"/>
              </a:lnSpc>
              <a:spcBef>
                <a:spcPts val="500"/>
              </a:spcBef>
              <a:defRPr sz="1400">
                <a:latin typeface="Arial"/>
                <a:ea typeface="Arial"/>
                <a:cs typeface="Arial"/>
                <a:sym typeface="Arial"/>
              </a:defRPr>
            </a:pPr>
            <a:r>
              <a:rPr dirty="0"/>
              <a:t>SAY:</a:t>
            </a:r>
          </a:p>
          <a:p>
            <a:pPr marL="215900" marR="457200" indent="-215900">
              <a:lnSpc>
                <a:spcPts val="2800"/>
              </a:lnSpc>
              <a:spcBef>
                <a:spcPts val="500"/>
              </a:spcBef>
              <a:buSzPct val="100000"/>
              <a:buChar char="•"/>
              <a:defRPr sz="1400">
                <a:latin typeface="Arial"/>
                <a:ea typeface="Arial"/>
                <a:cs typeface="Arial"/>
                <a:sym typeface="Arial"/>
              </a:defRPr>
            </a:pPr>
            <a:r>
              <a:rPr dirty="0"/>
              <a:t>You should not play around electric equipment like _______. Hint: look at the picture.</a:t>
            </a:r>
          </a:p>
          <a:p>
            <a:pPr marL="215900" marR="457200" indent="-215900">
              <a:lnSpc>
                <a:spcPts val="2800"/>
              </a:lnSpc>
              <a:spcBef>
                <a:spcPts val="500"/>
              </a:spcBef>
              <a:buSzPct val="100000"/>
              <a:buChar char="•"/>
              <a:defRPr sz="1400">
                <a:latin typeface="Arial"/>
                <a:ea typeface="Arial"/>
                <a:cs typeface="Arial"/>
                <a:sym typeface="Arial"/>
              </a:defRPr>
            </a:pPr>
            <a:r>
              <a:rPr lang="en-US" dirty="0"/>
              <a:t>Ready to whisper? </a:t>
            </a:r>
            <a:r>
              <a:rPr dirty="0"/>
              <a:t>GO!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pPr lvl="1" indent="0">
              <a:lnSpc>
                <a:spcPct val="100000"/>
              </a:lnSpc>
              <a:defRPr sz="1400">
                <a:latin typeface="Helvetica"/>
                <a:ea typeface="Helvetica"/>
                <a:cs typeface="Helvetica"/>
                <a:sym typeface="Helvetica"/>
              </a:defRPr>
            </a:pPr>
            <a:r>
              <a:rPr dirty="0"/>
              <a:t>FYI - Animation from Energy Sources to Renewable and Nonrenewable happens automatically and with a 2 second delay.</a:t>
            </a:r>
          </a:p>
          <a:p>
            <a:pPr>
              <a:lnSpc>
                <a:spcPct val="100000"/>
              </a:lnSpc>
              <a:defRPr sz="1400">
                <a:latin typeface="Helvetica"/>
                <a:ea typeface="Helvetica"/>
                <a:cs typeface="Helvetica"/>
                <a:sym typeface="Helvetica"/>
              </a:defRPr>
            </a:pPr>
            <a:r>
              <a:rPr dirty="0"/>
              <a:t>SAY:</a:t>
            </a:r>
          </a:p>
          <a:p>
            <a:pPr marL="180473" indent="-180473">
              <a:lnSpc>
                <a:spcPct val="100000"/>
              </a:lnSpc>
              <a:buSzPct val="100000"/>
              <a:buChar char="•"/>
              <a:defRPr sz="1400">
                <a:latin typeface="Helvetica"/>
                <a:ea typeface="Helvetica"/>
                <a:cs typeface="Helvetica"/>
                <a:sym typeface="Helvetica"/>
              </a:defRPr>
            </a:pPr>
            <a:r>
              <a:rPr lang="en-US" dirty="0"/>
              <a:t>Everything we do takes energy</a:t>
            </a:r>
            <a:r>
              <a:rPr dirty="0"/>
              <a:t>, so it is important to understand where our energy comes from.</a:t>
            </a:r>
          </a:p>
          <a:p>
            <a:pPr marL="180473" lvl="1" indent="-180473">
              <a:lnSpc>
                <a:spcPct val="100000"/>
              </a:lnSpc>
              <a:buSzPct val="100000"/>
              <a:buChar char="•"/>
              <a:defRPr sz="1400">
                <a:latin typeface="Helvetica"/>
                <a:ea typeface="Helvetica"/>
                <a:cs typeface="Helvetica"/>
                <a:sym typeface="Helvetica"/>
              </a:defRPr>
            </a:pPr>
            <a:r>
              <a:rPr dirty="0"/>
              <a:t>Renewable resources are sources of energy that are naturally replaced; like wind, water and solar. </a:t>
            </a:r>
          </a:p>
          <a:p>
            <a:pPr marL="180473" lvl="1" indent="-180473">
              <a:lnSpc>
                <a:spcPct val="100000"/>
              </a:lnSpc>
              <a:buSzPct val="100000"/>
              <a:buChar char="•"/>
              <a:defRPr sz="1400">
                <a:latin typeface="Helvetica"/>
                <a:ea typeface="Helvetica"/>
                <a:cs typeface="Helvetica"/>
                <a:sym typeface="Helvetica"/>
              </a:defRPr>
            </a:pPr>
            <a:r>
              <a:rPr dirty="0"/>
              <a:t>Nonrenewable </a:t>
            </a:r>
            <a:r>
              <a:t>resources </a:t>
            </a:r>
            <a:r>
              <a:rPr lang="en-US"/>
              <a:t>like </a:t>
            </a:r>
            <a:r>
              <a:rPr lang="en-US" dirty="0"/>
              <a:t>coal, uranium for nuclear power plants and </a:t>
            </a:r>
            <a:r>
              <a:rPr lang="en-US"/>
              <a:t>natural gas </a:t>
            </a:r>
            <a:r>
              <a:t>are </a:t>
            </a:r>
            <a:r>
              <a:rPr dirty="0"/>
              <a:t>sources that take a long time to make and once they are gone, they’re gone.</a:t>
            </a:r>
          </a:p>
          <a:p>
            <a:pPr marL="180473" lvl="1" indent="-180473">
              <a:lnSpc>
                <a:spcPct val="100000"/>
              </a:lnSpc>
              <a:buSzPct val="100000"/>
              <a:buChar char="•"/>
              <a:defRPr sz="1400" b="1">
                <a:latin typeface="Helvetica"/>
                <a:ea typeface="Helvetica"/>
                <a:cs typeface="Helvetica"/>
                <a:sym typeface="Helvetica"/>
              </a:defRPr>
            </a:pPr>
            <a:r>
              <a:rPr dirty="0"/>
              <a:t>All of these resources can be used to generate electricity. Let’s talk more about electricity.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rPr dirty="0"/>
              <a:t>Meters</a:t>
            </a:r>
            <a:r>
              <a:rPr lang="en-US" dirty="0"/>
              <a:t> is correct.</a:t>
            </a:r>
          </a:p>
          <a:p>
            <a:r>
              <a:rPr lang="en-US" dirty="0"/>
              <a:t>Just two questions to go!</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noRot="1" noChangeAspect="1"/>
          </p:cNvSpPr>
          <p:nvPr>
            <p:ph type="sldImg"/>
          </p:nvPr>
        </p:nvSpPr>
        <p:spPr>
          <a:prstGeom prst="rect">
            <a:avLst/>
          </a:prstGeom>
        </p:spPr>
        <p:txBody>
          <a:bodyPr/>
          <a:lstStyle/>
          <a:p>
            <a:endParaRPr/>
          </a:p>
        </p:txBody>
      </p:sp>
      <p:sp>
        <p:nvSpPr>
          <p:cNvPr id="514" name="Shape 514"/>
          <p:cNvSpPr>
            <a:spLocks noGrp="1"/>
          </p:cNvSpPr>
          <p:nvPr>
            <p:ph type="body" sz="quarter" idx="1"/>
          </p:nvPr>
        </p:nvSpPr>
        <p:spPr>
          <a:prstGeom prst="rect">
            <a:avLst/>
          </a:prstGeom>
        </p:spPr>
        <p:txBody>
          <a:bodyPr/>
          <a:lstStyle/>
          <a:p>
            <a:pPr marR="457200">
              <a:lnSpc>
                <a:spcPts val="2800"/>
              </a:lnSpc>
              <a:spcBef>
                <a:spcPts val="500"/>
              </a:spcBef>
              <a:defRPr sz="1400">
                <a:latin typeface="Arial"/>
                <a:ea typeface="Arial"/>
                <a:cs typeface="Arial"/>
                <a:sym typeface="Arial"/>
              </a:defRPr>
            </a:pPr>
            <a:r>
              <a:rPr dirty="0"/>
              <a:t>SAY:</a:t>
            </a:r>
          </a:p>
          <a:p>
            <a:pPr marL="215900" marR="457200" indent="-215900">
              <a:lnSpc>
                <a:spcPts val="2800"/>
              </a:lnSpc>
              <a:spcBef>
                <a:spcPts val="500"/>
              </a:spcBef>
              <a:buSzPct val="100000"/>
              <a:buChar char="•"/>
              <a:defRPr sz="1400">
                <a:latin typeface="Arial"/>
                <a:ea typeface="Arial"/>
                <a:cs typeface="Arial"/>
                <a:sym typeface="Arial"/>
              </a:defRPr>
            </a:pPr>
            <a:r>
              <a:rPr dirty="0"/>
              <a:t>Call ______ before digging to mark the location of buried power lines.</a:t>
            </a:r>
          </a:p>
          <a:p>
            <a:pPr marL="215900" marR="457200" indent="-215900">
              <a:lnSpc>
                <a:spcPts val="2800"/>
              </a:lnSpc>
              <a:spcBef>
                <a:spcPts val="500"/>
              </a:spcBef>
              <a:buSzPct val="100000"/>
              <a:buChar char="•"/>
              <a:defRPr sz="1400">
                <a:latin typeface="Arial"/>
                <a:ea typeface="Arial"/>
                <a:cs typeface="Arial"/>
                <a:sym typeface="Arial"/>
              </a:defRPr>
            </a:pPr>
            <a:r>
              <a:rPr lang="en-US" dirty="0"/>
              <a:t>Ready, </a:t>
            </a:r>
            <a:r>
              <a:rPr dirty="0"/>
              <a:t>GO!</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noRot="1" noChangeAspect="1"/>
          </p:cNvSpPr>
          <p:nvPr>
            <p:ph type="sldImg"/>
          </p:nvPr>
        </p:nvSpPr>
        <p:spPr>
          <a:prstGeom prst="rect">
            <a:avLst/>
          </a:prstGeom>
        </p:spPr>
        <p:txBody>
          <a:bodyPr/>
          <a:lstStyle/>
          <a:p>
            <a:endParaRPr/>
          </a:p>
        </p:txBody>
      </p:sp>
      <p:sp>
        <p:nvSpPr>
          <p:cNvPr id="529" name="Shape 529"/>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rPr lang="en-US" dirty="0"/>
              <a:t>The correct number is </a:t>
            </a:r>
            <a:r>
              <a:rPr dirty="0"/>
              <a:t>811</a:t>
            </a:r>
            <a:r>
              <a:rPr lang="en-US" dirty="0"/>
              <a:t>.</a:t>
            </a:r>
          </a:p>
          <a:p>
            <a:r>
              <a:rPr lang="en-US" dirty="0"/>
              <a:t>Are you ready for your final question?</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a:spLocks noGrp="1" noRot="1" noChangeAspect="1"/>
          </p:cNvSpPr>
          <p:nvPr>
            <p:ph type="sldImg"/>
          </p:nvPr>
        </p:nvSpPr>
        <p:spPr>
          <a:prstGeom prst="rect">
            <a:avLst/>
          </a:prstGeom>
        </p:spPr>
        <p:txBody>
          <a:bodyPr/>
          <a:lstStyle/>
          <a:p>
            <a:endParaRPr/>
          </a:p>
        </p:txBody>
      </p:sp>
      <p:sp>
        <p:nvSpPr>
          <p:cNvPr id="534" name="Shape 534"/>
          <p:cNvSpPr>
            <a:spLocks noGrp="1"/>
          </p:cNvSpPr>
          <p:nvPr>
            <p:ph type="body" sz="quarter" idx="1"/>
          </p:nvPr>
        </p:nvSpPr>
        <p:spPr>
          <a:prstGeom prst="rect">
            <a:avLst/>
          </a:prstGeom>
        </p:spPr>
        <p:txBody>
          <a:bodyPr/>
          <a:lstStyle/>
          <a:p>
            <a:pPr marR="457200">
              <a:lnSpc>
                <a:spcPts val="2800"/>
              </a:lnSpc>
              <a:spcBef>
                <a:spcPts val="500"/>
              </a:spcBef>
              <a:defRPr sz="1400">
                <a:latin typeface="Arial"/>
                <a:ea typeface="Arial"/>
                <a:cs typeface="Arial"/>
                <a:sym typeface="Arial"/>
              </a:defRPr>
            </a:pPr>
            <a:r>
              <a:rPr dirty="0"/>
              <a:t>SAY:</a:t>
            </a:r>
          </a:p>
          <a:p>
            <a:pPr marL="215900" marR="457200" indent="-215900">
              <a:lnSpc>
                <a:spcPts val="2800"/>
              </a:lnSpc>
              <a:spcBef>
                <a:spcPts val="500"/>
              </a:spcBef>
              <a:buSzPct val="100000"/>
              <a:buChar char="•"/>
              <a:defRPr sz="1400">
                <a:latin typeface="Arial"/>
                <a:ea typeface="Arial"/>
                <a:cs typeface="Arial"/>
                <a:sym typeface="Arial"/>
              </a:defRPr>
            </a:pPr>
            <a:r>
              <a:rPr lang="en-US" dirty="0"/>
              <a:t>Everyone read this one with me and say the answers as we go.</a:t>
            </a:r>
          </a:p>
          <a:p>
            <a:pPr marL="215900" marR="457200" indent="-215900">
              <a:lnSpc>
                <a:spcPts val="2800"/>
              </a:lnSpc>
              <a:spcBef>
                <a:spcPts val="500"/>
              </a:spcBef>
              <a:buSzPct val="100000"/>
              <a:buChar char="•"/>
              <a:defRPr sz="1400">
                <a:latin typeface="Arial"/>
                <a:ea typeface="Arial"/>
                <a:cs typeface="Arial"/>
                <a:sym typeface="Arial"/>
              </a:defRPr>
            </a:pPr>
            <a:r>
              <a:rPr dirty="0"/>
              <a:t>If you see a downed power line you should  ____, ____ _____and __ ___ ______ ___.</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Shape 549"/>
          <p:cNvSpPr>
            <a:spLocks noGrp="1" noRot="1" noChangeAspect="1"/>
          </p:cNvSpPr>
          <p:nvPr>
            <p:ph type="sldImg"/>
          </p:nvPr>
        </p:nvSpPr>
        <p:spPr>
          <a:prstGeom prst="rect">
            <a:avLst/>
          </a:prstGeom>
        </p:spPr>
        <p:txBody>
          <a:bodyPr/>
          <a:lstStyle/>
          <a:p>
            <a:endParaRPr/>
          </a:p>
        </p:txBody>
      </p:sp>
      <p:sp>
        <p:nvSpPr>
          <p:cNvPr id="550" name="Shape 550"/>
          <p:cNvSpPr>
            <a:spLocks noGrp="1"/>
          </p:cNvSpPr>
          <p:nvPr>
            <p:ph type="body" sz="quarter" idx="1"/>
          </p:nvPr>
        </p:nvSpPr>
        <p:spPr>
          <a:prstGeom prst="rect">
            <a:avLst/>
          </a:prstGeom>
        </p:spPr>
        <p:txBody>
          <a:bodyPr/>
          <a:lstStyle>
            <a:lvl1pPr marL="215900" marR="457200" indent="-215900">
              <a:lnSpc>
                <a:spcPts val="2800"/>
              </a:lnSpc>
              <a:spcBef>
                <a:spcPts val="500"/>
              </a:spcBef>
              <a:buSzPct val="100000"/>
              <a:buChar char="•"/>
              <a:defRPr sz="1400">
                <a:latin typeface="Arial"/>
                <a:ea typeface="Arial"/>
                <a:cs typeface="Arial"/>
                <a:sym typeface="Arial"/>
              </a:defRPr>
            </a:lvl1pPr>
          </a:lstStyle>
          <a:p>
            <a:r>
              <a:rPr dirty="0"/>
              <a:t>Stop, turn around, and go the other way!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noRot="1" noChangeAspect="1"/>
          </p:cNvSpPr>
          <p:nvPr>
            <p:ph type="sldImg"/>
          </p:nvPr>
        </p:nvSpPr>
        <p:spPr>
          <a:prstGeom prst="rect">
            <a:avLst/>
          </a:prstGeom>
        </p:spPr>
        <p:txBody>
          <a:bodyPr/>
          <a:lstStyle/>
          <a:p>
            <a:endParaRPr/>
          </a:p>
        </p:txBody>
      </p:sp>
      <p:sp>
        <p:nvSpPr>
          <p:cNvPr id="565" name="Shape 565"/>
          <p:cNvSpPr>
            <a:spLocks noGrp="1"/>
          </p:cNvSpPr>
          <p:nvPr>
            <p:ph type="body" sz="quarter" idx="1"/>
          </p:nvPr>
        </p:nvSpPr>
        <p:spPr>
          <a:prstGeom prst="rect">
            <a:avLst/>
          </a:prstGeom>
        </p:spPr>
        <p:txBody>
          <a:bodyPr/>
          <a:lstStyle/>
          <a:p>
            <a:pPr marR="457200">
              <a:lnSpc>
                <a:spcPts val="2800"/>
              </a:lnSpc>
              <a:spcBef>
                <a:spcPts val="500"/>
              </a:spcBef>
              <a:defRPr sz="1400">
                <a:latin typeface="Arial"/>
                <a:ea typeface="Arial"/>
                <a:cs typeface="Arial"/>
                <a:sym typeface="Arial"/>
              </a:defRPr>
            </a:pPr>
            <a:r>
              <a:rPr dirty="0"/>
              <a:t>SAY:</a:t>
            </a:r>
          </a:p>
          <a:p>
            <a:pPr marL="215900" marR="457200" indent="-215900">
              <a:lnSpc>
                <a:spcPts val="2800"/>
              </a:lnSpc>
              <a:spcBef>
                <a:spcPts val="500"/>
              </a:spcBef>
              <a:buSzPct val="100000"/>
              <a:buChar char="•"/>
              <a:defRPr sz="1400">
                <a:latin typeface="Helvetica"/>
                <a:ea typeface="Helvetica"/>
                <a:cs typeface="Helvetica"/>
                <a:sym typeface="Helvetica"/>
              </a:defRPr>
            </a:pPr>
            <a:r>
              <a:rPr dirty="0"/>
              <a:t>Congratulations on being </a:t>
            </a:r>
            <a:r>
              <a:rPr b="1" dirty="0"/>
              <a:t>ENERGY SAFE KIDS</a:t>
            </a:r>
            <a:r>
              <a:rPr dirty="0"/>
              <a:t>. You have completed Electrical Safety Sense.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Shape 571"/>
          <p:cNvSpPr>
            <a:spLocks noGrp="1" noRot="1" noChangeAspect="1"/>
          </p:cNvSpPr>
          <p:nvPr>
            <p:ph type="sldImg"/>
          </p:nvPr>
        </p:nvSpPr>
        <p:spPr>
          <a:prstGeom prst="rect">
            <a:avLst/>
          </a:prstGeom>
        </p:spPr>
        <p:txBody>
          <a:bodyPr/>
          <a:lstStyle/>
          <a:p>
            <a:endParaRPr/>
          </a:p>
        </p:txBody>
      </p:sp>
      <p:sp>
        <p:nvSpPr>
          <p:cNvPr id="572" name="Shape 572"/>
          <p:cNvSpPr>
            <a:spLocks noGrp="1"/>
          </p:cNvSpPr>
          <p:nvPr>
            <p:ph type="body" sz="quarter" idx="1"/>
          </p:nvPr>
        </p:nvSpPr>
        <p:spPr>
          <a:prstGeom prst="rect">
            <a:avLst/>
          </a:prstGeom>
        </p:spPr>
        <p:txBody>
          <a:bodyPr/>
          <a:lstStyle/>
          <a:p>
            <a:pPr marR="457200">
              <a:lnSpc>
                <a:spcPts val="2800"/>
              </a:lnSpc>
              <a:spcBef>
                <a:spcPts val="500"/>
              </a:spcBef>
              <a:defRPr sz="1400">
                <a:latin typeface="Arial"/>
                <a:ea typeface="Arial"/>
                <a:cs typeface="Arial"/>
                <a:sym typeface="Arial"/>
              </a:defRPr>
            </a:pPr>
            <a:r>
              <a:rPr dirty="0"/>
              <a:t>SAY:</a:t>
            </a:r>
          </a:p>
          <a:p>
            <a:pPr marL="300789" indent="-300789">
              <a:lnSpc>
                <a:spcPct val="100000"/>
              </a:lnSpc>
              <a:buSzPct val="100000"/>
              <a:buChar char="•"/>
              <a:defRPr sz="1400">
                <a:latin typeface="Helvetica"/>
                <a:ea typeface="Helvetica"/>
                <a:cs typeface="Helvetica"/>
                <a:sym typeface="Helvetica"/>
              </a:defRPr>
            </a:pPr>
            <a:r>
              <a:rPr dirty="0"/>
              <a:t>The Energy Safe Kids website has so much information for you, your family and teachers.</a:t>
            </a:r>
          </a:p>
          <a:p>
            <a:pPr marL="300789" indent="-300789">
              <a:lnSpc>
                <a:spcPct val="100000"/>
              </a:lnSpc>
              <a:buSzPct val="100000"/>
              <a:buChar char="•"/>
              <a:defRPr sz="1400">
                <a:latin typeface="Helvetica"/>
                <a:ea typeface="Helvetica"/>
                <a:cs typeface="Helvetica"/>
                <a:sym typeface="Helvetica"/>
              </a:defRPr>
            </a:pPr>
            <a:r>
              <a:rPr dirty="0"/>
              <a:t>Teachers will find resources for classroom use: lesson plans, activities and facts about electrical safety in the United States. </a:t>
            </a:r>
          </a:p>
          <a:p>
            <a:pPr marL="300789" indent="-300789">
              <a:lnSpc>
                <a:spcPct val="100000"/>
              </a:lnSpc>
              <a:buSzPct val="100000"/>
              <a:buChar char="•"/>
              <a:defRPr sz="1400">
                <a:latin typeface="Helvetica"/>
                <a:ea typeface="Helvetica"/>
                <a:cs typeface="Helvetica"/>
                <a:sym typeface="Helvetica"/>
              </a:defRPr>
            </a:pPr>
            <a:r>
              <a:rPr dirty="0"/>
              <a:t>You and your family can learn about electricity basics, safety and careers and test your safety IQ against “The Interactive Electrical Safety Poster.”</a:t>
            </a:r>
          </a:p>
          <a:p>
            <a:pPr marL="872289" lvl="1" indent="-300789">
              <a:lnSpc>
                <a:spcPct val="100000"/>
              </a:lnSpc>
              <a:buSzPct val="100000"/>
              <a:buChar char="•"/>
              <a:defRPr sz="1400">
                <a:latin typeface="Helvetica"/>
                <a:ea typeface="Helvetica"/>
                <a:cs typeface="Helvetica"/>
                <a:sym typeface="Helvetica"/>
              </a:defRPr>
            </a:pPr>
            <a:r>
              <a:rPr dirty="0"/>
              <a:t>The interactive poster is a fun way to review electrical safety and test your knowledge. </a:t>
            </a:r>
          </a:p>
          <a:p>
            <a:pPr marL="872289" lvl="1" indent="-300789">
              <a:lnSpc>
                <a:spcPct val="100000"/>
              </a:lnSpc>
              <a:buSzPct val="100000"/>
              <a:buChar char="•"/>
              <a:defRPr sz="1400">
                <a:latin typeface="Helvetica"/>
                <a:ea typeface="Helvetica"/>
                <a:cs typeface="Helvetica"/>
                <a:sym typeface="Helvetica"/>
              </a:defRPr>
            </a:pPr>
            <a:r>
              <a:rPr dirty="0"/>
              <a:t>The words in the title of the poster light up with each correct answer.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noRot="1" noChangeAspect="1"/>
          </p:cNvSpPr>
          <p:nvPr>
            <p:ph type="sldImg"/>
          </p:nvPr>
        </p:nvSpPr>
        <p:spPr>
          <a:prstGeom prst="rect">
            <a:avLst/>
          </a:prstGeom>
        </p:spPr>
        <p:txBody>
          <a:bodyPr/>
          <a:lstStyle/>
          <a:p>
            <a:endParaRPr/>
          </a:p>
        </p:txBody>
      </p:sp>
      <p:sp>
        <p:nvSpPr>
          <p:cNvPr id="578" name="Shape 578"/>
          <p:cNvSpPr>
            <a:spLocks noGrp="1"/>
          </p:cNvSpPr>
          <p:nvPr>
            <p:ph type="body" sz="quarter" idx="1"/>
          </p:nvPr>
        </p:nvSpPr>
        <p:spPr>
          <a:prstGeom prst="rect">
            <a:avLst/>
          </a:prstGeom>
        </p:spPr>
        <p:txBody>
          <a:bodyPr/>
          <a:lstStyle/>
          <a:p>
            <a:pPr marR="457200">
              <a:lnSpc>
                <a:spcPts val="2800"/>
              </a:lnSpc>
              <a:spcBef>
                <a:spcPts val="500"/>
              </a:spcBef>
              <a:defRPr sz="1400">
                <a:latin typeface="Arial"/>
                <a:ea typeface="Arial"/>
                <a:cs typeface="Arial"/>
                <a:sym typeface="Arial"/>
              </a:defRPr>
            </a:pPr>
            <a:r>
              <a:t>SAY:</a:t>
            </a:r>
          </a:p>
          <a:p>
            <a:pPr marL="228600" marR="457200" indent="-228600">
              <a:lnSpc>
                <a:spcPts val="2800"/>
              </a:lnSpc>
              <a:spcBef>
                <a:spcPts val="500"/>
              </a:spcBef>
              <a:buSzPct val="100000"/>
              <a:buChar char="•"/>
              <a:defRPr sz="1400">
                <a:latin typeface="Arial"/>
                <a:ea typeface="Arial"/>
                <a:cs typeface="Arial"/>
                <a:sym typeface="Arial"/>
              </a:defRPr>
            </a:pPr>
            <a:r>
              <a:t>Let’s recap the most important things to teach your family when you get home.</a:t>
            </a:r>
          </a:p>
          <a:p>
            <a:pPr marL="228600" marR="457200" indent="-228600">
              <a:lnSpc>
                <a:spcPts val="2800"/>
              </a:lnSpc>
              <a:spcBef>
                <a:spcPts val="500"/>
              </a:spcBef>
              <a:buSzPct val="100000"/>
              <a:buChar char="•"/>
              <a:defRPr sz="1400">
                <a:latin typeface="Arial"/>
                <a:ea typeface="Arial"/>
                <a:cs typeface="Arial"/>
                <a:sym typeface="Arial"/>
              </a:defRPr>
            </a:pPr>
            <a:r>
              <a:t>Look up to know if there are power lines that have been knocked down near you after a storm, since they could be hidden.</a:t>
            </a:r>
          </a:p>
          <a:p>
            <a:pPr marL="228600" marR="457200" indent="-228600">
              <a:lnSpc>
                <a:spcPts val="2800"/>
              </a:lnSpc>
              <a:spcBef>
                <a:spcPts val="500"/>
              </a:spcBef>
              <a:buSzPct val="100000"/>
              <a:buChar char="•"/>
              <a:defRPr sz="1400">
                <a:latin typeface="Arial"/>
                <a:ea typeface="Arial"/>
                <a:cs typeface="Arial"/>
                <a:sym typeface="Arial"/>
              </a:defRPr>
            </a:pPr>
            <a:r>
              <a:t>If you see a downed line, yellow tape marking off an area or notice that a line could be down where you can’t see it, stop, turn around, and go the other way.</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583"/>
          <p:cNvSpPr>
            <a:spLocks noGrp="1" noRot="1" noChangeAspect="1"/>
          </p:cNvSpPr>
          <p:nvPr>
            <p:ph type="sldImg"/>
          </p:nvPr>
        </p:nvSpPr>
        <p:spPr>
          <a:prstGeom prst="rect">
            <a:avLst/>
          </a:prstGeom>
        </p:spPr>
        <p:txBody>
          <a:bodyPr/>
          <a:lstStyle/>
          <a:p>
            <a:endParaRPr/>
          </a:p>
        </p:txBody>
      </p:sp>
      <p:sp>
        <p:nvSpPr>
          <p:cNvPr id="584" name="Shape 584"/>
          <p:cNvSpPr>
            <a:spLocks noGrp="1"/>
          </p:cNvSpPr>
          <p:nvPr>
            <p:ph type="body" sz="quarter" idx="1"/>
          </p:nvPr>
        </p:nvSpPr>
        <p:spPr>
          <a:prstGeom prst="rect">
            <a:avLst/>
          </a:prstGeom>
        </p:spPr>
        <p:txBody>
          <a:bodyPr/>
          <a:lstStyle/>
          <a:p>
            <a:pPr marR="457200">
              <a:lnSpc>
                <a:spcPts val="2800"/>
              </a:lnSpc>
              <a:spcBef>
                <a:spcPts val="500"/>
              </a:spcBef>
              <a:defRPr sz="1400">
                <a:latin typeface="Arial"/>
                <a:ea typeface="Arial"/>
                <a:cs typeface="Arial"/>
                <a:sym typeface="Arial"/>
              </a:defRPr>
            </a:pPr>
            <a:r>
              <a:t>SAY:</a:t>
            </a:r>
          </a:p>
          <a:p>
            <a:pPr marL="228600" marR="457200" indent="-228600">
              <a:lnSpc>
                <a:spcPts val="2800"/>
              </a:lnSpc>
              <a:spcBef>
                <a:spcPts val="500"/>
              </a:spcBef>
              <a:buSzPct val="100000"/>
              <a:buChar char="•"/>
              <a:defRPr sz="1400">
                <a:latin typeface="Arial"/>
                <a:ea typeface="Arial"/>
                <a:cs typeface="Arial"/>
                <a:sym typeface="Arial"/>
              </a:defRPr>
            </a:pPr>
            <a:r>
              <a:t>Stay a school bus length away from downed power lines, anything they are touching or anything they may eventually touch because the wire is moving.</a:t>
            </a:r>
          </a:p>
          <a:p>
            <a:pPr marL="228600" marR="457200" indent="-228600">
              <a:lnSpc>
                <a:spcPts val="2800"/>
              </a:lnSpc>
              <a:spcBef>
                <a:spcPts val="500"/>
              </a:spcBef>
              <a:buSzPct val="100000"/>
              <a:buChar char="•"/>
              <a:defRPr sz="1400">
                <a:latin typeface="Arial"/>
                <a:ea typeface="Arial"/>
                <a:cs typeface="Arial"/>
                <a:sym typeface="Arial"/>
              </a:defRPr>
            </a:pPr>
            <a:r>
              <a:t>Tell an adult to call DTE or 911.</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Shape 589"/>
          <p:cNvSpPr>
            <a:spLocks noGrp="1" noRot="1" noChangeAspect="1"/>
          </p:cNvSpPr>
          <p:nvPr>
            <p:ph type="sldImg"/>
          </p:nvPr>
        </p:nvSpPr>
        <p:spPr>
          <a:prstGeom prst="rect">
            <a:avLst/>
          </a:prstGeom>
        </p:spPr>
        <p:txBody>
          <a:bodyPr/>
          <a:lstStyle/>
          <a:p>
            <a:endParaRPr/>
          </a:p>
        </p:txBody>
      </p:sp>
      <p:sp>
        <p:nvSpPr>
          <p:cNvPr id="590" name="Shape 590"/>
          <p:cNvSpPr>
            <a:spLocks noGrp="1"/>
          </p:cNvSpPr>
          <p:nvPr>
            <p:ph type="body" sz="quarter" idx="1"/>
          </p:nvPr>
        </p:nvSpPr>
        <p:spPr>
          <a:prstGeom prst="rect">
            <a:avLst/>
          </a:prstGeom>
        </p:spPr>
        <p:txBody>
          <a:bodyPr/>
          <a:lstStyle/>
          <a:p>
            <a:pPr>
              <a:defRPr sz="1400">
                <a:latin typeface="Helvetica"/>
                <a:ea typeface="Helvetica"/>
                <a:cs typeface="Helvetica"/>
                <a:sym typeface="Helvetica"/>
              </a:defRPr>
            </a:pPr>
            <a:r>
              <a:rPr dirty="0"/>
              <a:t>SAY/</a:t>
            </a:r>
            <a:r>
              <a:rPr dirty="0">
                <a:solidFill>
                  <a:srgbClr val="0072CE"/>
                </a:solidFill>
              </a:rPr>
              <a:t>DO</a:t>
            </a:r>
            <a:r>
              <a:rPr dirty="0"/>
              <a:t>:</a:t>
            </a:r>
          </a:p>
          <a:p>
            <a:pPr marL="228600" indent="-228600">
              <a:buSzPct val="100000"/>
              <a:buChar char="•"/>
              <a:defRPr sz="1400">
                <a:latin typeface="Helvetica"/>
                <a:ea typeface="Helvetica"/>
                <a:cs typeface="Helvetica"/>
                <a:sym typeface="Helvetica"/>
              </a:defRPr>
            </a:pPr>
            <a:r>
              <a:rPr dirty="0"/>
              <a:t>Now it is up to you, as the safety expert, to share what you have learned.</a:t>
            </a:r>
          </a:p>
          <a:p>
            <a:pPr marL="228600" indent="-228600">
              <a:buSzPct val="100000"/>
              <a:buChar char="•"/>
              <a:defRPr sz="1400">
                <a:latin typeface="Helvetica"/>
                <a:ea typeface="Helvetica"/>
                <a:cs typeface="Helvetica"/>
                <a:sym typeface="Helvetica"/>
              </a:defRPr>
            </a:pPr>
            <a:r>
              <a:rPr dirty="0"/>
              <a:t>Your teachers are going to give each of you two things to take home, a </a:t>
            </a:r>
            <a:r>
              <a:rPr lang="en-US" dirty="0"/>
              <a:t>short survey on a </a:t>
            </a:r>
            <a:r>
              <a:rPr dirty="0"/>
              <a:t>scan form and a booklet. </a:t>
            </a:r>
          </a:p>
          <a:p>
            <a:pPr marL="228600" indent="-228600">
              <a:buSzPct val="100000"/>
              <a:buChar char="•"/>
              <a:defRPr sz="1400">
                <a:latin typeface="Helvetica"/>
                <a:ea typeface="Helvetica"/>
                <a:cs typeface="Helvetica"/>
                <a:sym typeface="Helvetica"/>
              </a:defRPr>
            </a:pPr>
            <a:r>
              <a:rPr dirty="0"/>
              <a:t>Show your family the booklet, and talk through the scan form questions with them.</a:t>
            </a:r>
          </a:p>
          <a:p>
            <a:pPr marL="228600" indent="-228600">
              <a:buSzPct val="100000"/>
              <a:buChar char="•"/>
              <a:defRPr sz="1400">
                <a:latin typeface="Helvetica"/>
                <a:ea typeface="Helvetica"/>
                <a:cs typeface="Helvetica"/>
                <a:sym typeface="Helvetica"/>
              </a:defRPr>
            </a:pPr>
            <a:r>
              <a:rPr dirty="0"/>
              <a:t>Answer the questions on the </a:t>
            </a:r>
            <a:r>
              <a:rPr lang="en-US" dirty="0"/>
              <a:t>survey form</a:t>
            </a:r>
            <a:r>
              <a:rPr dirty="0"/>
              <a:t> and bring it back to your teacher.</a:t>
            </a:r>
            <a:endParaRPr lang="en-US" dirty="0"/>
          </a:p>
          <a:p>
            <a:pPr marL="228600" indent="-228600">
              <a:buSzPct val="100000"/>
              <a:buChar char="•"/>
              <a:defRPr sz="1400">
                <a:latin typeface="Helvetica"/>
                <a:ea typeface="Helvetica"/>
                <a:cs typeface="Helvetica"/>
                <a:sym typeface="Helvetica"/>
              </a:defRPr>
            </a:pPr>
            <a:r>
              <a:rPr lang="en-US" dirty="0"/>
              <a:t>If enough of you return the survey, your class will earn $50 your teacher can use to support your learning.</a:t>
            </a:r>
            <a:endParaRPr dirty="0"/>
          </a:p>
          <a:p>
            <a:pPr marL="228600" indent="-228600">
              <a:buSzPct val="100000"/>
              <a:buChar char="•"/>
              <a:defRPr sz="1400">
                <a:latin typeface="Helvetica"/>
                <a:ea typeface="Helvetica"/>
                <a:cs typeface="Helvetica"/>
                <a:sym typeface="Helvetica"/>
              </a:defRPr>
            </a:pPr>
            <a:r>
              <a:rPr dirty="0"/>
              <a:t>Teachers, mail your forms back in the envelope provided</a:t>
            </a:r>
            <a:r>
              <a:rPr lang="en-US" dirty="0"/>
              <a: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t>SAY:</a:t>
            </a:r>
          </a:p>
          <a:p>
            <a:pPr marL="152400" indent="-152400">
              <a:lnSpc>
                <a:spcPct val="100000"/>
              </a:lnSpc>
              <a:buSzPct val="100000"/>
              <a:buChar char="•"/>
              <a:defRPr sz="1400">
                <a:latin typeface="Arial"/>
                <a:ea typeface="Arial"/>
                <a:cs typeface="Arial"/>
                <a:sym typeface="Arial"/>
              </a:defRPr>
            </a:pPr>
            <a:r>
              <a:t>Electricity is an energy source that is used to heat buildings, cook food, dry clothes, heat water and give us light. </a:t>
            </a:r>
          </a:p>
          <a:p>
            <a:pPr marL="152400" indent="-152400">
              <a:lnSpc>
                <a:spcPct val="100000"/>
              </a:lnSpc>
              <a:buSzPct val="100000"/>
              <a:buChar char="•"/>
              <a:defRPr sz="1400">
                <a:latin typeface="Arial"/>
                <a:ea typeface="Arial"/>
                <a:cs typeface="Arial"/>
                <a:sym typeface="Arial"/>
              </a:defRPr>
            </a:pPr>
            <a:r>
              <a:t>Look at all the ways we use electricity.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rPr dirty="0"/>
              <a:t>SAY:</a:t>
            </a:r>
          </a:p>
          <a:p>
            <a:pPr marL="228600" indent="-228600">
              <a:lnSpc>
                <a:spcPct val="100000"/>
              </a:lnSpc>
              <a:buSzPct val="100000"/>
              <a:buChar char="•"/>
              <a:defRPr sz="1400">
                <a:latin typeface="Helvetica"/>
                <a:ea typeface="Helvetica"/>
                <a:cs typeface="Helvetica"/>
                <a:sym typeface="Helvetica"/>
              </a:defRPr>
            </a:pPr>
            <a:r>
              <a:rPr dirty="0"/>
              <a:t>Thank you all for </a:t>
            </a:r>
            <a:r>
              <a:rPr lang="en-US" dirty="0"/>
              <a:t>listening </a:t>
            </a:r>
            <a:r>
              <a:rPr dirty="0"/>
              <a:t>and please use what you learned today to BE SAFE and be an Energy Safe Kid.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t>SAY:</a:t>
            </a:r>
          </a:p>
          <a:p>
            <a:pPr marL="228599" indent="-228599" defTabSz="355600">
              <a:lnSpc>
                <a:spcPct val="100000"/>
              </a:lnSpc>
              <a:buSzPct val="125000"/>
              <a:buChar char="•"/>
              <a:defRPr sz="1400">
                <a:latin typeface="Helvetica"/>
                <a:ea typeface="Helvetica"/>
                <a:cs typeface="Helvetica"/>
                <a:sym typeface="Helvetica"/>
              </a:defRPr>
            </a:pPr>
            <a:r>
              <a:t>What is electricity?</a:t>
            </a:r>
          </a:p>
          <a:p>
            <a:pPr marL="228599" indent="-228599" defTabSz="355600">
              <a:lnSpc>
                <a:spcPct val="100000"/>
              </a:lnSpc>
              <a:buSzPct val="125000"/>
              <a:buChar char="•"/>
              <a:defRPr sz="1400">
                <a:latin typeface="Helvetica"/>
                <a:ea typeface="Helvetica"/>
                <a:cs typeface="Helvetica"/>
                <a:sym typeface="Helvetica"/>
              </a:defRPr>
            </a:pPr>
            <a:r>
              <a:t>Electricity is the flow of electric charge.</a:t>
            </a:r>
          </a:p>
          <a:p>
            <a:pPr marL="228599" indent="-228599" defTabSz="355600">
              <a:lnSpc>
                <a:spcPct val="100000"/>
              </a:lnSpc>
              <a:buSzPct val="125000"/>
              <a:buChar char="•"/>
              <a:defRPr sz="1400">
                <a:latin typeface="Helvetica"/>
                <a:ea typeface="Helvetica"/>
                <a:cs typeface="Helvetica"/>
                <a:sym typeface="Helvetica"/>
              </a:defRPr>
            </a:pPr>
            <a:r>
              <a:t>It needs a path to travel on. That path is called a circuit.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rPr dirty="0"/>
              <a:t>SAY/</a:t>
            </a:r>
            <a:r>
              <a:rPr dirty="0">
                <a:solidFill>
                  <a:srgbClr val="0072CE"/>
                </a:solidFill>
              </a:rPr>
              <a:t>DO</a:t>
            </a:r>
            <a:r>
              <a:rPr dirty="0"/>
              <a:t>:</a:t>
            </a:r>
          </a:p>
          <a:p>
            <a:pPr marL="228599" indent="-228599" defTabSz="355600">
              <a:lnSpc>
                <a:spcPct val="100000"/>
              </a:lnSpc>
              <a:buSzPct val="125000"/>
              <a:buChar char="•"/>
              <a:defRPr sz="1400">
                <a:latin typeface="Helvetica"/>
                <a:ea typeface="Helvetica"/>
                <a:cs typeface="Helvetica"/>
                <a:sym typeface="Helvetica"/>
              </a:defRPr>
            </a:pPr>
            <a:r>
              <a:rPr dirty="0"/>
              <a:t>An electrical circuit can be open or closed. </a:t>
            </a:r>
          </a:p>
          <a:p>
            <a:pPr lvl="1" defTabSz="355600">
              <a:lnSpc>
                <a:spcPct val="100000"/>
              </a:lnSpc>
              <a:defRPr sz="1400">
                <a:solidFill>
                  <a:schemeClr val="accent1">
                    <a:satOff val="-3355"/>
                    <a:lumOff val="26614"/>
                  </a:schemeClr>
                </a:solidFill>
                <a:latin typeface="Helvetica"/>
                <a:ea typeface="Helvetica"/>
                <a:cs typeface="Helvetica"/>
                <a:sym typeface="Helvetica"/>
              </a:defRPr>
            </a:pPr>
            <a:r>
              <a:rPr lang="en-US" dirty="0"/>
              <a:t>This is </a:t>
            </a:r>
            <a:r>
              <a:rPr dirty="0"/>
              <a:t>a diagram of an open circuit.</a:t>
            </a:r>
          </a:p>
          <a:p>
            <a:pPr marL="673100" lvl="2" indent="-228600" defTabSz="355600">
              <a:lnSpc>
                <a:spcPct val="100000"/>
              </a:lnSpc>
              <a:buSzPct val="125000"/>
              <a:buChar char="•"/>
              <a:defRPr sz="1400">
                <a:latin typeface="Helvetica"/>
                <a:ea typeface="Helvetica"/>
                <a:cs typeface="Helvetica"/>
                <a:sym typeface="Helvetica"/>
              </a:defRPr>
            </a:pPr>
            <a:r>
              <a:rPr dirty="0"/>
              <a:t>When the circuit is open, the path is broken and no electricity can flow.</a:t>
            </a:r>
          </a:p>
          <a:p>
            <a:pPr marL="673100" lvl="2" indent="-228600" defTabSz="355600">
              <a:lnSpc>
                <a:spcPct val="100000"/>
              </a:lnSpc>
              <a:buSzPct val="125000"/>
              <a:buChar char="•"/>
              <a:defRPr sz="1400">
                <a:latin typeface="Helvetica"/>
                <a:ea typeface="Helvetica"/>
                <a:cs typeface="Helvetica"/>
                <a:sym typeface="Helvetica"/>
              </a:defRPr>
            </a:pPr>
            <a:r>
              <a:rPr dirty="0"/>
              <a:t>Show me an open circuit with your arms.</a:t>
            </a:r>
          </a:p>
          <a:p>
            <a:pPr marL="673100" lvl="2" indent="-228600" defTabSz="355600">
              <a:lnSpc>
                <a:spcPct val="100000"/>
              </a:lnSpc>
              <a:buSzPct val="125000"/>
              <a:buChar char="•"/>
              <a:defRPr sz="1400">
                <a:latin typeface="Helvetica"/>
                <a:ea typeface="Helvetica"/>
                <a:cs typeface="Helvetica"/>
                <a:sym typeface="Helvetica"/>
              </a:defRPr>
            </a:pPr>
            <a:r>
              <a:rPr dirty="0"/>
              <a:t>This is how a light switch works, it opens and closes the circuit. When the switch is off, the electrical pathway is not complete, so no electricity can flow.</a:t>
            </a:r>
          </a:p>
          <a:p>
            <a:pPr lvl="1" defTabSz="355600">
              <a:lnSpc>
                <a:spcPct val="100000"/>
              </a:lnSpc>
              <a:defRPr sz="1400">
                <a:solidFill>
                  <a:schemeClr val="accent1">
                    <a:satOff val="-3355"/>
                    <a:lumOff val="26614"/>
                  </a:schemeClr>
                </a:solidFill>
                <a:latin typeface="Helvetica"/>
                <a:ea typeface="Helvetica"/>
                <a:cs typeface="Helvetica"/>
                <a:sym typeface="Helvetica"/>
              </a:defRPr>
            </a:pPr>
            <a:r>
              <a:rPr lang="en-US" dirty="0"/>
              <a:t>Here is</a:t>
            </a:r>
            <a:r>
              <a:rPr dirty="0"/>
              <a:t> a diagram of a closed circuit.</a:t>
            </a:r>
          </a:p>
          <a:p>
            <a:pPr marL="673100" lvl="2" indent="-228600" defTabSz="355600">
              <a:lnSpc>
                <a:spcPct val="100000"/>
              </a:lnSpc>
              <a:buSzPct val="125000"/>
              <a:buChar char="•"/>
              <a:defRPr sz="1400">
                <a:latin typeface="Helvetica"/>
                <a:ea typeface="Helvetica"/>
                <a:cs typeface="Helvetica"/>
                <a:sym typeface="Helvetica"/>
              </a:defRPr>
            </a:pPr>
            <a:r>
              <a:rPr dirty="0"/>
              <a:t>When you flip the </a:t>
            </a:r>
            <a:r>
              <a:rPr lang="en-US" dirty="0"/>
              <a:t>light </a:t>
            </a:r>
            <a:r>
              <a:rPr dirty="0"/>
              <a:t>switch, you close the circuit and the light turns on.</a:t>
            </a:r>
          </a:p>
          <a:p>
            <a:pPr marL="673100" lvl="2" indent="-228600" defTabSz="355600">
              <a:lnSpc>
                <a:spcPct val="100000"/>
              </a:lnSpc>
              <a:buSzPct val="125000"/>
              <a:buChar char="•"/>
              <a:defRPr sz="1400">
                <a:latin typeface="Helvetica"/>
                <a:ea typeface="Helvetica"/>
                <a:cs typeface="Helvetica"/>
                <a:sym typeface="Helvetica"/>
              </a:defRPr>
            </a:pPr>
            <a:r>
              <a:rPr dirty="0"/>
              <a:t>Show me a closed circuit with your arms.</a:t>
            </a:r>
          </a:p>
          <a:p>
            <a:pPr marL="673100" lvl="2" indent="-228600" defTabSz="355600">
              <a:lnSpc>
                <a:spcPct val="100000"/>
              </a:lnSpc>
              <a:buSzPct val="125000"/>
              <a:buChar char="•"/>
              <a:defRPr sz="1400">
                <a:latin typeface="Helvetica"/>
                <a:ea typeface="Helvetica"/>
                <a:cs typeface="Helvetica"/>
                <a:sym typeface="Helvetica"/>
              </a:defRPr>
            </a:pPr>
            <a:r>
              <a:rPr dirty="0"/>
              <a:t>Now open, lights off! Closed, lights 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t>SAY:</a:t>
            </a:r>
          </a:p>
          <a:p>
            <a:pPr marL="172861" indent="-172861" defTabSz="355600">
              <a:lnSpc>
                <a:spcPct val="100000"/>
              </a:lnSpc>
              <a:buSzPct val="75000"/>
              <a:buChar char="•"/>
              <a:defRPr sz="1400">
                <a:latin typeface="Helvetica"/>
                <a:ea typeface="Helvetica"/>
                <a:cs typeface="Helvetica"/>
                <a:sym typeface="Helvetica"/>
              </a:defRPr>
            </a:pPr>
            <a:r>
              <a:t>Circuits bring electricity to your home and deliver it around inside, from your plugs to lamps, the fridge and everything else that uses electricity.</a:t>
            </a:r>
          </a:p>
          <a:p>
            <a:pPr marL="172861" indent="-172861" defTabSz="355600">
              <a:lnSpc>
                <a:spcPct val="100000"/>
              </a:lnSpc>
              <a:buSzPct val="75000"/>
              <a:buChar char="•"/>
              <a:defRPr sz="1400">
                <a:latin typeface="Helvetica"/>
                <a:ea typeface="Helvetica"/>
                <a:cs typeface="Helvetica"/>
                <a:sym typeface="Helvetica"/>
              </a:defRPr>
            </a:pPr>
            <a:r>
              <a:t>Do you think you would want to become part of the circuit bringing electricity to a building or moving it around your house? </a:t>
            </a:r>
          </a:p>
          <a:p>
            <a:pPr marL="172861" indent="-172861" defTabSz="355600">
              <a:lnSpc>
                <a:spcPct val="100000"/>
              </a:lnSpc>
              <a:buSzPct val="75000"/>
              <a:buChar char="•"/>
              <a:defRPr sz="1400">
                <a:latin typeface="Helvetica"/>
                <a:ea typeface="Helvetica"/>
                <a:cs typeface="Helvetica"/>
                <a:sym typeface="Helvetica"/>
              </a:defRPr>
            </a:pPr>
            <a:r>
              <a:t>No! You could be seriously hurt or even killed. </a:t>
            </a:r>
          </a:p>
          <a:p>
            <a:pPr marL="172861" indent="-172861" defTabSz="355600">
              <a:lnSpc>
                <a:spcPct val="100000"/>
              </a:lnSpc>
              <a:buSzPct val="75000"/>
              <a:buChar char="•"/>
              <a:defRPr sz="1400">
                <a:latin typeface="Helvetica"/>
                <a:ea typeface="Helvetica"/>
                <a:cs typeface="Helvetica"/>
                <a:sym typeface="Helvetica"/>
              </a:defRPr>
            </a:pPr>
            <a:r>
              <a:t>So let’s look at how to be safe with electricity.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pPr>
              <a:defRPr sz="1400">
                <a:latin typeface="Arial"/>
                <a:ea typeface="Arial"/>
                <a:cs typeface="Arial"/>
                <a:sym typeface="Arial"/>
              </a:defRPr>
            </a:pPr>
            <a:r>
              <a:rPr dirty="0"/>
              <a:t>SAY:</a:t>
            </a:r>
          </a:p>
          <a:p>
            <a:pPr marL="350661" marR="0" lvl="1" indent="-172861" defTabSz="457200" eaLnBrk="1" fontAlgn="auto" latinLnBrk="0" hangingPunct="1">
              <a:lnSpc>
                <a:spcPct val="117999"/>
              </a:lnSpc>
              <a:spcBef>
                <a:spcPts val="0"/>
              </a:spcBef>
              <a:spcAft>
                <a:spcPts val="0"/>
              </a:spcAft>
              <a:buClrTx/>
              <a:buSzPct val="75000"/>
              <a:buFontTx/>
              <a:buChar char="•"/>
              <a:tabLst/>
              <a:defRPr sz="1400">
                <a:latin typeface="Arial"/>
                <a:ea typeface="Arial"/>
                <a:cs typeface="Arial"/>
                <a:sym typeface="Arial"/>
              </a:defRPr>
            </a:pPr>
            <a:r>
              <a:rPr lang="en-US" dirty="0"/>
              <a:t>Play it safe inside.</a:t>
            </a:r>
          </a:p>
          <a:p>
            <a:pPr marL="350661" marR="0" lvl="1" indent="-172861" defTabSz="457200" eaLnBrk="1" fontAlgn="auto" latinLnBrk="0" hangingPunct="1">
              <a:lnSpc>
                <a:spcPct val="117999"/>
              </a:lnSpc>
              <a:spcBef>
                <a:spcPts val="0"/>
              </a:spcBef>
              <a:spcAft>
                <a:spcPts val="0"/>
              </a:spcAft>
              <a:buClrTx/>
              <a:buSzPct val="75000"/>
              <a:buFontTx/>
              <a:buChar char="•"/>
              <a:tabLst/>
              <a:defRPr sz="1400">
                <a:latin typeface="Arial"/>
                <a:ea typeface="Arial"/>
                <a:cs typeface="Arial"/>
                <a:sym typeface="Arial"/>
              </a:defRPr>
            </a:pPr>
            <a:r>
              <a:rPr lang="en-US" dirty="0"/>
              <a:t>Do not stick anything in outlets except plugs.</a:t>
            </a:r>
          </a:p>
          <a:p>
            <a:pPr marL="350661" lvl="1" indent="-172861">
              <a:buSzPct val="75000"/>
              <a:buChar char="•"/>
              <a:defRPr sz="1400">
                <a:latin typeface="Arial"/>
                <a:ea typeface="Arial"/>
                <a:cs typeface="Arial"/>
                <a:sym typeface="Arial"/>
              </a:defRPr>
            </a:pPr>
            <a:r>
              <a:rPr dirty="0"/>
              <a:t>Do not use too many plugs in one outlet, like in this picture. This can be a fire hazard.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92187" y="1279921"/>
            <a:ext cx="8175626" cy="2579689"/>
          </a:xfrm>
          <a:prstGeom prst="rect">
            <a:avLst/>
          </a:prstGeom>
        </p:spPr>
        <p:txBody>
          <a:bodyPr anchor="b"/>
          <a:lstStyle/>
          <a:p>
            <a:r>
              <a:t>Title Text</a:t>
            </a:r>
          </a:p>
        </p:txBody>
      </p:sp>
      <p:sp>
        <p:nvSpPr>
          <p:cNvPr id="12" name="Body Level One…"/>
          <p:cNvSpPr txBox="1">
            <a:spLocks noGrp="1"/>
          </p:cNvSpPr>
          <p:nvPr>
            <p:ph type="body" sz="quarter" idx="1"/>
          </p:nvPr>
        </p:nvSpPr>
        <p:spPr>
          <a:xfrm>
            <a:off x="992187" y="3929062"/>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992187" y="4970859"/>
            <a:ext cx="8175626" cy="368301"/>
          </a:xfrm>
          <a:prstGeom prst="rect">
            <a:avLst/>
          </a:prstGeom>
        </p:spPr>
        <p:txBody>
          <a:bodyPr anchor="t">
            <a:spAutoFit/>
          </a:bodyPr>
          <a:lstStyle>
            <a:lvl1pPr marL="0" indent="0" algn="ctr">
              <a:spcBef>
                <a:spcPts val="0"/>
              </a:spcBef>
              <a:buSzTx/>
              <a:buNone/>
              <a:defRPr sz="1800">
                <a:latin typeface="Helvetica"/>
                <a:ea typeface="Helvetica"/>
                <a:cs typeface="Helvetica"/>
                <a:sym typeface="Helvetica"/>
              </a:defRPr>
            </a:lvl1pPr>
          </a:lstStyle>
          <a:p>
            <a:r>
              <a:t>–Johnny Appleseed</a:t>
            </a:r>
          </a:p>
        </p:txBody>
      </p:sp>
      <p:sp>
        <p:nvSpPr>
          <p:cNvPr id="94" name="“Type a quote here.”"/>
          <p:cNvSpPr>
            <a:spLocks noGrp="1"/>
          </p:cNvSpPr>
          <p:nvPr>
            <p:ph type="body" sz="quarter" idx="14"/>
          </p:nvPr>
        </p:nvSpPr>
        <p:spPr>
          <a:xfrm>
            <a:off x="992187" y="3333750"/>
            <a:ext cx="8175626" cy="535782"/>
          </a:xfrm>
          <a:prstGeom prst="rect">
            <a:avLst/>
          </a:prstGeom>
        </p:spPr>
        <p:txBody>
          <a:bodyPr>
            <a:spAutoFit/>
          </a:bodyPr>
          <a:lstStyle>
            <a:lvl1pPr marL="0" indent="0" algn="ctr">
              <a:spcBef>
                <a:spcPts val="0"/>
              </a:spcBef>
              <a:buSzTx/>
              <a:buNone/>
              <a:defRPr b="1">
                <a:latin typeface="Helvetica"/>
                <a:ea typeface="Helvetica"/>
                <a:cs typeface="Helvetica"/>
                <a:sym typeface="Helvetica"/>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0160000" cy="7620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117" name="–Johnny Appleseed"/>
          <p:cNvSpPr>
            <a:spLocks noGrp="1"/>
          </p:cNvSpPr>
          <p:nvPr>
            <p:ph type="body" sz="quarter" idx="13"/>
          </p:nvPr>
        </p:nvSpPr>
        <p:spPr>
          <a:xfrm>
            <a:off x="992187" y="4970859"/>
            <a:ext cx="8175626" cy="368301"/>
          </a:xfrm>
          <a:prstGeom prst="rect">
            <a:avLst/>
          </a:prstGeom>
        </p:spPr>
        <p:txBody>
          <a:bodyPr anchor="t">
            <a:spAutoFit/>
          </a:bodyPr>
          <a:lstStyle>
            <a:lvl1pPr marL="0" indent="0" algn="ctr">
              <a:spcBef>
                <a:spcPts val="0"/>
              </a:spcBef>
              <a:buSzTx/>
              <a:buNone/>
              <a:defRPr sz="1800">
                <a:latin typeface="Helvetica"/>
                <a:ea typeface="Helvetica"/>
                <a:cs typeface="Helvetica"/>
                <a:sym typeface="Helvetica"/>
              </a:defRPr>
            </a:lvl1pPr>
          </a:lstStyle>
          <a:p>
            <a:r>
              <a:t>–Johnny Appleseed</a:t>
            </a:r>
          </a:p>
        </p:txBody>
      </p:sp>
      <p:sp>
        <p:nvSpPr>
          <p:cNvPr id="118" name="“Type a quote here.”"/>
          <p:cNvSpPr>
            <a:spLocks noGrp="1"/>
          </p:cNvSpPr>
          <p:nvPr>
            <p:ph type="body" sz="quarter" idx="14"/>
          </p:nvPr>
        </p:nvSpPr>
        <p:spPr>
          <a:xfrm>
            <a:off x="992187" y="3333750"/>
            <a:ext cx="8175626" cy="535782"/>
          </a:xfrm>
          <a:prstGeom prst="rect">
            <a:avLst/>
          </a:prstGeom>
        </p:spPr>
        <p:txBody>
          <a:bodyPr>
            <a:spAutoFit/>
          </a:bodyPr>
          <a:lstStyle>
            <a:lvl1pPr marL="0" indent="0" algn="ctr">
              <a:spcBef>
                <a:spcPts val="0"/>
              </a:spcBef>
              <a:buSzTx/>
              <a:buNone/>
            </a:lvl1pPr>
          </a:lstStyle>
          <a:p>
            <a:r>
              <a:t>“Type a quote here.” </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255117" y="496093"/>
            <a:ext cx="7639844" cy="462359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992187" y="5248671"/>
            <a:ext cx="8175626" cy="1111251"/>
          </a:xfrm>
          <a:prstGeom prst="rect">
            <a:avLst/>
          </a:prstGeom>
        </p:spPr>
        <p:txBody>
          <a:bodyPr anchor="b"/>
          <a:lstStyle/>
          <a:p>
            <a:r>
              <a:t>Title Text</a:t>
            </a:r>
          </a:p>
        </p:txBody>
      </p:sp>
      <p:sp>
        <p:nvSpPr>
          <p:cNvPr id="22" name="Body Level One…"/>
          <p:cNvSpPr txBox="1">
            <a:spLocks noGrp="1"/>
          </p:cNvSpPr>
          <p:nvPr>
            <p:ph type="body" sz="quarter" idx="1"/>
          </p:nvPr>
        </p:nvSpPr>
        <p:spPr>
          <a:xfrm>
            <a:off x="992187" y="6399609"/>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4930144" y="7223125"/>
            <a:ext cx="289790" cy="295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992187" y="2520156"/>
            <a:ext cx="8175626" cy="257968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5248671" y="496093"/>
            <a:ext cx="4167189" cy="6429376"/>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744140" y="496093"/>
            <a:ext cx="4167189" cy="3115470"/>
          </a:xfrm>
          <a:prstGeom prst="rect">
            <a:avLst/>
          </a:prstGeom>
        </p:spPr>
        <p:txBody>
          <a:bodyPr anchor="b"/>
          <a:lstStyle>
            <a:lvl1pPr>
              <a:defRPr sz="4600"/>
            </a:lvl1pPr>
          </a:lstStyle>
          <a:p>
            <a:r>
              <a:t>Title Text</a:t>
            </a:r>
          </a:p>
        </p:txBody>
      </p:sp>
      <p:sp>
        <p:nvSpPr>
          <p:cNvPr id="40" name="Body Level One…"/>
          <p:cNvSpPr txBox="1">
            <a:spLocks noGrp="1"/>
          </p:cNvSpPr>
          <p:nvPr>
            <p:ph type="body" sz="quarter" idx="1"/>
          </p:nvPr>
        </p:nvSpPr>
        <p:spPr>
          <a:xfrm>
            <a:off x="744140" y="3720703"/>
            <a:ext cx="4167189" cy="3204766"/>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248671" y="2033984"/>
            <a:ext cx="4167189" cy="4911329"/>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744140" y="2033984"/>
            <a:ext cx="4167189" cy="4911329"/>
          </a:xfrm>
          <a:prstGeom prst="rect">
            <a:avLst/>
          </a:prstGeom>
        </p:spPr>
        <p:txBody>
          <a:bodyPr/>
          <a:lstStyle>
            <a:lvl1pPr marL="244928" indent="-244928">
              <a:spcBef>
                <a:spcPts val="3200"/>
              </a:spcBef>
              <a:defRPr sz="2000"/>
            </a:lvl1pPr>
            <a:lvl2pPr marL="587828" indent="-244928">
              <a:spcBef>
                <a:spcPts val="3200"/>
              </a:spcBef>
              <a:defRPr sz="2000"/>
            </a:lvl2pPr>
            <a:lvl3pPr marL="930728" indent="-244928">
              <a:spcBef>
                <a:spcPts val="3200"/>
              </a:spcBef>
              <a:defRPr sz="2000"/>
            </a:lvl3pPr>
            <a:lvl4pPr marL="1273628" indent="-244928">
              <a:spcBef>
                <a:spcPts val="3200"/>
              </a:spcBef>
              <a:defRPr sz="2000"/>
            </a:lvl4pPr>
            <a:lvl5pPr marL="1616528" indent="-244928">
              <a:spcBef>
                <a:spcPts val="320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744140" y="992187"/>
            <a:ext cx="8671720" cy="5635626"/>
          </a:xfrm>
          <a:prstGeom prst="rect">
            <a:avLst/>
          </a:prstGeom>
        </p:spPr>
        <p:txBody>
          <a:bodyPr/>
          <a:lstStyle>
            <a:lvl1pPr>
              <a:defRPr>
                <a:solidFill>
                  <a:srgbClr val="000000">
                    <a:alpha val="50000"/>
                  </a:srgbClr>
                </a:solidFill>
              </a:defRPr>
            </a:lvl1pPr>
            <a:lvl2pPr>
              <a:defRPr>
                <a:solidFill>
                  <a:srgbClr val="000000">
                    <a:alpha val="50000"/>
                  </a:srgbClr>
                </a:solidFill>
              </a:defRPr>
            </a:lvl2pPr>
            <a:lvl3pPr>
              <a:defRPr>
                <a:solidFill>
                  <a:srgbClr val="000000">
                    <a:alpha val="50000"/>
                  </a:srgbClr>
                </a:solidFill>
              </a:defRPr>
            </a:lvl3pPr>
            <a:lvl4pPr>
              <a:defRPr>
                <a:solidFill>
                  <a:srgbClr val="000000">
                    <a:alpha val="50000"/>
                  </a:srgbClr>
                </a:solidFill>
              </a:defRPr>
            </a:lvl4pPr>
            <a:lvl5pPr>
              <a:defRPr>
                <a:solidFill>
                  <a:srgbClr val="000000">
                    <a:alpha val="50000"/>
                  </a:srgbClr>
                </a:solidFill>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5248671" y="3978671"/>
            <a:ext cx="4167189" cy="2946798"/>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5253529" y="694531"/>
            <a:ext cx="4167189" cy="2946798"/>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744140" y="694531"/>
            <a:ext cx="4167189" cy="623093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44140" y="347265"/>
            <a:ext cx="8671720" cy="168672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p>
            <a:r>
              <a:t>Title Text</a:t>
            </a:r>
          </a:p>
        </p:txBody>
      </p:sp>
      <p:sp>
        <p:nvSpPr>
          <p:cNvPr id="3" name="Body Level One…"/>
          <p:cNvSpPr txBox="1">
            <a:spLocks noGrp="1"/>
          </p:cNvSpPr>
          <p:nvPr>
            <p:ph type="body" idx="1"/>
          </p:nvPr>
        </p:nvSpPr>
        <p:spPr>
          <a:xfrm>
            <a:off x="744140" y="2033984"/>
            <a:ext cx="8671720" cy="491132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930144" y="7228085"/>
            <a:ext cx="289790" cy="295276"/>
          </a:xfrm>
          <a:prstGeom prst="rect">
            <a:avLst/>
          </a:prstGeom>
          <a:ln w="3175">
            <a:miter lim="400000"/>
          </a:ln>
        </p:spPr>
        <p:txBody>
          <a:bodyPr wrap="none" lIns="39687" tIns="39687" rIns="39687" bIns="39687">
            <a:spAutoFit/>
          </a:bodyPr>
          <a:lstStyle>
            <a:lvl1pPr>
              <a:defRPr sz="1400" b="0">
                <a:solidFill>
                  <a:srgbClr val="000000"/>
                </a:solidFill>
                <a:latin typeface="+mn-lt"/>
                <a:ea typeface="+mn-ea"/>
                <a:cs typeface="+mn-cs"/>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Tx/>
          <a:latin typeface="+mn-lt"/>
          <a:ea typeface="+mn-ea"/>
          <a:cs typeface="+mn-cs"/>
          <a:sym typeface="Helvetica Light"/>
        </a:defRPr>
      </a:lvl9pPr>
    </p:titleStyle>
    <p:bodyStyle>
      <a:lvl1pPr marL="345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1pPr>
      <a:lvl2pPr marL="790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2pPr>
      <a:lvl3pPr marL="1234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3pPr>
      <a:lvl4pPr marL="1679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4pPr>
      <a:lvl5pPr marL="2123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5pPr>
      <a:lvl6pPr marL="2568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6pPr>
      <a:lvl7pPr marL="3012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7pPr>
      <a:lvl8pPr marL="34572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8pPr>
      <a:lvl9pPr marL="3901722" marR="0" indent="-345722" algn="l" defTabSz="584200" rtl="0" latinLnBrk="0">
        <a:lnSpc>
          <a:spcPct val="100000"/>
        </a:lnSpc>
        <a:spcBef>
          <a:spcPts val="4200"/>
        </a:spcBef>
        <a:spcAft>
          <a:spcPts val="0"/>
        </a:spcAft>
        <a:buClrTx/>
        <a:buSzPct val="75000"/>
        <a:buFontTx/>
        <a:buChar char="•"/>
        <a:tabLst/>
        <a:defRPr sz="28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1.tif"/><Relationship Id="rId5" Type="http://schemas.openxmlformats.org/officeDocument/2006/relationships/image" Target="../media/image4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9.m4a"/><Relationship Id="rId7" Type="http://schemas.openxmlformats.org/officeDocument/2006/relationships/image" Target="../media/image42.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notesSlide" Target="../notesSlides/notesSlide13.xml"/><Relationship Id="rId5" Type="http://schemas.openxmlformats.org/officeDocument/2006/relationships/slideLayout" Target="../slideLayouts/slideLayout12.xml"/><Relationship Id="rId4" Type="http://schemas.openxmlformats.org/officeDocument/2006/relationships/audio" Target="../media/media19.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4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41.ti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4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46.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4a"/><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xml"/><Relationship Id="rId5" Type="http://schemas.openxmlformats.org/officeDocument/2006/relationships/slideLayout" Target="../slideLayouts/slideLayout10.xml"/><Relationship Id="rId4" Type="http://schemas.openxmlformats.org/officeDocument/2006/relationships/audio" Target="../media/media3.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55.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slideLayout" Target="../slideLayouts/slideLayout12.xm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5.png"/><Relationship Id="rId10" Type="http://schemas.openxmlformats.org/officeDocument/2006/relationships/image" Target="../media/image61.png"/><Relationship Id="rId4" Type="http://schemas.openxmlformats.org/officeDocument/2006/relationships/notesSlide" Target="../notesSlides/notesSlide24.xml"/><Relationship Id="rId9" Type="http://schemas.openxmlformats.org/officeDocument/2006/relationships/image" Target="../media/image60.png"/><Relationship Id="rId1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6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67.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5.m4a"/><Relationship Id="rId7" Type="http://schemas.openxmlformats.org/officeDocument/2006/relationships/image" Target="../media/image7.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3.xml"/><Relationship Id="rId5" Type="http://schemas.openxmlformats.org/officeDocument/2006/relationships/slideLayout" Target="../slideLayouts/slideLayout10.xml"/><Relationship Id="rId4" Type="http://schemas.openxmlformats.org/officeDocument/2006/relationships/audio" Target="../media/media5.m4a"/></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12.xml"/><Relationship Id="rId7" Type="http://schemas.openxmlformats.org/officeDocument/2006/relationships/image" Target="../media/image65.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30.xml"/><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8.m4a"/><Relationship Id="rId7" Type="http://schemas.openxmlformats.org/officeDocument/2006/relationships/image" Target="../media/image72.jpe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notesSlide" Target="../notesSlides/notesSlide31.xml"/><Relationship Id="rId5" Type="http://schemas.openxmlformats.org/officeDocument/2006/relationships/slideLayout" Target="../slideLayouts/slideLayout12.xml"/><Relationship Id="rId4" Type="http://schemas.openxmlformats.org/officeDocument/2006/relationships/audio" Target="../media/media38.m4a"/><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12.xml"/><Relationship Id="rId7" Type="http://schemas.openxmlformats.org/officeDocument/2006/relationships/image" Target="../media/image6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5.png"/><Relationship Id="rId4" Type="http://schemas.openxmlformats.org/officeDocument/2006/relationships/notesSlide" Target="../notesSlides/notesSlide32.xml"/><Relationship Id="rId9"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66.png"/><Relationship Id="rId5" Type="http://schemas.openxmlformats.org/officeDocument/2006/relationships/image" Target="../media/image7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12.xml"/><Relationship Id="rId7" Type="http://schemas.openxmlformats.org/officeDocument/2006/relationships/image" Target="../media/image6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2.png"/><Relationship Id="rId11" Type="http://schemas.openxmlformats.org/officeDocument/2006/relationships/image" Target="../media/image5.png"/><Relationship Id="rId5" Type="http://schemas.openxmlformats.org/officeDocument/2006/relationships/image" Target="../media/image61.png"/><Relationship Id="rId10" Type="http://schemas.openxmlformats.org/officeDocument/2006/relationships/image" Target="../media/image67.png"/><Relationship Id="rId4" Type="http://schemas.openxmlformats.org/officeDocument/2006/relationships/notesSlide" Target="../notesSlides/notesSlide34.xml"/><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9.jpeg"/><Relationship Id="rId5" Type="http://schemas.openxmlformats.org/officeDocument/2006/relationships/image" Target="../media/image6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12.xml"/><Relationship Id="rId7" Type="http://schemas.openxmlformats.org/officeDocument/2006/relationships/image" Target="../media/image62.png"/><Relationship Id="rId12" Type="http://schemas.openxmlformats.org/officeDocument/2006/relationships/image" Target="../media/image5.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61.png"/><Relationship Id="rId11" Type="http://schemas.openxmlformats.org/officeDocument/2006/relationships/image" Target="../media/image67.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notesSlide" Target="../notesSlides/notesSlide36.xml"/><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png"/><Relationship Id="rId5" Type="http://schemas.openxmlformats.org/officeDocument/2006/relationships/image" Target="../media/image6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61.png"/><Relationship Id="rId12" Type="http://schemas.openxmlformats.org/officeDocument/2006/relationships/image" Target="../media/image6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notesSlide" Target="../notesSlides/notesSlide38.xml"/><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69.png"/><Relationship Id="rId5" Type="http://schemas.openxmlformats.org/officeDocument/2006/relationships/image" Target="../media/image5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notesSlide" Target="../notesSlides/notesSlide4.xml"/><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7.png"/><Relationship Id="rId3" Type="http://schemas.openxmlformats.org/officeDocument/2006/relationships/slideLayout" Target="../slideLayouts/slideLayout12.xml"/><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notesSlide" Target="../notesSlides/notesSlide40.xml"/><Relationship Id="rId9" Type="http://schemas.openxmlformats.org/officeDocument/2006/relationships/image" Target="../media/image62.png"/><Relationship Id="rId1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6.png"/><Relationship Id="rId5" Type="http://schemas.openxmlformats.org/officeDocument/2006/relationships/image" Target="../media/image74.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slideLayout" Target="../slideLayouts/slideLayout12.xml"/><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5.png"/><Relationship Id="rId10" Type="http://schemas.openxmlformats.org/officeDocument/2006/relationships/image" Target="../media/image62.png"/><Relationship Id="rId4" Type="http://schemas.openxmlformats.org/officeDocument/2006/relationships/notesSlide" Target="../notesSlides/notesSlide42.xml"/><Relationship Id="rId9" Type="http://schemas.openxmlformats.org/officeDocument/2006/relationships/image" Target="../media/image61.png"/><Relationship Id="rId1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5.png"/><Relationship Id="rId5" Type="http://schemas.openxmlformats.org/officeDocument/2006/relationships/image" Target="../media/image69.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slideLayout" Target="../slideLayouts/slideLayout12.xm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audio" Target="../media/media51.m4a"/><Relationship Id="rId16" Type="http://schemas.openxmlformats.org/officeDocument/2006/relationships/image" Target="../media/image5.png"/><Relationship Id="rId1" Type="http://schemas.microsoft.com/office/2007/relationships/media" Target="../media/media51.m4a"/><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7.png"/><Relationship Id="rId10" Type="http://schemas.openxmlformats.org/officeDocument/2006/relationships/image" Target="../media/image61.png"/><Relationship Id="rId4" Type="http://schemas.openxmlformats.org/officeDocument/2006/relationships/notesSlide" Target="../notesSlides/notesSlide44.xml"/><Relationship Id="rId9" Type="http://schemas.openxmlformats.org/officeDocument/2006/relationships/image" Target="../media/image60.png"/><Relationship Id="rId14" Type="http://schemas.openxmlformats.org/officeDocument/2006/relationships/image" Target="../media/image65.png"/></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slideLayout" Target="../slideLayouts/slideLayout12.xml"/><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audio" Target="../media/media52.m4a"/><Relationship Id="rId16" Type="http://schemas.openxmlformats.org/officeDocument/2006/relationships/image" Target="../media/image5.png"/><Relationship Id="rId1" Type="http://schemas.microsoft.com/office/2007/relationships/media" Target="../media/media52.m4a"/><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75.png"/><Relationship Id="rId10" Type="http://schemas.openxmlformats.org/officeDocument/2006/relationships/image" Target="../media/image61.png"/><Relationship Id="rId4" Type="http://schemas.openxmlformats.org/officeDocument/2006/relationships/notesSlide" Target="../notesSlides/notesSlide45.xml"/><Relationship Id="rId9" Type="http://schemas.openxmlformats.org/officeDocument/2006/relationships/image" Target="../media/image60.png"/><Relationship Id="rId14" Type="http://schemas.openxmlformats.org/officeDocument/2006/relationships/image" Target="../media/image65.png"/></Relationships>
</file>

<file path=ppt/slides/_rels/slide4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78.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5.png"/><Relationship Id="rId5" Type="http://schemas.openxmlformats.org/officeDocument/2006/relationships/image" Target="../media/image67.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5.png"/><Relationship Id="rId5" Type="http://schemas.openxmlformats.org/officeDocument/2006/relationships/image" Target="../media/image67.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5.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slideLayout" Target="../slideLayouts/slideLayout12.xml"/><Relationship Id="rId21" Type="http://schemas.openxmlformats.org/officeDocument/2006/relationships/image" Target="../media/image5.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jpeg"/><Relationship Id="rId2" Type="http://schemas.openxmlformats.org/officeDocument/2006/relationships/audio" Target="../media/media7.m4a"/><Relationship Id="rId16" Type="http://schemas.openxmlformats.org/officeDocument/2006/relationships/image" Target="../media/image25.jpeg"/><Relationship Id="rId20" Type="http://schemas.openxmlformats.org/officeDocument/2006/relationships/image" Target="../media/image29.jpeg"/><Relationship Id="rId1" Type="http://schemas.microsoft.com/office/2007/relationships/media" Target="../media/media7.m4a"/><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png"/><Relationship Id="rId19" Type="http://schemas.openxmlformats.org/officeDocument/2006/relationships/image" Target="../media/image28.jpeg"/><Relationship Id="rId4" Type="http://schemas.openxmlformats.org/officeDocument/2006/relationships/notesSlide" Target="../notesSlides/notesSlide5.xml"/><Relationship Id="rId9" Type="http://schemas.openxmlformats.org/officeDocument/2006/relationships/image" Target="../media/image18.png"/><Relationship Id="rId14" Type="http://schemas.openxmlformats.org/officeDocument/2006/relationships/image" Target="../media/image23.jpeg"/></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jpeg"/><Relationship Id="rId5" Type="http://schemas.openxmlformats.org/officeDocument/2006/relationships/image" Target="../media/image69.png"/><Relationship Id="rId4"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5.png"/><Relationship Id="rId3" Type="http://schemas.microsoft.com/office/2007/relationships/media" Target="../media/media10.m4a"/><Relationship Id="rId7" Type="http://schemas.openxmlformats.org/officeDocument/2006/relationships/slideLayout" Target="../slideLayouts/slideLayout13.xml"/><Relationship Id="rId12" Type="http://schemas.openxmlformats.org/officeDocument/2006/relationships/image" Target="../media/image3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11" Type="http://schemas.openxmlformats.org/officeDocument/2006/relationships/image" Target="../media/image32.png"/><Relationship Id="rId5" Type="http://schemas.microsoft.com/office/2007/relationships/media" Target="../media/media11.m4a"/><Relationship Id="rId10" Type="http://schemas.openxmlformats.org/officeDocument/2006/relationships/image" Target="../media/image31.png"/><Relationship Id="rId4" Type="http://schemas.openxmlformats.org/officeDocument/2006/relationships/audio" Target="../media/media10.m4a"/><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3.m4a"/><Relationship Id="rId7" Type="http://schemas.openxmlformats.org/officeDocument/2006/relationships/image" Target="../media/image3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notesSlide" Target="../notesSlides/notesSlide8.xml"/><Relationship Id="rId5" Type="http://schemas.openxmlformats.org/officeDocument/2006/relationships/slideLayout" Target="../slideLayouts/slideLayout13.xml"/><Relationship Id="rId4" Type="http://schemas.openxmlformats.org/officeDocument/2006/relationships/audio" Target="../media/media13.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Brought to you by:"/>
          <p:cNvSpPr>
            <a:spLocks noGrp="1"/>
          </p:cNvSpPr>
          <p:nvPr>
            <p:ph type="body" idx="14"/>
          </p:nvPr>
        </p:nvSpPr>
        <p:spPr>
          <a:xfrm>
            <a:off x="3289293" y="4092376"/>
            <a:ext cx="3581414" cy="523876"/>
          </a:xfrm>
          <a:prstGeom prst="rect">
            <a:avLst/>
          </a:prstGeom>
        </p:spPr>
        <p:txBody>
          <a:bodyPr/>
          <a:lstStyle>
            <a:lvl1pPr>
              <a:defRPr sz="2900" b="0">
                <a:solidFill>
                  <a:schemeClr val="accent1"/>
                </a:solidFill>
                <a:latin typeface="+mn-lt"/>
                <a:ea typeface="+mn-ea"/>
                <a:cs typeface="+mn-cs"/>
                <a:sym typeface="Helvetica Light"/>
              </a:defRPr>
            </a:lvl1pPr>
          </a:lstStyle>
          <a:p>
            <a:r>
              <a:t>Brought to you by: </a:t>
            </a:r>
          </a:p>
        </p:txBody>
      </p:sp>
      <p:pic>
        <p:nvPicPr>
          <p:cNvPr id="139" name="DTE_LetterMark_CMYK.jpeg" descr="DTE_LetterMark_CMYK.jpeg"/>
          <p:cNvPicPr>
            <a:picLocks noChangeAspect="1"/>
          </p:cNvPicPr>
          <p:nvPr/>
        </p:nvPicPr>
        <p:blipFill>
          <a:blip r:embed="rId5">
            <a:extLst/>
          </a:blip>
          <a:stretch>
            <a:fillRect/>
          </a:stretch>
        </p:blipFill>
        <p:spPr>
          <a:xfrm>
            <a:off x="4366266" y="4636823"/>
            <a:ext cx="5788662" cy="2977452"/>
          </a:xfrm>
          <a:prstGeom prst="rect">
            <a:avLst/>
          </a:prstGeom>
          <a:ln w="3175">
            <a:miter lim="400000"/>
          </a:ln>
        </p:spPr>
      </p:pic>
      <p:pic>
        <p:nvPicPr>
          <p:cNvPr id="140" name="Image" descr="Image"/>
          <p:cNvPicPr>
            <a:picLocks noChangeAspect="1"/>
          </p:cNvPicPr>
          <p:nvPr/>
        </p:nvPicPr>
        <p:blipFill>
          <a:blip r:embed="rId6">
            <a:extLst/>
          </a:blip>
          <a:stretch>
            <a:fillRect/>
          </a:stretch>
        </p:blipFill>
        <p:spPr>
          <a:xfrm>
            <a:off x="1504088" y="5116848"/>
            <a:ext cx="1995544" cy="1552090"/>
          </a:xfrm>
          <a:prstGeom prst="rect">
            <a:avLst/>
          </a:prstGeom>
          <a:ln w="3175">
            <a:miter lim="400000"/>
          </a:ln>
        </p:spPr>
      </p:pic>
      <p:pic>
        <p:nvPicPr>
          <p:cNvPr id="141" name="Volt-NamePlate.pdf" descr="Volt-NamePlate.pdf"/>
          <p:cNvPicPr>
            <a:picLocks noChangeAspect="1"/>
          </p:cNvPicPr>
          <p:nvPr/>
        </p:nvPicPr>
        <p:blipFill>
          <a:blip r:embed="rId7">
            <a:extLst/>
          </a:blip>
          <a:stretch>
            <a:fillRect/>
          </a:stretch>
        </p:blipFill>
        <p:spPr>
          <a:xfrm>
            <a:off x="2120900" y="1178780"/>
            <a:ext cx="5918200" cy="2413001"/>
          </a:xfrm>
          <a:prstGeom prst="rect">
            <a:avLst/>
          </a:prstGeom>
          <a:ln w="3175">
            <a:miter lim="400000"/>
          </a:ln>
        </p:spPr>
      </p:pic>
      <p:pic>
        <p:nvPicPr>
          <p:cNvPr id="2" name="slide 1 audio sample">
            <a:hlinkClick r:id="" action="ppaction://media"/>
            <a:extLst>
              <a:ext uri="{FF2B5EF4-FFF2-40B4-BE49-F238E27FC236}">
                <a16:creationId xmlns:a16="http://schemas.microsoft.com/office/drawing/2014/main" id="{D009B705-E90F-5A44-8C8F-4BAAABF73D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32528" y="6816546"/>
            <a:ext cx="812800" cy="812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grpSp>
        <p:nvGrpSpPr>
          <p:cNvPr id="226" name="Group"/>
          <p:cNvGrpSpPr/>
          <p:nvPr/>
        </p:nvGrpSpPr>
        <p:grpSpPr>
          <a:xfrm>
            <a:off x="1024349" y="1905000"/>
            <a:ext cx="3810001" cy="3810001"/>
            <a:chOff x="0" y="0"/>
            <a:chExt cx="3810000" cy="3810000"/>
          </a:xfrm>
        </p:grpSpPr>
        <p:pic>
          <p:nvPicPr>
            <p:cNvPr id="224" name="Bathroom Sink.jpg" descr="Bathroom Sink.jpg"/>
            <p:cNvPicPr>
              <a:picLocks noChangeAspect="1"/>
            </p:cNvPicPr>
            <p:nvPr/>
          </p:nvPicPr>
          <p:blipFill>
            <a:blip r:embed="rId5">
              <a:extLst/>
            </a:blip>
            <a:srcRect l="17606" t="1415" r="17606" b="1415"/>
            <a:stretch>
              <a:fillRect/>
            </a:stretch>
          </p:blipFill>
          <p:spPr>
            <a:xfrm>
              <a:off x="0" y="0"/>
              <a:ext cx="3810000" cy="3810001"/>
            </a:xfrm>
            <a:prstGeom prst="rect">
              <a:avLst/>
            </a:prstGeom>
            <a:ln w="3175" cap="flat">
              <a:noFill/>
              <a:miter lim="400000"/>
            </a:ln>
            <a:effectLst/>
          </p:spPr>
        </p:pic>
        <p:sp>
          <p:nvSpPr>
            <p:cNvPr id="225" name="Never mix water  and electricity."/>
            <p:cNvSpPr/>
            <p:nvPr/>
          </p:nvSpPr>
          <p:spPr>
            <a:xfrm>
              <a:off x="0" y="0"/>
              <a:ext cx="3810000" cy="3810000"/>
            </a:xfrm>
            <a:prstGeom prst="rect">
              <a:avLst/>
            </a:prstGeom>
            <a:solidFill>
              <a:srgbClr val="007FA4">
                <a:alpha val="5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647700">
                <a:spcBef>
                  <a:spcPts val="700"/>
                </a:spcBef>
                <a:defRPr sz="3600">
                  <a:solidFill>
                    <a:srgbClr val="FFFFFF"/>
                  </a:solidFill>
                  <a:uFill>
                    <a:solidFill>
                      <a:srgbClr val="000000"/>
                    </a:solidFill>
                  </a:uFill>
                </a:defRPr>
              </a:pPr>
              <a:r>
                <a:t>Never mix water </a:t>
              </a:r>
              <a:br/>
              <a:r>
                <a:t>and electricity.</a:t>
              </a:r>
            </a:p>
          </p:txBody>
        </p:sp>
      </p:grpSp>
      <p:grpSp>
        <p:nvGrpSpPr>
          <p:cNvPr id="229" name="Group"/>
          <p:cNvGrpSpPr/>
          <p:nvPr/>
        </p:nvGrpSpPr>
        <p:grpSpPr>
          <a:xfrm>
            <a:off x="5375090" y="1905000"/>
            <a:ext cx="3810001" cy="3810000"/>
            <a:chOff x="0" y="0"/>
            <a:chExt cx="3810000" cy="3810000"/>
          </a:xfrm>
        </p:grpSpPr>
        <p:pic>
          <p:nvPicPr>
            <p:cNvPr id="227" name="frayedcord_3.jpg" descr="frayedcord_3.jpg"/>
            <p:cNvPicPr>
              <a:picLocks noChangeAspect="1"/>
            </p:cNvPicPr>
            <p:nvPr/>
          </p:nvPicPr>
          <p:blipFill>
            <a:blip r:embed="rId6">
              <a:extLst/>
            </a:blip>
            <a:srcRect l="5049" t="2150" r="31151" b="2150"/>
            <a:stretch>
              <a:fillRect/>
            </a:stretch>
          </p:blipFill>
          <p:spPr>
            <a:xfrm>
              <a:off x="0" y="0"/>
              <a:ext cx="3810000" cy="3810000"/>
            </a:xfrm>
            <a:prstGeom prst="rect">
              <a:avLst/>
            </a:prstGeom>
            <a:ln w="3175" cap="flat">
              <a:noFill/>
              <a:miter lim="400000"/>
            </a:ln>
            <a:effectLst/>
          </p:spPr>
        </p:pic>
        <p:sp>
          <p:nvSpPr>
            <p:cNvPr id="228" name="Never touch       or use frayed cords."/>
            <p:cNvSpPr/>
            <p:nvPr/>
          </p:nvSpPr>
          <p:spPr>
            <a:xfrm>
              <a:off x="0" y="0"/>
              <a:ext cx="3810001" cy="3810000"/>
            </a:xfrm>
            <a:prstGeom prst="rect">
              <a:avLst/>
            </a:prstGeom>
            <a:solidFill>
              <a:srgbClr val="007FA4">
                <a:alpha val="50000"/>
              </a:srgbClr>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647700">
                <a:spcBef>
                  <a:spcPts val="700"/>
                </a:spcBef>
                <a:defRPr sz="3600">
                  <a:solidFill>
                    <a:srgbClr val="FFFFFF"/>
                  </a:solidFill>
                  <a:uFill>
                    <a:solidFill>
                      <a:srgbClr val="000000"/>
                    </a:solidFill>
                  </a:uFill>
                </a:defRPr>
              </a:lvl1pPr>
            </a:lstStyle>
            <a:p>
              <a:r>
                <a:t>Never touch       or use frayed cords.</a:t>
              </a:r>
            </a:p>
          </p:txBody>
        </p:sp>
      </p:grpSp>
      <p:sp>
        <p:nvSpPr>
          <p:cNvPr id="230" name="Play it safe inside."/>
          <p:cNvSpPr txBox="1"/>
          <p:nvPr/>
        </p:nvSpPr>
        <p:spPr>
          <a:xfrm>
            <a:off x="2645292" y="696912"/>
            <a:ext cx="5047216"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r>
              <a:t>Play it safe inside.</a:t>
            </a:r>
          </a:p>
        </p:txBody>
      </p:sp>
      <p:pic>
        <p:nvPicPr>
          <p:cNvPr id="3" name="Recorded Sound">
            <a:hlinkClick r:id="" action="ppaction://media"/>
            <a:extLst>
              <a:ext uri="{FF2B5EF4-FFF2-40B4-BE49-F238E27FC236}">
                <a16:creationId xmlns:a16="http://schemas.microsoft.com/office/drawing/2014/main" id="{22501A56-B777-7647-BDDF-F0A5E5B71D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60000" y="3403600"/>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1818" fill="hold"/>
                                        <p:tgtEl>
                                          <p:spTgt spid="3"/>
                                        </p:tgtEl>
                                      </p:cBhvr>
                                    </p:cmd>
                                  </p:childTnLst>
                                </p:cTn>
                              </p:par>
                            </p:childTnLst>
                          </p:cTn>
                        </p:par>
                        <p:par>
                          <p:cTn id="7" fill="hold">
                            <p:stCondLst>
                              <p:cond delay="500"/>
                            </p:stCondLst>
                            <p:childTnLst>
                              <p:par>
                                <p:cTn id="8" presetID="2" presetClass="entr" presetSubtype="8" fill="hold" grpId="1" nodeType="afterEffect">
                                  <p:stCondLst>
                                    <p:cond delay="0"/>
                                  </p:stCondLst>
                                  <p:iterate>
                                    <p:tmAbs val="0"/>
                                  </p:iterate>
                                  <p:childTnLst>
                                    <p:set>
                                      <p:cBhvr>
                                        <p:cTn id="9" fill="hold"/>
                                        <p:tgtEl>
                                          <p:spTgt spid="226"/>
                                        </p:tgtEl>
                                        <p:attrNameLst>
                                          <p:attrName>style.visibility</p:attrName>
                                        </p:attrNameLst>
                                      </p:cBhvr>
                                      <p:to>
                                        <p:strVal val="visible"/>
                                      </p:to>
                                    </p:set>
                                    <p:anim calcmode="lin" valueType="num">
                                      <p:cBhvr>
                                        <p:cTn id="10" dur="199" fill="hold"/>
                                        <p:tgtEl>
                                          <p:spTgt spid="226"/>
                                        </p:tgtEl>
                                        <p:attrNameLst>
                                          <p:attrName>ppt_x</p:attrName>
                                        </p:attrNameLst>
                                      </p:cBhvr>
                                      <p:tavLst>
                                        <p:tav tm="0">
                                          <p:val>
                                            <p:strVal val="0-#ppt_w/2"/>
                                          </p:val>
                                        </p:tav>
                                        <p:tav tm="100000">
                                          <p:val>
                                            <p:strVal val="#ppt_x"/>
                                          </p:val>
                                        </p:tav>
                                      </p:tavLst>
                                    </p:anim>
                                    <p:anim calcmode="lin" valueType="num">
                                      <p:cBhvr>
                                        <p:cTn id="11" dur="199" fill="hold"/>
                                        <p:tgtEl>
                                          <p:spTgt spid="226"/>
                                        </p:tgtEl>
                                        <p:attrNameLst>
                                          <p:attrName>ppt_y</p:attrName>
                                        </p:attrNameLst>
                                      </p:cBhvr>
                                      <p:tavLst>
                                        <p:tav tm="0">
                                          <p:val>
                                            <p:strVal val="#ppt_y"/>
                                          </p:val>
                                        </p:tav>
                                        <p:tav tm="100000">
                                          <p:val>
                                            <p:strVal val="#ppt_y"/>
                                          </p:val>
                                        </p:tav>
                                      </p:tavLst>
                                    </p:anim>
                                  </p:childTnLst>
                                </p:cTn>
                              </p:par>
                            </p:childTnLst>
                          </p:cTn>
                        </p:par>
                        <p:par>
                          <p:cTn id="12" fill="hold">
                            <p:stCondLst>
                              <p:cond delay="699"/>
                            </p:stCondLst>
                            <p:childTnLst>
                              <p:par>
                                <p:cTn id="13" presetID="2" presetClass="entr" presetSubtype="2" fill="hold" grpId="2" nodeType="afterEffect">
                                  <p:stCondLst>
                                    <p:cond delay="0"/>
                                  </p:stCondLst>
                                  <p:iterate>
                                    <p:tmAbs val="0"/>
                                  </p:iterate>
                                  <p:childTnLst>
                                    <p:set>
                                      <p:cBhvr>
                                        <p:cTn id="14" fill="hold"/>
                                        <p:tgtEl>
                                          <p:spTgt spid="229"/>
                                        </p:tgtEl>
                                        <p:attrNameLst>
                                          <p:attrName>style.visibility</p:attrName>
                                        </p:attrNameLst>
                                      </p:cBhvr>
                                      <p:to>
                                        <p:strVal val="visible"/>
                                      </p:to>
                                    </p:set>
                                    <p:anim calcmode="lin" valueType="num">
                                      <p:cBhvr>
                                        <p:cTn id="15" dur="199" fill="hold"/>
                                        <p:tgtEl>
                                          <p:spTgt spid="229"/>
                                        </p:tgtEl>
                                        <p:attrNameLst>
                                          <p:attrName>ppt_x</p:attrName>
                                        </p:attrNameLst>
                                      </p:cBhvr>
                                      <p:tavLst>
                                        <p:tav tm="0">
                                          <p:val>
                                            <p:strVal val="1+#ppt_w/2"/>
                                          </p:val>
                                        </p:tav>
                                        <p:tav tm="100000">
                                          <p:val>
                                            <p:strVal val="#ppt_x"/>
                                          </p:val>
                                        </p:tav>
                                      </p:tavLst>
                                    </p:anim>
                                    <p:anim calcmode="lin" valueType="num">
                                      <p:cBhvr>
                                        <p:cTn id="16" dur="199" fill="hold"/>
                                        <p:tgtEl>
                                          <p:spTgt spid="2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226" grpId="1" animBg="1" advAuto="0"/>
      <p:bldP spid="229"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105_0582.jpg" descr="105_0582.jpg"/>
          <p:cNvPicPr>
            <a:picLocks noChangeAspect="1"/>
          </p:cNvPicPr>
          <p:nvPr/>
        </p:nvPicPr>
        <p:blipFill>
          <a:blip r:embed="rId5">
            <a:extLst/>
          </a:blip>
          <a:srcRect l="16729" t="156" r="16729" b="7696"/>
          <a:stretch>
            <a:fillRect/>
          </a:stretch>
        </p:blipFill>
        <p:spPr>
          <a:xfrm>
            <a:off x="3088041" y="837"/>
            <a:ext cx="3687410" cy="3829760"/>
          </a:xfrm>
          <a:prstGeom prst="rect">
            <a:avLst/>
          </a:prstGeom>
          <a:ln w="3175">
            <a:miter lim="400000"/>
          </a:ln>
        </p:spPr>
      </p:pic>
      <p:pic>
        <p:nvPicPr>
          <p:cNvPr id="235" name="Infrared_Heater.jpg" descr="Infrared_Heater.jpg"/>
          <p:cNvPicPr>
            <a:picLocks noChangeAspect="1"/>
          </p:cNvPicPr>
          <p:nvPr/>
        </p:nvPicPr>
        <p:blipFill>
          <a:blip r:embed="rId6">
            <a:extLst/>
          </a:blip>
          <a:srcRect l="764" t="959" r="764" b="1648"/>
          <a:stretch>
            <a:fillRect/>
          </a:stretch>
        </p:blipFill>
        <p:spPr>
          <a:xfrm>
            <a:off x="5026060" y="3813718"/>
            <a:ext cx="5136215" cy="3810001"/>
          </a:xfrm>
          <a:prstGeom prst="rect">
            <a:avLst/>
          </a:prstGeom>
          <a:ln w="3175">
            <a:miter lim="400000"/>
          </a:ln>
        </p:spPr>
      </p:pic>
      <p:grpSp>
        <p:nvGrpSpPr>
          <p:cNvPr id="238" name="Group"/>
          <p:cNvGrpSpPr/>
          <p:nvPr/>
        </p:nvGrpSpPr>
        <p:grpSpPr>
          <a:xfrm>
            <a:off x="-2275" y="-12700"/>
            <a:ext cx="3390901" cy="3835401"/>
            <a:chOff x="0" y="0"/>
            <a:chExt cx="3390900" cy="3835400"/>
          </a:xfrm>
        </p:grpSpPr>
        <p:sp>
          <p:nvSpPr>
            <p:cNvPr id="236" name="Rectangle"/>
            <p:cNvSpPr/>
            <p:nvPr/>
          </p:nvSpPr>
          <p:spPr>
            <a:xfrm>
              <a:off x="0" y="0"/>
              <a:ext cx="3390900" cy="3835400"/>
            </a:xfrm>
            <a:prstGeom prst="rect">
              <a:avLst/>
            </a:prstGeom>
            <a:solidFill>
              <a:srgbClr val="FFB600"/>
            </a:solidFill>
            <a:ln w="3175" cap="flat">
              <a:noFill/>
              <a:miter lim="400000"/>
            </a:ln>
            <a:effectLst/>
          </p:spPr>
          <p:txBody>
            <a:bodyPr wrap="square" lIns="39687" tIns="39687" rIns="39687" bIns="39687" numCol="1" anchor="ctr">
              <a:noAutofit/>
            </a:bodyPr>
            <a:lstStyle/>
            <a:p>
              <a:pPr>
                <a:defRPr sz="1800" b="0">
                  <a:solidFill>
                    <a:srgbClr val="FFFFFF"/>
                  </a:solidFill>
                  <a:latin typeface="+mn-lt"/>
                  <a:ea typeface="+mn-ea"/>
                  <a:cs typeface="+mn-cs"/>
                  <a:sym typeface="Helvetica Light"/>
                </a:defRPr>
              </a:pPr>
              <a:endParaRPr/>
            </a:p>
          </p:txBody>
        </p:sp>
        <p:sp>
          <p:nvSpPr>
            <p:cNvPr id="237" name="Play"/>
            <p:cNvSpPr txBox="1"/>
            <p:nvPr/>
          </p:nvSpPr>
          <p:spPr>
            <a:xfrm>
              <a:off x="912797" y="1449461"/>
              <a:ext cx="1555106" cy="93647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5600">
                  <a:solidFill>
                    <a:srgbClr val="FFFFFF"/>
                  </a:solidFill>
                </a:defRPr>
              </a:lvl1pPr>
            </a:lstStyle>
            <a:p>
              <a:r>
                <a:t>Play</a:t>
              </a:r>
            </a:p>
          </p:txBody>
        </p:sp>
      </p:grpSp>
      <p:grpSp>
        <p:nvGrpSpPr>
          <p:cNvPr id="241" name="Group"/>
          <p:cNvGrpSpPr/>
          <p:nvPr/>
        </p:nvGrpSpPr>
        <p:grpSpPr>
          <a:xfrm>
            <a:off x="-58930" y="3813718"/>
            <a:ext cx="5187912" cy="3810001"/>
            <a:chOff x="-51554" y="0"/>
            <a:chExt cx="5187911" cy="3810000"/>
          </a:xfrm>
        </p:grpSpPr>
        <p:sp>
          <p:nvSpPr>
            <p:cNvPr id="239" name="Rectangle"/>
            <p:cNvSpPr/>
            <p:nvPr/>
          </p:nvSpPr>
          <p:spPr>
            <a:xfrm>
              <a:off x="0" y="0"/>
              <a:ext cx="5136357" cy="3810000"/>
            </a:xfrm>
            <a:prstGeom prst="rect">
              <a:avLst/>
            </a:prstGeom>
            <a:solidFill>
              <a:srgbClr val="57C8E7"/>
            </a:solidFill>
            <a:ln w="3175" cap="flat">
              <a:noFill/>
              <a:miter lim="400000"/>
            </a:ln>
            <a:effectLst/>
          </p:spPr>
          <p:txBody>
            <a:bodyPr wrap="square" lIns="39687" tIns="39687" rIns="39687" bIns="39687" numCol="1" anchor="ctr">
              <a:noAutofit/>
            </a:bodyPr>
            <a:lstStyle/>
            <a:p>
              <a:pPr>
                <a:defRPr sz="1800" b="0">
                  <a:solidFill>
                    <a:srgbClr val="FFFFFF"/>
                  </a:solidFill>
                  <a:latin typeface="+mn-lt"/>
                  <a:ea typeface="+mn-ea"/>
                  <a:cs typeface="+mn-cs"/>
                  <a:sym typeface="Helvetica Light"/>
                </a:defRPr>
              </a:pPr>
              <a:endParaRPr/>
            </a:p>
          </p:txBody>
        </p:sp>
        <p:sp>
          <p:nvSpPr>
            <p:cNvPr id="240" name="safe inside."/>
            <p:cNvSpPr txBox="1"/>
            <p:nvPr/>
          </p:nvSpPr>
          <p:spPr>
            <a:xfrm>
              <a:off x="-51555" y="1439862"/>
              <a:ext cx="5134170" cy="93027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5600">
                  <a:solidFill>
                    <a:srgbClr val="FFFFFF"/>
                  </a:solidFill>
                </a:defRPr>
              </a:lvl1pPr>
            </a:lstStyle>
            <a:p>
              <a:r>
                <a:t>safe inside.</a:t>
              </a:r>
            </a:p>
          </p:txBody>
        </p:sp>
      </p:grpSp>
      <p:grpSp>
        <p:nvGrpSpPr>
          <p:cNvPr id="244" name="Group"/>
          <p:cNvGrpSpPr/>
          <p:nvPr/>
        </p:nvGrpSpPr>
        <p:grpSpPr>
          <a:xfrm>
            <a:off x="6771375" y="-12700"/>
            <a:ext cx="3390901" cy="3835401"/>
            <a:chOff x="0" y="0"/>
            <a:chExt cx="3390900" cy="3835400"/>
          </a:xfrm>
        </p:grpSpPr>
        <p:sp>
          <p:nvSpPr>
            <p:cNvPr id="242" name="Rectangle"/>
            <p:cNvSpPr/>
            <p:nvPr/>
          </p:nvSpPr>
          <p:spPr>
            <a:xfrm>
              <a:off x="0" y="0"/>
              <a:ext cx="3390900" cy="3835400"/>
            </a:xfrm>
            <a:prstGeom prst="rect">
              <a:avLst/>
            </a:prstGeom>
            <a:solidFill>
              <a:srgbClr val="57C8E7"/>
            </a:solidFill>
            <a:ln w="3175" cap="flat">
              <a:noFill/>
              <a:miter lim="400000"/>
            </a:ln>
            <a:effectLst/>
          </p:spPr>
          <p:txBody>
            <a:bodyPr wrap="square" lIns="39687" tIns="39687" rIns="39687" bIns="39687" numCol="1" anchor="ctr">
              <a:noAutofit/>
            </a:bodyPr>
            <a:lstStyle/>
            <a:p>
              <a:pPr>
                <a:defRPr sz="1800" b="0">
                  <a:solidFill>
                    <a:srgbClr val="FFFFFF"/>
                  </a:solidFill>
                  <a:latin typeface="+mn-lt"/>
                  <a:ea typeface="+mn-ea"/>
                  <a:cs typeface="+mn-cs"/>
                  <a:sym typeface="Helvetica Light"/>
                </a:defRPr>
              </a:pPr>
              <a:endParaRPr/>
            </a:p>
          </p:txBody>
        </p:sp>
        <p:sp>
          <p:nvSpPr>
            <p:cNvPr id="243" name="it"/>
            <p:cNvSpPr txBox="1"/>
            <p:nvPr/>
          </p:nvSpPr>
          <p:spPr>
            <a:xfrm>
              <a:off x="1437297" y="1449461"/>
              <a:ext cx="526505" cy="93647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5600">
                  <a:solidFill>
                    <a:srgbClr val="FFFFFF"/>
                  </a:solidFill>
                </a:defRPr>
              </a:lvl1pPr>
            </a:lstStyle>
            <a:p>
              <a:r>
                <a:t>it</a:t>
              </a:r>
            </a:p>
          </p:txBody>
        </p:sp>
      </p:grpSp>
      <p:pic>
        <p:nvPicPr>
          <p:cNvPr id="2" name="Slide 11 audio sample">
            <a:hlinkClick r:id="" action="ppaction://media"/>
            <a:extLst>
              <a:ext uri="{FF2B5EF4-FFF2-40B4-BE49-F238E27FC236}">
                <a16:creationId xmlns:a16="http://schemas.microsoft.com/office/drawing/2014/main" id="{54F4656C-4CA2-EE44-BB04-C30C4F1B88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07472" y="3424197"/>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3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3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100"/>
                                  </p:stCondLst>
                                  <p:iterate>
                                    <p:tmAbs val="0"/>
                                  </p:iterate>
                                  <p:childTnLst>
                                    <p:set>
                                      <p:cBhvr>
                                        <p:cTn id="12" fill="hold"/>
                                        <p:tgtEl>
                                          <p:spTgt spid="244"/>
                                        </p:tgtEl>
                                        <p:attrNameLst>
                                          <p:attrName>style.visibility</p:attrName>
                                        </p:attrNameLst>
                                      </p:cBhvr>
                                      <p:to>
                                        <p:strVal val="visible"/>
                                      </p:to>
                                    </p:set>
                                  </p:childTnLst>
                                </p:cTn>
                              </p:par>
                            </p:childTnLst>
                          </p:cTn>
                        </p:par>
                        <p:par>
                          <p:cTn id="13" fill="hold">
                            <p:stCondLst>
                              <p:cond delay="100"/>
                            </p:stCondLst>
                            <p:childTnLst>
                              <p:par>
                                <p:cTn id="14" presetID="1" presetClass="entr" presetSubtype="0" fill="hold" grpId="4" nodeType="afterEffect">
                                  <p:stCondLst>
                                    <p:cond delay="200"/>
                                  </p:stCondLst>
                                  <p:iterate>
                                    <p:tmAbs val="0"/>
                                  </p:iterate>
                                  <p:childTnLst>
                                    <p:set>
                                      <p:cBhvr>
                                        <p:cTn id="15" fill="hold"/>
                                        <p:tgtEl>
                                          <p:spTgt spid="241"/>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5" nodeType="afterEffect">
                                  <p:stCondLst>
                                    <p:cond delay="0"/>
                                  </p:stCondLst>
                                  <p:iterate>
                                    <p:tmAbs val="0"/>
                                  </p:iterate>
                                  <p:childTnLst>
                                    <p:set>
                                      <p:cBhvr>
                                        <p:cTn id="18" fill="hold"/>
                                        <p:tgtEl>
                                          <p:spTgt spid="235"/>
                                        </p:tgtEl>
                                        <p:attrNameLst>
                                          <p:attrName>style.visibility</p:attrName>
                                        </p:attrNameLst>
                                      </p:cBhvr>
                                      <p:to>
                                        <p:strVal val="visible"/>
                                      </p:to>
                                    </p:set>
                                  </p:childTnLst>
                                </p:cTn>
                              </p:par>
                              <p:par>
                                <p:cTn id="19" presetID="1" presetClass="mediacall" presetSubtype="0" fill="hold" nodeType="withEffect">
                                  <p:stCondLst>
                                    <p:cond delay="0"/>
                                  </p:stCondLst>
                                  <p:childTnLst>
                                    <p:cmd type="call" cmd="playFrom(0.0)">
                                      <p:cBhvr>
                                        <p:cTn id="20" dur="21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234" grpId="2" animBg="1" advAuto="0"/>
      <p:bldP spid="235" grpId="5" animBg="1" advAuto="0"/>
      <p:bldP spid="238" grpId="1" animBg="1" advAuto="0"/>
      <p:bldP spid="241" grpId="4" animBg="1" advAuto="0"/>
      <p:bldP spid="244"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0" name="Group"/>
          <p:cNvGrpSpPr/>
          <p:nvPr/>
        </p:nvGrpSpPr>
        <p:grpSpPr>
          <a:xfrm>
            <a:off x="-2275" y="-12700"/>
            <a:ext cx="3390901" cy="3835401"/>
            <a:chOff x="0" y="0"/>
            <a:chExt cx="3390900" cy="3835400"/>
          </a:xfrm>
        </p:grpSpPr>
        <p:sp>
          <p:nvSpPr>
            <p:cNvPr id="248" name="Rectangle"/>
            <p:cNvSpPr/>
            <p:nvPr/>
          </p:nvSpPr>
          <p:spPr>
            <a:xfrm>
              <a:off x="0" y="0"/>
              <a:ext cx="3390900" cy="3835400"/>
            </a:xfrm>
            <a:prstGeom prst="rect">
              <a:avLst/>
            </a:prstGeom>
            <a:solidFill>
              <a:srgbClr val="FFB600"/>
            </a:solidFill>
            <a:ln w="3175" cap="flat">
              <a:noFill/>
              <a:miter lim="400000"/>
            </a:ln>
            <a:effectLst/>
          </p:spPr>
          <p:txBody>
            <a:bodyPr wrap="square" lIns="39687" tIns="39687" rIns="39687" bIns="39687" numCol="1" anchor="ctr">
              <a:noAutofit/>
            </a:bodyPr>
            <a:lstStyle/>
            <a:p>
              <a:pPr>
                <a:defRPr sz="1800" b="0">
                  <a:solidFill>
                    <a:srgbClr val="FFFFFF"/>
                  </a:solidFill>
                  <a:latin typeface="+mn-lt"/>
                  <a:ea typeface="+mn-ea"/>
                  <a:cs typeface="+mn-cs"/>
                  <a:sym typeface="Helvetica Light"/>
                </a:defRPr>
              </a:pPr>
              <a:endParaRPr/>
            </a:p>
          </p:txBody>
        </p:sp>
        <p:sp>
          <p:nvSpPr>
            <p:cNvPr id="249" name="Play"/>
            <p:cNvSpPr txBox="1"/>
            <p:nvPr/>
          </p:nvSpPr>
          <p:spPr>
            <a:xfrm>
              <a:off x="912797" y="1449461"/>
              <a:ext cx="1555106" cy="93647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5600">
                  <a:solidFill>
                    <a:srgbClr val="FFFFFF"/>
                  </a:solidFill>
                </a:defRPr>
              </a:lvl1pPr>
            </a:lstStyle>
            <a:p>
              <a:r>
                <a:t>Play</a:t>
              </a:r>
            </a:p>
          </p:txBody>
        </p:sp>
      </p:grpSp>
      <p:grpSp>
        <p:nvGrpSpPr>
          <p:cNvPr id="253" name="Group"/>
          <p:cNvGrpSpPr/>
          <p:nvPr/>
        </p:nvGrpSpPr>
        <p:grpSpPr>
          <a:xfrm>
            <a:off x="-7375" y="3813718"/>
            <a:ext cx="3401100" cy="3810001"/>
            <a:chOff x="0" y="0"/>
            <a:chExt cx="3401099" cy="3810000"/>
          </a:xfrm>
        </p:grpSpPr>
        <p:sp>
          <p:nvSpPr>
            <p:cNvPr id="251" name="Rectangle"/>
            <p:cNvSpPr/>
            <p:nvPr/>
          </p:nvSpPr>
          <p:spPr>
            <a:xfrm>
              <a:off x="0" y="0"/>
              <a:ext cx="3401100" cy="3810000"/>
            </a:xfrm>
            <a:prstGeom prst="rect">
              <a:avLst/>
            </a:prstGeom>
            <a:solidFill>
              <a:srgbClr val="57C8E7"/>
            </a:solidFill>
            <a:ln w="3175" cap="flat">
              <a:noFill/>
              <a:miter lim="400000"/>
            </a:ln>
            <a:effectLst/>
          </p:spPr>
          <p:txBody>
            <a:bodyPr wrap="square" lIns="39687" tIns="39687" rIns="39687" bIns="39687" numCol="1" anchor="ctr">
              <a:noAutofit/>
            </a:bodyPr>
            <a:lstStyle/>
            <a:p>
              <a:pPr>
                <a:defRPr sz="1800" b="0">
                  <a:solidFill>
                    <a:srgbClr val="FFFFFF"/>
                  </a:solidFill>
                  <a:latin typeface="+mn-lt"/>
                  <a:ea typeface="+mn-ea"/>
                  <a:cs typeface="+mn-cs"/>
                  <a:sym typeface="Helvetica Light"/>
                </a:defRPr>
              </a:pPr>
              <a:endParaRPr/>
            </a:p>
          </p:txBody>
        </p:sp>
        <p:sp>
          <p:nvSpPr>
            <p:cNvPr id="252" name="safe"/>
            <p:cNvSpPr txBox="1"/>
            <p:nvPr/>
          </p:nvSpPr>
          <p:spPr>
            <a:xfrm>
              <a:off x="940512" y="1439862"/>
              <a:ext cx="1520076" cy="93027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5600">
                  <a:solidFill>
                    <a:srgbClr val="FFFFFF"/>
                  </a:solidFill>
                </a:defRPr>
              </a:lvl1pPr>
            </a:lstStyle>
            <a:p>
              <a:r>
                <a:t>safe</a:t>
              </a:r>
            </a:p>
          </p:txBody>
        </p:sp>
      </p:grpSp>
      <p:grpSp>
        <p:nvGrpSpPr>
          <p:cNvPr id="256" name="Group"/>
          <p:cNvGrpSpPr/>
          <p:nvPr/>
        </p:nvGrpSpPr>
        <p:grpSpPr>
          <a:xfrm>
            <a:off x="6771375" y="-12700"/>
            <a:ext cx="3390901" cy="3835401"/>
            <a:chOff x="0" y="0"/>
            <a:chExt cx="3390900" cy="3835400"/>
          </a:xfrm>
        </p:grpSpPr>
        <p:sp>
          <p:nvSpPr>
            <p:cNvPr id="254" name="Rectangle"/>
            <p:cNvSpPr/>
            <p:nvPr/>
          </p:nvSpPr>
          <p:spPr>
            <a:xfrm>
              <a:off x="0" y="0"/>
              <a:ext cx="3390900" cy="3835400"/>
            </a:xfrm>
            <a:prstGeom prst="rect">
              <a:avLst/>
            </a:prstGeom>
            <a:solidFill>
              <a:srgbClr val="57C8E7"/>
            </a:solidFill>
            <a:ln w="3175" cap="flat">
              <a:noFill/>
              <a:miter lim="400000"/>
            </a:ln>
            <a:effectLst/>
          </p:spPr>
          <p:txBody>
            <a:bodyPr wrap="square" lIns="39687" tIns="39687" rIns="39687" bIns="39687" numCol="1" anchor="ctr">
              <a:noAutofit/>
            </a:bodyPr>
            <a:lstStyle/>
            <a:p>
              <a:pPr>
                <a:defRPr sz="1800" b="0">
                  <a:solidFill>
                    <a:srgbClr val="FFFFFF"/>
                  </a:solidFill>
                  <a:latin typeface="+mn-lt"/>
                  <a:ea typeface="+mn-ea"/>
                  <a:cs typeface="+mn-cs"/>
                  <a:sym typeface="Helvetica Light"/>
                </a:defRPr>
              </a:pPr>
              <a:endParaRPr/>
            </a:p>
          </p:txBody>
        </p:sp>
        <p:sp>
          <p:nvSpPr>
            <p:cNvPr id="255" name="it"/>
            <p:cNvSpPr txBox="1"/>
            <p:nvPr/>
          </p:nvSpPr>
          <p:spPr>
            <a:xfrm>
              <a:off x="1437297" y="1449461"/>
              <a:ext cx="526505" cy="93647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687" tIns="39687" rIns="39687" bIns="39687" numCol="1" anchor="ctr">
              <a:noAutofit/>
            </a:bodyPr>
            <a:lstStyle>
              <a:lvl1pPr>
                <a:defRPr sz="5600">
                  <a:solidFill>
                    <a:srgbClr val="FFFFFF"/>
                  </a:solidFill>
                </a:defRPr>
              </a:lvl1pPr>
            </a:lstStyle>
            <a:p>
              <a:r>
                <a:t>it</a:t>
              </a:r>
            </a:p>
          </p:txBody>
        </p:sp>
      </p:grpSp>
      <p:grpSp>
        <p:nvGrpSpPr>
          <p:cNvPr id="259" name="Group"/>
          <p:cNvGrpSpPr/>
          <p:nvPr/>
        </p:nvGrpSpPr>
        <p:grpSpPr>
          <a:xfrm>
            <a:off x="3384550" y="3813718"/>
            <a:ext cx="3390900" cy="3810001"/>
            <a:chOff x="0" y="0"/>
            <a:chExt cx="3390900" cy="3810000"/>
          </a:xfrm>
        </p:grpSpPr>
        <p:sp>
          <p:nvSpPr>
            <p:cNvPr id="257" name="Rectangle"/>
            <p:cNvSpPr/>
            <p:nvPr/>
          </p:nvSpPr>
          <p:spPr>
            <a:xfrm>
              <a:off x="0" y="0"/>
              <a:ext cx="3390900" cy="3810000"/>
            </a:xfrm>
            <a:prstGeom prst="rect">
              <a:avLst/>
            </a:prstGeom>
            <a:solidFill>
              <a:srgbClr val="0099D8"/>
            </a:solidFill>
            <a:ln w="3175" cap="flat">
              <a:noFill/>
              <a:miter lim="400000"/>
            </a:ln>
            <a:effectLst/>
          </p:spPr>
          <p:txBody>
            <a:bodyPr wrap="square" lIns="39687" tIns="39687" rIns="39687" bIns="39687" numCol="1" anchor="ctr">
              <a:noAutofit/>
            </a:bodyPr>
            <a:lstStyle/>
            <a:p>
              <a:pPr>
                <a:defRPr sz="1800" b="0">
                  <a:solidFill>
                    <a:srgbClr val="FFFFFF"/>
                  </a:solidFill>
                  <a:latin typeface="+mn-lt"/>
                  <a:ea typeface="+mn-ea"/>
                  <a:cs typeface="+mn-cs"/>
                  <a:sym typeface="Helvetica Light"/>
                </a:defRPr>
              </a:pPr>
              <a:endParaRPr/>
            </a:p>
          </p:txBody>
        </p:sp>
        <p:sp>
          <p:nvSpPr>
            <p:cNvPr id="258" name="outside."/>
            <p:cNvSpPr txBox="1"/>
            <p:nvPr/>
          </p:nvSpPr>
          <p:spPr>
            <a:xfrm>
              <a:off x="286221" y="1439862"/>
              <a:ext cx="2818458" cy="930276"/>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numCol="1" anchor="ctr">
              <a:spAutoFit/>
            </a:bodyPr>
            <a:lstStyle>
              <a:lvl1pPr>
                <a:defRPr sz="5600">
                  <a:solidFill>
                    <a:srgbClr val="FFFFFF"/>
                  </a:solidFill>
                </a:defRPr>
              </a:lvl1pPr>
            </a:lstStyle>
            <a:p>
              <a:r>
                <a:t>outside.</a:t>
              </a:r>
            </a:p>
          </p:txBody>
        </p:sp>
      </p:grpSp>
      <p:pic>
        <p:nvPicPr>
          <p:cNvPr id="260" name="pasted-image.png" descr="pasted-image.png"/>
          <p:cNvPicPr>
            <a:picLocks noChangeAspect="1"/>
          </p:cNvPicPr>
          <p:nvPr/>
        </p:nvPicPr>
        <p:blipFill>
          <a:blip r:embed="rId5">
            <a:extLst/>
          </a:blip>
          <a:stretch>
            <a:fillRect/>
          </a:stretch>
        </p:blipFill>
        <p:spPr>
          <a:xfrm>
            <a:off x="3379449" y="273222"/>
            <a:ext cx="3401101" cy="3263556"/>
          </a:xfrm>
          <a:prstGeom prst="rect">
            <a:avLst/>
          </a:prstGeom>
          <a:ln w="3175">
            <a:miter lim="400000"/>
          </a:ln>
        </p:spPr>
      </p:pic>
      <p:pic>
        <p:nvPicPr>
          <p:cNvPr id="261" name="Image" descr="Image"/>
          <p:cNvPicPr>
            <a:picLocks noChangeAspect="1"/>
          </p:cNvPicPr>
          <p:nvPr/>
        </p:nvPicPr>
        <p:blipFill>
          <a:blip r:embed="rId6">
            <a:extLst/>
          </a:blip>
          <a:srcRect l="9942" r="9942"/>
          <a:stretch>
            <a:fillRect/>
          </a:stretch>
        </p:blipFill>
        <p:spPr>
          <a:xfrm>
            <a:off x="6742855" y="3813718"/>
            <a:ext cx="4586241" cy="3810001"/>
          </a:xfrm>
          <a:prstGeom prst="rect">
            <a:avLst/>
          </a:prstGeom>
          <a:ln w="3175">
            <a:miter lim="400000"/>
          </a:ln>
        </p:spPr>
      </p:pic>
      <p:pic>
        <p:nvPicPr>
          <p:cNvPr id="2" name="Slide 12 audio sample">
            <a:hlinkClick r:id="" action="ppaction://media"/>
            <a:extLst>
              <a:ext uri="{FF2B5EF4-FFF2-40B4-BE49-F238E27FC236}">
                <a16:creationId xmlns:a16="http://schemas.microsoft.com/office/drawing/2014/main" id="{86303FF4-3C02-0742-9CF7-638444C27C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16296" y="2491716"/>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5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6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100"/>
                                  </p:stCondLst>
                                  <p:iterate>
                                    <p:tmAbs val="0"/>
                                  </p:iterate>
                                  <p:childTnLst>
                                    <p:set>
                                      <p:cBhvr>
                                        <p:cTn id="12" fill="hold"/>
                                        <p:tgtEl>
                                          <p:spTgt spid="256"/>
                                        </p:tgtEl>
                                        <p:attrNameLst>
                                          <p:attrName>style.visibility</p:attrName>
                                        </p:attrNameLst>
                                      </p:cBhvr>
                                      <p:to>
                                        <p:strVal val="visible"/>
                                      </p:to>
                                    </p:set>
                                  </p:childTnLst>
                                </p:cTn>
                              </p:par>
                            </p:childTnLst>
                          </p:cTn>
                        </p:par>
                        <p:par>
                          <p:cTn id="13" fill="hold">
                            <p:stCondLst>
                              <p:cond delay="100"/>
                            </p:stCondLst>
                            <p:childTnLst>
                              <p:par>
                                <p:cTn id="14" presetID="1" presetClass="entr" presetSubtype="0" fill="hold" grpId="4" nodeType="afterEffect">
                                  <p:stCondLst>
                                    <p:cond delay="200"/>
                                  </p:stCondLst>
                                  <p:iterate>
                                    <p:tmAbs val="0"/>
                                  </p:iterate>
                                  <p:childTnLst>
                                    <p:set>
                                      <p:cBhvr>
                                        <p:cTn id="15" fill="hold"/>
                                        <p:tgtEl>
                                          <p:spTgt spid="253"/>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grpId="5" nodeType="afterEffect">
                                  <p:stCondLst>
                                    <p:cond delay="300"/>
                                  </p:stCondLst>
                                  <p:iterate>
                                    <p:tmAbs val="0"/>
                                  </p:iterate>
                                  <p:childTnLst>
                                    <p:set>
                                      <p:cBhvr>
                                        <p:cTn id="18" fill="hold"/>
                                        <p:tgtEl>
                                          <p:spTgt spid="259"/>
                                        </p:tgtEl>
                                        <p:attrNameLst>
                                          <p:attrName>style.visibility</p:attrName>
                                        </p:attrNameLst>
                                      </p:cBhvr>
                                      <p:to>
                                        <p:strVal val="visible"/>
                                      </p:to>
                                    </p:set>
                                  </p:childTnLst>
                                </p:cTn>
                              </p:par>
                            </p:childTnLst>
                          </p:cTn>
                        </p:par>
                        <p:par>
                          <p:cTn id="19" fill="hold">
                            <p:stCondLst>
                              <p:cond delay="600"/>
                            </p:stCondLst>
                            <p:childTnLst>
                              <p:par>
                                <p:cTn id="20" presetID="1" presetClass="entr" presetSubtype="0" fill="hold" grpId="6" nodeType="afterEffect">
                                  <p:stCondLst>
                                    <p:cond delay="0"/>
                                  </p:stCondLst>
                                  <p:iterate>
                                    <p:tmAbs val="0"/>
                                  </p:iterate>
                                  <p:childTnLst>
                                    <p:set>
                                      <p:cBhvr>
                                        <p:cTn id="21" fill="hold"/>
                                        <p:tgtEl>
                                          <p:spTgt spid="261"/>
                                        </p:tgtEl>
                                        <p:attrNameLst>
                                          <p:attrName>style.visibility</p:attrName>
                                        </p:attrNameLst>
                                      </p:cBhvr>
                                      <p:to>
                                        <p:strVal val="visible"/>
                                      </p:to>
                                    </p:set>
                                  </p:childTnLst>
                                </p:cTn>
                              </p:par>
                            </p:childTnLst>
                          </p:cTn>
                        </p:par>
                        <p:par>
                          <p:cTn id="22" fill="hold">
                            <p:stCondLst>
                              <p:cond delay="600"/>
                            </p:stCondLst>
                            <p:childTnLst>
                              <p:par>
                                <p:cTn id="23" presetID="1" presetClass="mediacall" presetSubtype="0" fill="hold" nodeType="afterEffect">
                                  <p:stCondLst>
                                    <p:cond delay="0"/>
                                  </p:stCondLst>
                                  <p:childTnLst>
                                    <p:cmd type="call" cmd="playFrom(0.0)">
                                      <p:cBhvr>
                                        <p:cTn id="24" dur="3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250" grpId="1" animBg="1" advAuto="0"/>
      <p:bldP spid="253" grpId="4" animBg="1" advAuto="0"/>
      <p:bldP spid="256" grpId="3" animBg="1" advAuto="0"/>
      <p:bldP spid="259" grpId="5" animBg="1" advAuto="0"/>
      <p:bldP spid="260" grpId="2" animBg="1" advAuto="0"/>
      <p:bldP spid="261" grpId="6"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cable, electric, water marker flag and paint images sunshine 811.jpg" descr="cable, electric, water marker flag and paint images sunshine 811.jpg"/>
          <p:cNvPicPr>
            <a:picLocks noChangeAspect="1"/>
          </p:cNvPicPr>
          <p:nvPr/>
        </p:nvPicPr>
        <p:blipFill>
          <a:blip r:embed="rId7">
            <a:extLst/>
          </a:blip>
          <a:stretch>
            <a:fillRect/>
          </a:stretch>
        </p:blipFill>
        <p:spPr>
          <a:xfrm>
            <a:off x="473766" y="1362643"/>
            <a:ext cx="9212468" cy="6141647"/>
          </a:xfrm>
          <a:prstGeom prst="rect">
            <a:avLst/>
          </a:prstGeom>
          <a:ln w="3175">
            <a:miter lim="400000"/>
          </a:ln>
        </p:spPr>
      </p:pic>
      <p:sp>
        <p:nvSpPr>
          <p:cNvPr id="266" name="Call 811 before you dig."/>
          <p:cNvSpPr txBox="1"/>
          <p:nvPr/>
        </p:nvSpPr>
        <p:spPr>
          <a:xfrm>
            <a:off x="328901" y="162388"/>
            <a:ext cx="9502197" cy="1069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defRPr sz="6500">
                <a:solidFill>
                  <a:srgbClr val="57C8E7"/>
                </a:solidFill>
              </a:defRPr>
            </a:pPr>
            <a:r>
              <a:t>Call </a:t>
            </a:r>
            <a:r>
              <a:rPr>
                <a:solidFill>
                  <a:srgbClr val="31558F"/>
                </a:solidFill>
              </a:rPr>
              <a:t>811</a:t>
            </a:r>
            <a:r>
              <a:t> before you dig.</a:t>
            </a:r>
          </a:p>
        </p:txBody>
      </p:sp>
      <p:pic>
        <p:nvPicPr>
          <p:cNvPr id="2" name="Slide 13 audio sample">
            <a:hlinkClick r:id="" action="ppaction://media"/>
            <a:extLst>
              <a:ext uri="{FF2B5EF4-FFF2-40B4-BE49-F238E27FC236}">
                <a16:creationId xmlns:a16="http://schemas.microsoft.com/office/drawing/2014/main" id="{49F0D4E1-9E0D-9449-A6EB-560B173DE9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60000" y="5563141"/>
            <a:ext cx="812800" cy="812800"/>
          </a:xfrm>
          <a:prstGeom prst="rect">
            <a:avLst/>
          </a:prstGeom>
        </p:spPr>
      </p:pic>
      <p:pic>
        <p:nvPicPr>
          <p:cNvPr id="3" name="Recorded Sound">
            <a:hlinkClick r:id="" action="ppaction://media"/>
            <a:extLst>
              <a:ext uri="{FF2B5EF4-FFF2-40B4-BE49-F238E27FC236}">
                <a16:creationId xmlns:a16="http://schemas.microsoft.com/office/drawing/2014/main" id="{28239096-6AC5-2140-A795-4C186F5ED57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160000" y="3170136"/>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266"/>
                                        </p:tgtEl>
                                        <p:attrNameLst>
                                          <p:attrName>style.visibility</p:attrName>
                                        </p:attrNameLst>
                                      </p:cBhvr>
                                      <p:to>
                                        <p:strVal val="visible"/>
                                      </p:to>
                                    </p:set>
                                    <p:anim calcmode="lin" valueType="num">
                                      <p:cBhvr>
                                        <p:cTn id="7" dur="400" fill="hold"/>
                                        <p:tgtEl>
                                          <p:spTgt spid="266"/>
                                        </p:tgtEl>
                                        <p:attrNameLst>
                                          <p:attrName>ppt_x</p:attrName>
                                        </p:attrNameLst>
                                      </p:cBhvr>
                                      <p:tavLst>
                                        <p:tav tm="0">
                                          <p:val>
                                            <p:strVal val="1+#ppt_w/2"/>
                                          </p:val>
                                        </p:tav>
                                        <p:tav tm="100000">
                                          <p:val>
                                            <p:strVal val="#ppt_x"/>
                                          </p:val>
                                        </p:tav>
                                      </p:tavLst>
                                    </p:anim>
                                    <p:anim calcmode="lin" valueType="num">
                                      <p:cBhvr>
                                        <p:cTn id="8" dur="400" fill="hold"/>
                                        <p:tgtEl>
                                          <p:spTgt spid="266"/>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500"/>
                                  </p:stCondLst>
                                  <p:childTnLst>
                                    <p:cmd type="call" cmd="playFrom(0.0)">
                                      <p:cBhvr>
                                        <p:cTn id="10" dur="265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66"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Do NOT touch marker flags.…"/>
          <p:cNvSpPr txBox="1"/>
          <p:nvPr/>
        </p:nvSpPr>
        <p:spPr>
          <a:xfrm>
            <a:off x="86215" y="5123593"/>
            <a:ext cx="7679131" cy="250299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defTabSz="1300480">
              <a:spcBef>
                <a:spcPts val="400"/>
              </a:spcBef>
              <a:defRPr sz="4000" b="0">
                <a:solidFill>
                  <a:srgbClr val="31558F"/>
                </a:solidFill>
                <a:uFill>
                  <a:solidFill>
                    <a:srgbClr val="000000"/>
                  </a:solidFill>
                </a:uFill>
              </a:defRPr>
            </a:pPr>
            <a:r>
              <a:rPr b="1"/>
              <a:t>Do NOT touch marker flags.</a:t>
            </a:r>
          </a:p>
          <a:p>
            <a:pPr defTabSz="1300480">
              <a:spcBef>
                <a:spcPts val="400"/>
              </a:spcBef>
              <a:defRPr sz="4000" b="0">
                <a:solidFill>
                  <a:srgbClr val="31558F"/>
                </a:solidFill>
                <a:uFill>
                  <a:solidFill>
                    <a:srgbClr val="000000"/>
                  </a:solidFill>
                </a:uFill>
              </a:defRPr>
            </a:pPr>
            <a:r>
              <a:rPr b="1"/>
              <a:t> They show where pipes, cables and power lines are buried.</a:t>
            </a:r>
          </a:p>
        </p:txBody>
      </p:sp>
      <p:pic>
        <p:nvPicPr>
          <p:cNvPr id="271" name="Color_code_and_flags.png" descr="Color_code_and_flags.png"/>
          <p:cNvPicPr>
            <a:picLocks noChangeAspect="1"/>
          </p:cNvPicPr>
          <p:nvPr/>
        </p:nvPicPr>
        <p:blipFill>
          <a:blip r:embed="rId5">
            <a:extLst/>
          </a:blip>
          <a:srcRect l="1363" t="2272" r="1363" b="2272"/>
          <a:stretch>
            <a:fillRect/>
          </a:stretch>
        </p:blipFill>
        <p:spPr>
          <a:xfrm>
            <a:off x="138509" y="46349"/>
            <a:ext cx="9882957" cy="5033717"/>
          </a:xfrm>
          <a:prstGeom prst="rect">
            <a:avLst/>
          </a:prstGeom>
          <a:ln w="3175">
            <a:miter lim="400000"/>
          </a:ln>
        </p:spPr>
      </p:pic>
      <p:pic>
        <p:nvPicPr>
          <p:cNvPr id="272" name="pasted-image.png" descr="pasted-image.png"/>
          <p:cNvPicPr>
            <a:picLocks noChangeAspect="1"/>
          </p:cNvPicPr>
          <p:nvPr/>
        </p:nvPicPr>
        <p:blipFill>
          <a:blip r:embed="rId6">
            <a:extLst/>
          </a:blip>
          <a:stretch>
            <a:fillRect/>
          </a:stretch>
        </p:blipFill>
        <p:spPr>
          <a:xfrm>
            <a:off x="7668765" y="5251172"/>
            <a:ext cx="2448459" cy="2349440"/>
          </a:xfrm>
          <a:prstGeom prst="rect">
            <a:avLst/>
          </a:prstGeom>
          <a:ln w="3175">
            <a:miter lim="400000"/>
          </a:ln>
        </p:spPr>
      </p:pic>
      <p:pic>
        <p:nvPicPr>
          <p:cNvPr id="2" name="Slide 14 sample audio">
            <a:hlinkClick r:id="" action="ppaction://media"/>
            <a:extLst>
              <a:ext uri="{FF2B5EF4-FFF2-40B4-BE49-F238E27FC236}">
                <a16:creationId xmlns:a16="http://schemas.microsoft.com/office/drawing/2014/main" id="{96E85A17-5B52-0F40-8564-6076A1251A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96187" y="5251172"/>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200"/>
                                  </p:stCondLst>
                                  <p:iterate>
                                    <p:tmAbs val="0"/>
                                  </p:iterate>
                                  <p:childTnLst>
                                    <p:set>
                                      <p:cBhvr>
                                        <p:cTn id="6" fill="hold"/>
                                        <p:tgtEl>
                                          <p:spTgt spid="270">
                                            <p:bg/>
                                          </p:spTgt>
                                        </p:tgtEl>
                                        <p:attrNameLst>
                                          <p:attrName>style.visibility</p:attrName>
                                        </p:attrNameLst>
                                      </p:cBhvr>
                                      <p:to>
                                        <p:strVal val="visible"/>
                                      </p:to>
                                    </p:set>
                                  </p:childTnLst>
                                </p:cTn>
                              </p:par>
                              <p:par>
                                <p:cTn id="7" presetID="1" presetClass="entr" presetSubtype="0" fill="hold" grpId="1" nodeType="withEffect">
                                  <p:stCondLst>
                                    <p:cond delay="200"/>
                                  </p:stCondLst>
                                  <p:iterate>
                                    <p:tmAbs val="0"/>
                                  </p:iterate>
                                  <p:childTnLst>
                                    <p:set>
                                      <p:cBhvr>
                                        <p:cTn id="8" fill="hold"/>
                                        <p:tgtEl>
                                          <p:spTgt spid="270">
                                            <p:txEl>
                                              <p:pRg st="0" end="0"/>
                                            </p:txEl>
                                          </p:spTgt>
                                        </p:tgtEl>
                                        <p:attrNameLst>
                                          <p:attrName>style.visibility</p:attrName>
                                        </p:attrNameLst>
                                      </p:cBhvr>
                                      <p:to>
                                        <p:strVal val="visible"/>
                                      </p:to>
                                    </p:set>
                                  </p:childTnLst>
                                </p:cTn>
                              </p:par>
                            </p:childTnLst>
                          </p:cTn>
                        </p:par>
                        <p:par>
                          <p:cTn id="9" fill="hold">
                            <p:stCondLst>
                              <p:cond delay="200"/>
                            </p:stCondLst>
                            <p:childTnLst>
                              <p:par>
                                <p:cTn id="10" presetID="1" presetClass="entr" presetSubtype="0" fill="hold" grpId="1" nodeType="afterEffect">
                                  <p:stCondLst>
                                    <p:cond delay="500"/>
                                  </p:stCondLst>
                                  <p:iterate>
                                    <p:tmAbs val="0"/>
                                  </p:iterate>
                                  <p:childTnLst>
                                    <p:set>
                                      <p:cBhvr>
                                        <p:cTn id="11" fill="hold"/>
                                        <p:tgtEl>
                                          <p:spTgt spid="270">
                                            <p:txEl>
                                              <p:pRg st="1" end="1"/>
                                            </p:txEl>
                                          </p:spTgt>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235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270" grpI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lightning, stormy, field fence.jpeg" descr="lightning, stormy, field fence.jpeg"/>
          <p:cNvPicPr>
            <a:picLocks noChangeAspect="1"/>
          </p:cNvPicPr>
          <p:nvPr/>
        </p:nvPicPr>
        <p:blipFill>
          <a:blip r:embed="rId5">
            <a:extLst/>
          </a:blip>
          <a:stretch>
            <a:fillRect/>
          </a:stretch>
        </p:blipFill>
        <p:spPr>
          <a:xfrm>
            <a:off x="838169" y="1059274"/>
            <a:ext cx="8290687" cy="5501452"/>
          </a:xfrm>
          <a:prstGeom prst="rect">
            <a:avLst/>
          </a:prstGeom>
          <a:ln w="3175">
            <a:miter lim="400000"/>
          </a:ln>
        </p:spPr>
      </p:pic>
      <p:sp>
        <p:nvSpPr>
          <p:cNvPr id="277" name="Play it safe outside."/>
          <p:cNvSpPr txBox="1"/>
          <p:nvPr/>
        </p:nvSpPr>
        <p:spPr>
          <a:xfrm>
            <a:off x="2269591" y="169810"/>
            <a:ext cx="5427844"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r>
              <a:t>Play it safe outside.</a:t>
            </a:r>
          </a:p>
        </p:txBody>
      </p:sp>
      <p:sp>
        <p:nvSpPr>
          <p:cNvPr id="278" name="Go inside when there is a storm."/>
          <p:cNvSpPr txBox="1"/>
          <p:nvPr/>
        </p:nvSpPr>
        <p:spPr>
          <a:xfrm>
            <a:off x="635533" y="6685014"/>
            <a:ext cx="8888934"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r>
              <a:t>Go inside when there is a storm.</a:t>
            </a:r>
          </a:p>
        </p:txBody>
      </p:sp>
      <p:pic>
        <p:nvPicPr>
          <p:cNvPr id="2" name="Slide 15 audio sample">
            <a:hlinkClick r:id="" action="ppaction://media"/>
            <a:extLst>
              <a:ext uri="{FF2B5EF4-FFF2-40B4-BE49-F238E27FC236}">
                <a16:creationId xmlns:a16="http://schemas.microsoft.com/office/drawing/2014/main" id="{FBFD4DF1-BC70-EE44-BEA6-7E41843EEF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000" y="3637063"/>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277"/>
                                        </p:tgtEl>
                                        <p:attrNameLst>
                                          <p:attrName>style.visibility</p:attrName>
                                        </p:attrNameLst>
                                      </p:cBhvr>
                                      <p:to>
                                        <p:strVal val="visible"/>
                                      </p:to>
                                    </p:set>
                                    <p:anim calcmode="lin" valueType="num">
                                      <p:cBhvr>
                                        <p:cTn id="7" dur="199" fill="hold"/>
                                        <p:tgtEl>
                                          <p:spTgt spid="277"/>
                                        </p:tgtEl>
                                        <p:attrNameLst>
                                          <p:attrName>ppt_x</p:attrName>
                                        </p:attrNameLst>
                                      </p:cBhvr>
                                      <p:tavLst>
                                        <p:tav tm="0">
                                          <p:val>
                                            <p:strVal val="#ppt_x"/>
                                          </p:val>
                                        </p:tav>
                                        <p:tav tm="100000">
                                          <p:val>
                                            <p:strVal val="#ppt_x"/>
                                          </p:val>
                                        </p:tav>
                                      </p:tavLst>
                                    </p:anim>
                                    <p:anim calcmode="lin" valueType="num">
                                      <p:cBhvr>
                                        <p:cTn id="8" dur="199" fill="hold"/>
                                        <p:tgtEl>
                                          <p:spTgt spid="277"/>
                                        </p:tgtEl>
                                        <p:attrNameLst>
                                          <p:attrName>ppt_y</p:attrName>
                                        </p:attrNameLst>
                                      </p:cBhvr>
                                      <p:tavLst>
                                        <p:tav tm="0">
                                          <p:val>
                                            <p:strVal val="0-#ppt_h/2"/>
                                          </p:val>
                                        </p:tav>
                                        <p:tav tm="100000">
                                          <p:val>
                                            <p:strVal val="#ppt_y"/>
                                          </p:val>
                                        </p:tav>
                                      </p:tavLst>
                                    </p:anim>
                                  </p:childTnLst>
                                </p:cTn>
                              </p:par>
                              <p:par>
                                <p:cTn id="9" presetID="2" presetClass="entr" presetSubtype="4" fill="hold" grpId="2" nodeType="withEffect">
                                  <p:stCondLst>
                                    <p:cond delay="0"/>
                                  </p:stCondLst>
                                  <p:iterate>
                                    <p:tmAbs val="0"/>
                                  </p:iterate>
                                  <p:childTnLst>
                                    <p:set>
                                      <p:cBhvr>
                                        <p:cTn id="10" fill="hold"/>
                                        <p:tgtEl>
                                          <p:spTgt spid="278"/>
                                        </p:tgtEl>
                                        <p:attrNameLst>
                                          <p:attrName>style.visibility</p:attrName>
                                        </p:attrNameLst>
                                      </p:cBhvr>
                                      <p:to>
                                        <p:strVal val="visible"/>
                                      </p:to>
                                    </p:set>
                                    <p:anim calcmode="lin" valueType="num">
                                      <p:cBhvr>
                                        <p:cTn id="11" dur="199" fill="hold"/>
                                        <p:tgtEl>
                                          <p:spTgt spid="278"/>
                                        </p:tgtEl>
                                        <p:attrNameLst>
                                          <p:attrName>ppt_x</p:attrName>
                                        </p:attrNameLst>
                                      </p:cBhvr>
                                      <p:tavLst>
                                        <p:tav tm="0">
                                          <p:val>
                                            <p:strVal val="#ppt_x"/>
                                          </p:val>
                                        </p:tav>
                                        <p:tav tm="100000">
                                          <p:val>
                                            <p:strVal val="#ppt_x"/>
                                          </p:val>
                                        </p:tav>
                                      </p:tavLst>
                                    </p:anim>
                                    <p:anim calcmode="lin" valueType="num">
                                      <p:cBhvr>
                                        <p:cTn id="12" dur="199" fill="hold"/>
                                        <p:tgtEl>
                                          <p:spTgt spid="278"/>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2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77" grpId="1" animBg="1" advAuto="0"/>
      <p:bldP spid="278"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Image" descr="Image"/>
          <p:cNvPicPr>
            <a:picLocks noChangeAspect="1"/>
          </p:cNvPicPr>
          <p:nvPr/>
        </p:nvPicPr>
        <p:blipFill>
          <a:blip r:embed="rId5">
            <a:extLst/>
          </a:blip>
          <a:stretch>
            <a:fillRect/>
          </a:stretch>
        </p:blipFill>
        <p:spPr>
          <a:xfrm>
            <a:off x="0" y="1229077"/>
            <a:ext cx="10160001" cy="6762046"/>
          </a:xfrm>
          <a:prstGeom prst="rect">
            <a:avLst/>
          </a:prstGeom>
          <a:ln w="3175">
            <a:miter lim="400000"/>
          </a:ln>
        </p:spPr>
      </p:pic>
      <p:sp>
        <p:nvSpPr>
          <p:cNvPr id="283" name="Look up to know what’s down."/>
          <p:cNvSpPr txBox="1"/>
          <p:nvPr/>
        </p:nvSpPr>
        <p:spPr>
          <a:xfrm>
            <a:off x="901330" y="292466"/>
            <a:ext cx="8357339"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r>
              <a:t>Look up to know what’s down.</a:t>
            </a:r>
          </a:p>
        </p:txBody>
      </p:sp>
      <p:sp>
        <p:nvSpPr>
          <p:cNvPr id="284" name="Stop, turn around and go the other way."/>
          <p:cNvSpPr/>
          <p:nvPr/>
        </p:nvSpPr>
        <p:spPr>
          <a:xfrm>
            <a:off x="-398186" y="6313974"/>
            <a:ext cx="10956372" cy="1329730"/>
          </a:xfrm>
          <a:prstGeom prst="rect">
            <a:avLst/>
          </a:prstGeom>
          <a:solidFill>
            <a:srgbClr val="31558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lvl="1" indent="0">
              <a:defRPr sz="3800">
                <a:solidFill>
                  <a:srgbClr val="FFFFFF"/>
                </a:solidFill>
              </a:defRPr>
            </a:pPr>
            <a:r>
              <a:t>Stop, turn around and go the other way.</a:t>
            </a:r>
          </a:p>
        </p:txBody>
      </p:sp>
      <p:sp>
        <p:nvSpPr>
          <p:cNvPr id="285" name="Stay away from downed power lines and anything they may be touching."/>
          <p:cNvSpPr/>
          <p:nvPr/>
        </p:nvSpPr>
        <p:spPr>
          <a:xfrm>
            <a:off x="-398186" y="6313974"/>
            <a:ext cx="10956372" cy="1329730"/>
          </a:xfrm>
          <a:prstGeom prst="rect">
            <a:avLst/>
          </a:prstGeom>
          <a:solidFill>
            <a:srgbClr val="31558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lvl="1" indent="0">
              <a:defRPr sz="3800">
                <a:solidFill>
                  <a:srgbClr val="FFFFFF"/>
                </a:solidFill>
              </a:defRPr>
            </a:pPr>
            <a:r>
              <a:t>Stay away from downed power lines and anything they may be touching.</a:t>
            </a:r>
          </a:p>
        </p:txBody>
      </p:sp>
      <p:pic>
        <p:nvPicPr>
          <p:cNvPr id="3" name="Slide 16 sample audio">
            <a:hlinkClick r:id="" action="ppaction://media"/>
            <a:extLst>
              <a:ext uri="{FF2B5EF4-FFF2-40B4-BE49-F238E27FC236}">
                <a16:creationId xmlns:a16="http://schemas.microsoft.com/office/drawing/2014/main" id="{BD83CEE5-DA8D-9B45-89CF-124E453121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9983" y="3365126"/>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9767" fill="hold"/>
                                        <p:tgtEl>
                                          <p:spTgt spid="3"/>
                                        </p:tgtEl>
                                      </p:cBhvr>
                                    </p:cmd>
                                  </p:childTnLst>
                                </p:cTn>
                              </p:par>
                            </p:childTnLst>
                          </p:cTn>
                        </p:par>
                        <p:par>
                          <p:cTn id="7" fill="hold">
                            <p:stCondLst>
                              <p:cond delay="500"/>
                            </p:stCondLst>
                            <p:childTnLst>
                              <p:par>
                                <p:cTn id="8" presetID="2" presetClass="entr" presetSubtype="1" fill="hold" grpId="1" nodeType="afterEffect">
                                  <p:stCondLst>
                                    <p:cond delay="20000"/>
                                  </p:stCondLst>
                                  <p:iterate>
                                    <p:tmAbs val="0"/>
                                  </p:iterate>
                                  <p:childTnLst>
                                    <p:set>
                                      <p:cBhvr>
                                        <p:cTn id="9" fill="hold"/>
                                        <p:tgtEl>
                                          <p:spTgt spid="284"/>
                                        </p:tgtEl>
                                        <p:attrNameLst>
                                          <p:attrName>style.visibility</p:attrName>
                                        </p:attrNameLst>
                                      </p:cBhvr>
                                      <p:to>
                                        <p:strVal val="visible"/>
                                      </p:to>
                                    </p:set>
                                    <p:anim calcmode="lin" valueType="num">
                                      <p:cBhvr>
                                        <p:cTn id="10" dur="1000" fill="hold"/>
                                        <p:tgtEl>
                                          <p:spTgt spid="284"/>
                                        </p:tgtEl>
                                        <p:attrNameLst>
                                          <p:attrName>ppt_x</p:attrName>
                                        </p:attrNameLst>
                                      </p:cBhvr>
                                      <p:tavLst>
                                        <p:tav tm="0">
                                          <p:val>
                                            <p:strVal val="#ppt_x"/>
                                          </p:val>
                                        </p:tav>
                                        <p:tav tm="100000">
                                          <p:val>
                                            <p:strVal val="#ppt_x"/>
                                          </p:val>
                                        </p:tav>
                                      </p:tavLst>
                                    </p:anim>
                                    <p:anim calcmode="lin" valueType="num">
                                      <p:cBhvr>
                                        <p:cTn id="11" dur="1000" fill="hold"/>
                                        <p:tgtEl>
                                          <p:spTgt spid="284"/>
                                        </p:tgtEl>
                                        <p:attrNameLst>
                                          <p:attrName>ppt_y</p:attrName>
                                        </p:attrNameLst>
                                      </p:cBhvr>
                                      <p:tavLst>
                                        <p:tav tm="0">
                                          <p:val>
                                            <p:strVal val="0-#ppt_h/2"/>
                                          </p:val>
                                        </p:tav>
                                        <p:tav tm="100000">
                                          <p:val>
                                            <p:strVal val="#ppt_y"/>
                                          </p:val>
                                        </p:tav>
                                      </p:tavLst>
                                    </p:anim>
                                  </p:childTnLst>
                                </p:cTn>
                              </p:par>
                            </p:childTnLst>
                          </p:cTn>
                        </p:par>
                        <p:par>
                          <p:cTn id="12" fill="hold">
                            <p:stCondLst>
                              <p:cond delay="21500"/>
                            </p:stCondLst>
                            <p:childTnLst>
                              <p:par>
                                <p:cTn id="13" presetID="2" presetClass="entr" presetSubtype="1" fill="hold" grpId="2" nodeType="afterEffect">
                                  <p:stCondLst>
                                    <p:cond delay="5000"/>
                                  </p:stCondLst>
                                  <p:iterate>
                                    <p:tmAbs val="0"/>
                                  </p:iterate>
                                  <p:childTnLst>
                                    <p:set>
                                      <p:cBhvr>
                                        <p:cTn id="14" fill="hold"/>
                                        <p:tgtEl>
                                          <p:spTgt spid="285"/>
                                        </p:tgtEl>
                                        <p:attrNameLst>
                                          <p:attrName>style.visibility</p:attrName>
                                        </p:attrNameLst>
                                      </p:cBhvr>
                                      <p:to>
                                        <p:strVal val="visible"/>
                                      </p:to>
                                    </p:set>
                                    <p:anim calcmode="lin" valueType="num">
                                      <p:cBhvr>
                                        <p:cTn id="15" dur="1000" fill="hold"/>
                                        <p:tgtEl>
                                          <p:spTgt spid="285"/>
                                        </p:tgtEl>
                                        <p:attrNameLst>
                                          <p:attrName>ppt_x</p:attrName>
                                        </p:attrNameLst>
                                      </p:cBhvr>
                                      <p:tavLst>
                                        <p:tav tm="0">
                                          <p:val>
                                            <p:strVal val="#ppt_x"/>
                                          </p:val>
                                        </p:tav>
                                        <p:tav tm="100000">
                                          <p:val>
                                            <p:strVal val="#ppt_x"/>
                                          </p:val>
                                        </p:tav>
                                      </p:tavLst>
                                    </p:anim>
                                    <p:anim calcmode="lin" valueType="num">
                                      <p:cBhvr>
                                        <p:cTn id="16" dur="1000" fill="hold"/>
                                        <p:tgtEl>
                                          <p:spTgt spid="2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284" grpId="1" animBg="1" advAuto="0"/>
      <p:bldP spid="285"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3 trees down on road rainy.jpeg" descr="3 trees down on road rainy.jpeg"/>
          <p:cNvPicPr>
            <a:picLocks noChangeAspect="1"/>
          </p:cNvPicPr>
          <p:nvPr/>
        </p:nvPicPr>
        <p:blipFill>
          <a:blip r:embed="rId5">
            <a:extLst/>
          </a:blip>
          <a:stretch>
            <a:fillRect/>
          </a:stretch>
        </p:blipFill>
        <p:spPr>
          <a:xfrm>
            <a:off x="1102086" y="1158058"/>
            <a:ext cx="7955828" cy="5303884"/>
          </a:xfrm>
          <a:prstGeom prst="rect">
            <a:avLst/>
          </a:prstGeom>
          <a:ln w="3175">
            <a:miter lim="400000"/>
          </a:ln>
        </p:spPr>
      </p:pic>
      <p:sp>
        <p:nvSpPr>
          <p:cNvPr id="290" name="Stop, turn around and go the other way."/>
          <p:cNvSpPr/>
          <p:nvPr/>
        </p:nvSpPr>
        <p:spPr>
          <a:xfrm>
            <a:off x="-398186" y="6309400"/>
            <a:ext cx="10956372" cy="1333505"/>
          </a:xfrm>
          <a:prstGeom prst="rect">
            <a:avLst/>
          </a:prstGeom>
          <a:solidFill>
            <a:srgbClr val="31558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lvl="1" indent="0">
              <a:defRPr sz="3800">
                <a:solidFill>
                  <a:srgbClr val="FFFFFF"/>
                </a:solidFill>
              </a:defRPr>
            </a:pPr>
            <a:r>
              <a:t>Stop, turn around and go the other way.</a:t>
            </a:r>
          </a:p>
        </p:txBody>
      </p:sp>
      <p:sp>
        <p:nvSpPr>
          <p:cNvPr id="292" name="This is dangerous, even if there is no  movement, sparking or buzzing."/>
          <p:cNvSpPr/>
          <p:nvPr/>
        </p:nvSpPr>
        <p:spPr>
          <a:xfrm>
            <a:off x="-398186" y="6309400"/>
            <a:ext cx="10956372" cy="1333505"/>
          </a:xfrm>
          <a:prstGeom prst="rect">
            <a:avLst/>
          </a:prstGeom>
          <a:solidFill>
            <a:srgbClr val="31558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lvl="1" indent="0">
              <a:lnSpc>
                <a:spcPct val="80000"/>
              </a:lnSpc>
              <a:defRPr sz="3800">
                <a:solidFill>
                  <a:srgbClr val="FFFFFF"/>
                </a:solidFill>
              </a:defRPr>
            </a:pPr>
            <a:r>
              <a:t>This is dangerous, even if there is no </a:t>
            </a:r>
            <a:br/>
            <a:r>
              <a:t>movement, sparking or buzzing. </a:t>
            </a:r>
          </a:p>
        </p:txBody>
      </p:sp>
      <p:sp>
        <p:nvSpPr>
          <p:cNvPr id="291" name="Look up to know what’s down."/>
          <p:cNvSpPr txBox="1"/>
          <p:nvPr/>
        </p:nvSpPr>
        <p:spPr>
          <a:xfrm>
            <a:off x="901330" y="218665"/>
            <a:ext cx="8357339"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r>
              <a:t>Look up to know what’s down.</a:t>
            </a:r>
          </a:p>
        </p:txBody>
      </p:sp>
      <p:pic>
        <p:nvPicPr>
          <p:cNvPr id="2" name="Recorded Sound">
            <a:hlinkClick r:id="" action="ppaction://media"/>
            <a:extLst>
              <a:ext uri="{FF2B5EF4-FFF2-40B4-BE49-F238E27FC236}">
                <a16:creationId xmlns:a16="http://schemas.microsoft.com/office/drawing/2014/main" id="{EA6A9343-0F85-3C48-813A-3D0B5B3AA3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000" y="2833821"/>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47484" fill="hold"/>
                                        <p:tgtEl>
                                          <p:spTgt spid="2"/>
                                        </p:tgtEl>
                                      </p:cBhvr>
                                    </p:cmd>
                                  </p:childTnLst>
                                </p:cTn>
                              </p:par>
                            </p:childTnLst>
                          </p:cTn>
                        </p:par>
                        <p:par>
                          <p:cTn id="7" fill="hold">
                            <p:stCondLst>
                              <p:cond delay="500"/>
                            </p:stCondLst>
                            <p:childTnLst>
                              <p:par>
                                <p:cTn id="8" presetID="1" presetClass="entr" presetSubtype="0" fill="hold" grpId="2" nodeType="afterEffect">
                                  <p:stCondLst>
                                    <p:cond delay="28000"/>
                                  </p:stCondLst>
                                  <p:iterate>
                                    <p:tmAbs val="0"/>
                                  </p:iterate>
                                  <p:childTnLst>
                                    <p:set>
                                      <p:cBhvr>
                                        <p:cTn id="9" fill="hold"/>
                                        <p:tgtEl>
                                          <p:spTgt spid="292"/>
                                        </p:tgtEl>
                                        <p:attrNameLst>
                                          <p:attrName>style.visibility</p:attrName>
                                        </p:attrNameLst>
                                      </p:cBhvr>
                                      <p:to>
                                        <p:strVal val="visible"/>
                                      </p:to>
                                    </p:set>
                                  </p:childTnLst>
                                </p:cTn>
                              </p:par>
                            </p:childTnLst>
                          </p:cTn>
                        </p:par>
                        <p:par>
                          <p:cTn id="10" fill="hold">
                            <p:stCondLst>
                              <p:cond delay="28500"/>
                            </p:stCondLst>
                            <p:childTnLst>
                              <p:par>
                                <p:cTn id="11" presetID="10" presetClass="exit" presetSubtype="0" fill="hold" grpId="3" nodeType="afterEffect">
                                  <p:stCondLst>
                                    <p:cond delay="5000"/>
                                  </p:stCondLst>
                                  <p:childTnLst>
                                    <p:animEffect transition="out" filter="fade">
                                      <p:cBhvr>
                                        <p:cTn id="12" dur="500"/>
                                        <p:tgtEl>
                                          <p:spTgt spid="292"/>
                                        </p:tgtEl>
                                      </p:cBhvr>
                                    </p:animEffect>
                                    <p:set>
                                      <p:cBhvr>
                                        <p:cTn id="13" dur="1" fill="hold">
                                          <p:stCondLst>
                                            <p:cond delay="499"/>
                                          </p:stCondLst>
                                        </p:cTn>
                                        <p:tgtEl>
                                          <p:spTgt spid="292"/>
                                        </p:tgtEl>
                                        <p:attrNameLst>
                                          <p:attrName>style.visibility</p:attrName>
                                        </p:attrNameLst>
                                      </p:cBhvr>
                                      <p:to>
                                        <p:strVal val="hidden"/>
                                      </p:to>
                                    </p:set>
                                  </p:childTnLst>
                                </p:cTn>
                              </p:par>
                            </p:childTnLst>
                          </p:cTn>
                        </p:par>
                        <p:par>
                          <p:cTn id="14" fill="hold">
                            <p:stCondLst>
                              <p:cond delay="34000"/>
                            </p:stCondLst>
                            <p:childTnLst>
                              <p:par>
                                <p:cTn id="15" presetID="2" presetClass="entr" presetSubtype="1" fill="hold" grpId="1" nodeType="afterEffect">
                                  <p:stCondLst>
                                    <p:cond delay="0"/>
                                  </p:stCondLst>
                                  <p:iterate>
                                    <p:tmAbs val="0"/>
                                  </p:iterate>
                                  <p:childTnLst>
                                    <p:set>
                                      <p:cBhvr>
                                        <p:cTn id="16" fill="hold"/>
                                        <p:tgtEl>
                                          <p:spTgt spid="290"/>
                                        </p:tgtEl>
                                        <p:attrNameLst>
                                          <p:attrName>style.visibility</p:attrName>
                                        </p:attrNameLst>
                                      </p:cBhvr>
                                      <p:to>
                                        <p:strVal val="visible"/>
                                      </p:to>
                                    </p:set>
                                    <p:anim calcmode="lin" valueType="num">
                                      <p:cBhvr>
                                        <p:cTn id="17" dur="1000" fill="hold"/>
                                        <p:tgtEl>
                                          <p:spTgt spid="290"/>
                                        </p:tgtEl>
                                        <p:attrNameLst>
                                          <p:attrName>ppt_x</p:attrName>
                                        </p:attrNameLst>
                                      </p:cBhvr>
                                      <p:tavLst>
                                        <p:tav tm="0">
                                          <p:val>
                                            <p:strVal val="#ppt_x"/>
                                          </p:val>
                                        </p:tav>
                                        <p:tav tm="100000">
                                          <p:val>
                                            <p:strVal val="#ppt_x"/>
                                          </p:val>
                                        </p:tav>
                                      </p:tavLst>
                                    </p:anim>
                                    <p:anim calcmode="lin" valueType="num">
                                      <p:cBhvr>
                                        <p:cTn id="18" dur="1000" fill="hold"/>
                                        <p:tgtEl>
                                          <p:spTgt spid="29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290" grpId="1" animBg="1" advAuto="0"/>
      <p:bldP spid="292" grpId="2" animBg="1" advAuto="0"/>
      <p:bldP spid="292" grpId="3"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tay the length of a…"/>
          <p:cNvSpPr txBox="1"/>
          <p:nvPr/>
        </p:nvSpPr>
        <p:spPr>
          <a:xfrm>
            <a:off x="2239667" y="170970"/>
            <a:ext cx="5680666" cy="1450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r>
              <a:t>Stay the length of a </a:t>
            </a:r>
          </a:p>
          <a:p>
            <a:r>
              <a:t>school bus away.</a:t>
            </a:r>
          </a:p>
        </p:txBody>
      </p:sp>
      <p:pic>
        <p:nvPicPr>
          <p:cNvPr id="297" name="pexels-photo-356085.jpeg" descr="pexels-photo-356085.jpeg"/>
          <p:cNvPicPr>
            <a:picLocks noChangeAspect="1"/>
          </p:cNvPicPr>
          <p:nvPr/>
        </p:nvPicPr>
        <p:blipFill>
          <a:blip r:embed="rId5">
            <a:extLst/>
          </a:blip>
          <a:srcRect t="10205" r="1173" b="6169"/>
          <a:stretch>
            <a:fillRect/>
          </a:stretch>
        </p:blipFill>
        <p:spPr>
          <a:xfrm>
            <a:off x="1218953" y="1925539"/>
            <a:ext cx="8032651" cy="5278321"/>
          </a:xfrm>
          <a:prstGeom prst="rect">
            <a:avLst/>
          </a:prstGeom>
          <a:ln w="3175">
            <a:miter lim="400000"/>
          </a:ln>
        </p:spPr>
      </p:pic>
      <p:sp>
        <p:nvSpPr>
          <p:cNvPr id="298" name="Tell an adult if you see downed lines,  so they can call DTE or 911."/>
          <p:cNvSpPr/>
          <p:nvPr/>
        </p:nvSpPr>
        <p:spPr>
          <a:xfrm>
            <a:off x="-398186" y="6309400"/>
            <a:ext cx="10956372" cy="1333505"/>
          </a:xfrm>
          <a:prstGeom prst="rect">
            <a:avLst/>
          </a:prstGeom>
          <a:solidFill>
            <a:srgbClr val="31558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lvl="1" indent="0">
              <a:defRPr sz="3800">
                <a:solidFill>
                  <a:srgbClr val="FFFFFF"/>
                </a:solidFill>
              </a:defRPr>
            </a:pPr>
            <a:r>
              <a:t>Tell an adult if you see downed lines, </a:t>
            </a:r>
            <a:br/>
            <a:r>
              <a:t>so they can call DTE or 911.</a:t>
            </a:r>
          </a:p>
        </p:txBody>
      </p:sp>
      <p:pic>
        <p:nvPicPr>
          <p:cNvPr id="2" name="Slide 18 audio sample">
            <a:hlinkClick r:id="" action="ppaction://media"/>
            <a:extLst>
              <a:ext uri="{FF2B5EF4-FFF2-40B4-BE49-F238E27FC236}">
                <a16:creationId xmlns:a16="http://schemas.microsoft.com/office/drawing/2014/main" id="{7799F4D6-FC2C-8F4D-ADED-040ED76A90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1786" y="4337456"/>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5743" fill="hold"/>
                                        <p:tgtEl>
                                          <p:spTgt spid="2"/>
                                        </p:tgtEl>
                                      </p:cBhvr>
                                    </p:cmd>
                                  </p:childTnLst>
                                </p:cTn>
                              </p:par>
                            </p:childTnLst>
                          </p:cTn>
                        </p:par>
                        <p:par>
                          <p:cTn id="7" fill="hold">
                            <p:stCondLst>
                              <p:cond delay="500"/>
                            </p:stCondLst>
                            <p:childTnLst>
                              <p:par>
                                <p:cTn id="8" presetID="2" presetClass="entr" presetSubtype="1" fill="hold" grpId="1" nodeType="afterEffect">
                                  <p:stCondLst>
                                    <p:cond delay="8000"/>
                                  </p:stCondLst>
                                  <p:iterate>
                                    <p:tmAbs val="0"/>
                                  </p:iterate>
                                  <p:childTnLst>
                                    <p:set>
                                      <p:cBhvr>
                                        <p:cTn id="9" fill="hold"/>
                                        <p:tgtEl>
                                          <p:spTgt spid="298"/>
                                        </p:tgtEl>
                                        <p:attrNameLst>
                                          <p:attrName>style.visibility</p:attrName>
                                        </p:attrNameLst>
                                      </p:cBhvr>
                                      <p:to>
                                        <p:strVal val="visible"/>
                                      </p:to>
                                    </p:set>
                                    <p:anim calcmode="lin" valueType="num">
                                      <p:cBhvr>
                                        <p:cTn id="10" dur="1000" fill="hold"/>
                                        <p:tgtEl>
                                          <p:spTgt spid="298"/>
                                        </p:tgtEl>
                                        <p:attrNameLst>
                                          <p:attrName>ppt_x</p:attrName>
                                        </p:attrNameLst>
                                      </p:cBhvr>
                                      <p:tavLst>
                                        <p:tav tm="0">
                                          <p:val>
                                            <p:strVal val="#ppt_x"/>
                                          </p:val>
                                        </p:tav>
                                        <p:tav tm="100000">
                                          <p:val>
                                            <p:strVal val="#ppt_x"/>
                                          </p:val>
                                        </p:tav>
                                      </p:tavLst>
                                    </p:anim>
                                    <p:anim calcmode="lin" valueType="num">
                                      <p:cBhvr>
                                        <p:cTn id="11" dur="1000" fill="hold"/>
                                        <p:tgtEl>
                                          <p:spTgt spid="2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298"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tay away from electrical equipment.…"/>
          <p:cNvSpPr>
            <a:spLocks noGrp="1"/>
          </p:cNvSpPr>
          <p:nvPr>
            <p:ph type="body" idx="14"/>
          </p:nvPr>
        </p:nvSpPr>
        <p:spPr>
          <a:xfrm>
            <a:off x="277464" y="255868"/>
            <a:ext cx="3818473" cy="4346576"/>
          </a:xfrm>
          <a:prstGeom prst="rect">
            <a:avLst/>
          </a:prstGeom>
        </p:spPr>
        <p:txBody>
          <a:bodyPr/>
          <a:lstStyle/>
          <a:p>
            <a:pPr>
              <a:defRPr sz="4000" b="1">
                <a:solidFill>
                  <a:srgbClr val="000000">
                    <a:alpha val="50000"/>
                  </a:srgbClr>
                </a:solidFill>
                <a:latin typeface="Helvetica"/>
                <a:ea typeface="Helvetica"/>
                <a:cs typeface="Helvetica"/>
                <a:sym typeface="Helvetica"/>
              </a:defRPr>
            </a:pPr>
            <a:r>
              <a:t>Stay away from electrical equipment. </a:t>
            </a:r>
          </a:p>
          <a:p>
            <a:pPr>
              <a:defRPr sz="4000" b="1">
                <a:solidFill>
                  <a:srgbClr val="000000">
                    <a:alpha val="50000"/>
                  </a:srgbClr>
                </a:solidFill>
                <a:latin typeface="Helvetica"/>
                <a:ea typeface="Helvetica"/>
                <a:cs typeface="Helvetica"/>
                <a:sym typeface="Helvetica"/>
              </a:defRPr>
            </a:pPr>
            <a:r>
              <a:rPr>
                <a:solidFill>
                  <a:schemeClr val="accent5"/>
                </a:solidFill>
              </a:rPr>
              <a:t>DO NOT</a:t>
            </a:r>
            <a:r>
              <a:t> climb substation fences.</a:t>
            </a:r>
          </a:p>
        </p:txBody>
      </p:sp>
      <p:pic>
        <p:nvPicPr>
          <p:cNvPr id="303" name="high voltage sign.jpg" descr="high voltage sign.jpg"/>
          <p:cNvPicPr>
            <a:picLocks noChangeAspect="1"/>
          </p:cNvPicPr>
          <p:nvPr/>
        </p:nvPicPr>
        <p:blipFill>
          <a:blip r:embed="rId5">
            <a:extLst/>
          </a:blip>
          <a:stretch>
            <a:fillRect/>
          </a:stretch>
        </p:blipFill>
        <p:spPr>
          <a:xfrm>
            <a:off x="-137807" y="4535368"/>
            <a:ext cx="4699816" cy="3120678"/>
          </a:xfrm>
          <a:prstGeom prst="rect">
            <a:avLst/>
          </a:prstGeom>
          <a:ln w="3175">
            <a:miter lim="400000"/>
          </a:ln>
        </p:spPr>
      </p:pic>
      <p:pic>
        <p:nvPicPr>
          <p:cNvPr id="304" name="substation behind fence.jpeg" descr="substation behind fence.jpeg"/>
          <p:cNvPicPr>
            <a:picLocks noChangeAspect="1"/>
          </p:cNvPicPr>
          <p:nvPr/>
        </p:nvPicPr>
        <p:blipFill>
          <a:blip r:embed="rId6">
            <a:extLst/>
          </a:blip>
          <a:stretch>
            <a:fillRect/>
          </a:stretch>
        </p:blipFill>
        <p:spPr>
          <a:xfrm>
            <a:off x="4564315" y="-127774"/>
            <a:ext cx="7670019" cy="5113860"/>
          </a:xfrm>
          <a:prstGeom prst="rect">
            <a:avLst/>
          </a:prstGeom>
          <a:ln w="3175">
            <a:miter lim="400000"/>
          </a:ln>
        </p:spPr>
      </p:pic>
      <p:sp>
        <p:nvSpPr>
          <p:cNvPr id="305" name="Play it safe outside."/>
          <p:cNvSpPr txBox="1"/>
          <p:nvPr/>
        </p:nvSpPr>
        <p:spPr>
          <a:xfrm>
            <a:off x="4668599" y="5999100"/>
            <a:ext cx="5427843"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r>
              <a:t>Play it safe outside.</a:t>
            </a:r>
          </a:p>
        </p:txBody>
      </p:sp>
      <p:pic>
        <p:nvPicPr>
          <p:cNvPr id="2" name="Slide 19 sample audio.">
            <a:hlinkClick r:id="" action="ppaction://media"/>
            <a:extLst>
              <a:ext uri="{FF2B5EF4-FFF2-40B4-BE49-F238E27FC236}">
                <a16:creationId xmlns:a16="http://schemas.microsoft.com/office/drawing/2014/main" id="{BFADEDC0-9D45-E440-A793-4E01335CE7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800" y="3722568"/>
            <a:ext cx="812800" cy="812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60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828">
              <a:srgbClr val="ABE4F3"/>
            </a:gs>
            <a:gs pos="41356">
              <a:srgbClr val="FEFFFF"/>
            </a:gs>
          </a:gsLst>
          <a:lin ang="16200000" scaled="0"/>
        </a:gradFill>
        <a:effectLst/>
      </p:bgPr>
    </p:bg>
    <p:spTree>
      <p:nvGrpSpPr>
        <p:cNvPr id="1" name=""/>
        <p:cNvGrpSpPr/>
        <p:nvPr/>
      </p:nvGrpSpPr>
      <p:grpSpPr>
        <a:xfrm>
          <a:off x="0" y="0"/>
          <a:ext cx="0" cy="0"/>
          <a:chOff x="0" y="0"/>
          <a:chExt cx="0" cy="0"/>
        </a:xfrm>
      </p:grpSpPr>
      <p:sp>
        <p:nvSpPr>
          <p:cNvPr id="145" name="What We Will Do Today"/>
          <p:cNvSpPr>
            <a:spLocks noGrp="1"/>
          </p:cNvSpPr>
          <p:nvPr>
            <p:ph type="body" idx="14"/>
          </p:nvPr>
        </p:nvSpPr>
        <p:spPr>
          <a:xfrm>
            <a:off x="500140" y="401023"/>
            <a:ext cx="9261321" cy="993776"/>
          </a:xfrm>
          <a:prstGeom prst="rect">
            <a:avLst/>
          </a:prstGeom>
        </p:spPr>
        <p:txBody>
          <a:bodyPr/>
          <a:lstStyle>
            <a:lvl1pPr>
              <a:defRPr sz="6000">
                <a:solidFill>
                  <a:srgbClr val="FFB600"/>
                </a:solidFill>
              </a:defRPr>
            </a:lvl1pPr>
          </a:lstStyle>
          <a:p>
            <a:r>
              <a:t>What We Will Do Today</a:t>
            </a:r>
          </a:p>
        </p:txBody>
      </p:sp>
      <p:sp>
        <p:nvSpPr>
          <p:cNvPr id="146" name="Learn about electrical safety -  inside and outside."/>
          <p:cNvSpPr/>
          <p:nvPr/>
        </p:nvSpPr>
        <p:spPr>
          <a:xfrm>
            <a:off x="1200951" y="3543581"/>
            <a:ext cx="4316766" cy="1379067"/>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2300" b="0">
                <a:solidFill>
                  <a:srgbClr val="FFFFFF"/>
                </a:solidFill>
              </a:defRPr>
            </a:pPr>
            <a:r>
              <a:t>Learn about electrical safety - </a:t>
            </a:r>
            <a:br/>
            <a:r>
              <a:t>inside and outside.</a:t>
            </a:r>
          </a:p>
        </p:txBody>
      </p:sp>
      <p:sp>
        <p:nvSpPr>
          <p:cNvPr id="147" name="Learn about energy."/>
          <p:cNvSpPr/>
          <p:nvPr/>
        </p:nvSpPr>
        <p:spPr>
          <a:xfrm>
            <a:off x="1196074" y="1740938"/>
            <a:ext cx="1914171" cy="1615254"/>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lvl="1" indent="0">
              <a:defRPr sz="2300" b="0">
                <a:solidFill>
                  <a:srgbClr val="FFFFFF"/>
                </a:solidFill>
              </a:defRPr>
            </a:pPr>
            <a:r>
              <a:t>Learn about energy.</a:t>
            </a:r>
          </a:p>
        </p:txBody>
      </p:sp>
      <p:sp>
        <p:nvSpPr>
          <p:cNvPr id="148" name="Learn about properties of electricity."/>
          <p:cNvSpPr/>
          <p:nvPr/>
        </p:nvSpPr>
        <p:spPr>
          <a:xfrm>
            <a:off x="3357355" y="1740938"/>
            <a:ext cx="2160362" cy="1615254"/>
          </a:xfrm>
          <a:prstGeom prst="rect">
            <a:avLst/>
          </a:prstGeom>
          <a:solidFill>
            <a:srgbClr val="007CC2"/>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defRPr sz="2300" b="0">
                <a:solidFill>
                  <a:srgbClr val="FFFFFF"/>
                </a:solidFill>
              </a:defRPr>
            </a:lvl1pPr>
          </a:lstStyle>
          <a:p>
            <a:r>
              <a:t>Learn about properties of electricity.</a:t>
            </a:r>
          </a:p>
        </p:txBody>
      </p:sp>
      <p:sp>
        <p:nvSpPr>
          <p:cNvPr id="149" name="Rectangle"/>
          <p:cNvSpPr/>
          <p:nvPr/>
        </p:nvSpPr>
        <p:spPr>
          <a:xfrm>
            <a:off x="1198505" y="5110036"/>
            <a:ext cx="7864590" cy="1379067"/>
          </a:xfrm>
          <a:prstGeom prst="rect">
            <a:avLst/>
          </a:prstGeom>
          <a:solidFill>
            <a:srgbClr val="007CC2"/>
          </a:solidFill>
          <a:ln w="3175">
            <a:miter lim="400000"/>
          </a:ln>
        </p:spPr>
        <p:txBody>
          <a:bodyPr lIns="39687" tIns="39687" rIns="39687" bIns="39687" anchor="ctr"/>
          <a:lstStyle/>
          <a:p>
            <a:pPr>
              <a:defRPr sz="2300" b="0">
                <a:solidFill>
                  <a:srgbClr val="000000"/>
                </a:solidFill>
                <a:latin typeface="+mn-lt"/>
                <a:ea typeface="+mn-ea"/>
                <a:cs typeface="+mn-cs"/>
                <a:sym typeface="Helvetica Light"/>
              </a:defRPr>
            </a:pPr>
            <a:endParaRPr/>
          </a:p>
        </p:txBody>
      </p:sp>
      <p:pic>
        <p:nvPicPr>
          <p:cNvPr id="150" name="Volter facing left sitting left arm up.png" descr="Volter facing left sitting left arm up.png"/>
          <p:cNvPicPr>
            <a:picLocks noChangeAspect="1"/>
          </p:cNvPicPr>
          <p:nvPr/>
        </p:nvPicPr>
        <p:blipFill>
          <a:blip r:embed="rId7">
            <a:extLst/>
          </a:blip>
          <a:stretch>
            <a:fillRect/>
          </a:stretch>
        </p:blipFill>
        <p:spPr>
          <a:xfrm>
            <a:off x="5381165" y="1315317"/>
            <a:ext cx="4166691" cy="5392188"/>
          </a:xfrm>
          <a:prstGeom prst="rect">
            <a:avLst/>
          </a:prstGeom>
          <a:ln w="3175">
            <a:miter lim="400000"/>
          </a:ln>
        </p:spPr>
      </p:pic>
      <p:sp>
        <p:nvSpPr>
          <p:cNvPr id="151" name="Do some electricity activities and play…"/>
          <p:cNvSpPr txBox="1"/>
          <p:nvPr/>
        </p:nvSpPr>
        <p:spPr>
          <a:xfrm>
            <a:off x="1360436" y="5582524"/>
            <a:ext cx="7439128" cy="43409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lgn="l">
              <a:defRPr sz="2300" b="0">
                <a:solidFill>
                  <a:srgbClr val="FFFFFF"/>
                </a:solidFill>
              </a:defRPr>
            </a:pPr>
            <a:r>
              <a:rPr lang="en-US" dirty="0"/>
              <a:t>P</a:t>
            </a:r>
            <a:r>
              <a:rPr dirty="0"/>
              <a:t>lay</a:t>
            </a:r>
            <a:r>
              <a:rPr lang="en-US" dirty="0"/>
              <a:t> </a:t>
            </a:r>
            <a:r>
              <a:rPr dirty="0"/>
              <a:t>Electrical Safety Sense.</a:t>
            </a:r>
          </a:p>
        </p:txBody>
      </p:sp>
      <p:pic>
        <p:nvPicPr>
          <p:cNvPr id="2" name="Slide 2 clip 1">
            <a:hlinkClick r:id="" action="ppaction://media"/>
            <a:extLst>
              <a:ext uri="{FF2B5EF4-FFF2-40B4-BE49-F238E27FC236}">
                <a16:creationId xmlns:a16="http://schemas.microsoft.com/office/drawing/2014/main" id="{9A1C6804-9705-AC4A-8B07-DCFD6249FE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98742" y="2006121"/>
            <a:ext cx="812800" cy="812800"/>
          </a:xfrm>
          <a:prstGeom prst="rect">
            <a:avLst/>
          </a:prstGeom>
        </p:spPr>
      </p:pic>
      <p:pic>
        <p:nvPicPr>
          <p:cNvPr id="3" name="Slide 2 clip 2">
            <a:hlinkClick r:id="" action="ppaction://media"/>
            <a:extLst>
              <a:ext uri="{FF2B5EF4-FFF2-40B4-BE49-F238E27FC236}">
                <a16:creationId xmlns:a16="http://schemas.microsoft.com/office/drawing/2014/main" id="{CB5C137C-2CD3-6C4D-BDBB-BB7C8CE5C45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398742" y="4042754"/>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47"/>
                                        </p:tgtEl>
                                        <p:attrNameLst>
                                          <p:attrName>style.visibility</p:attrName>
                                        </p:attrNameLst>
                                      </p:cBhvr>
                                      <p:to>
                                        <p:strVal val="visible"/>
                                      </p:to>
                                    </p:set>
                                    <p:anim calcmode="lin" valueType="num">
                                      <p:cBhvr>
                                        <p:cTn id="7" dur="199" fill="hold"/>
                                        <p:tgtEl>
                                          <p:spTgt spid="147"/>
                                        </p:tgtEl>
                                        <p:attrNameLst>
                                          <p:attrName>ppt_x</p:attrName>
                                        </p:attrNameLst>
                                      </p:cBhvr>
                                      <p:tavLst>
                                        <p:tav tm="0">
                                          <p:val>
                                            <p:strVal val="#ppt_x"/>
                                          </p:val>
                                        </p:tav>
                                        <p:tav tm="100000">
                                          <p:val>
                                            <p:strVal val="#ppt_x"/>
                                          </p:val>
                                        </p:tav>
                                      </p:tavLst>
                                    </p:anim>
                                    <p:anim calcmode="lin" valueType="num">
                                      <p:cBhvr>
                                        <p:cTn id="8" dur="199" fill="hold"/>
                                        <p:tgtEl>
                                          <p:spTgt spid="147"/>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5270" fill="hold"/>
                                        <p:tgtEl>
                                          <p:spTgt spid="2"/>
                                        </p:tgtEl>
                                      </p:cBhvr>
                                    </p:cmd>
                                  </p:childTnLst>
                                </p:cTn>
                              </p:par>
                            </p:childTnLst>
                          </p:cTn>
                        </p:par>
                        <p:par>
                          <p:cTn id="11" fill="hold">
                            <p:stCondLst>
                              <p:cond delay="199"/>
                            </p:stCondLst>
                            <p:childTnLst>
                              <p:par>
                                <p:cTn id="12" presetID="2" presetClass="entr" presetSubtype="4" fill="hold" grpId="2" nodeType="afterEffect">
                                  <p:stCondLst>
                                    <p:cond delay="1000"/>
                                  </p:stCondLst>
                                  <p:iterate>
                                    <p:tmAbs val="0"/>
                                  </p:iterate>
                                  <p:childTnLst>
                                    <p:set>
                                      <p:cBhvr>
                                        <p:cTn id="13" fill="hold"/>
                                        <p:tgtEl>
                                          <p:spTgt spid="148"/>
                                        </p:tgtEl>
                                        <p:attrNameLst>
                                          <p:attrName>style.visibility</p:attrName>
                                        </p:attrNameLst>
                                      </p:cBhvr>
                                      <p:to>
                                        <p:strVal val="visible"/>
                                      </p:to>
                                    </p:set>
                                    <p:anim calcmode="lin" valueType="num">
                                      <p:cBhvr>
                                        <p:cTn id="14" dur="199" fill="hold"/>
                                        <p:tgtEl>
                                          <p:spTgt spid="148"/>
                                        </p:tgtEl>
                                        <p:attrNameLst>
                                          <p:attrName>ppt_x</p:attrName>
                                        </p:attrNameLst>
                                      </p:cBhvr>
                                      <p:tavLst>
                                        <p:tav tm="0">
                                          <p:val>
                                            <p:strVal val="#ppt_x"/>
                                          </p:val>
                                        </p:tav>
                                        <p:tav tm="100000">
                                          <p:val>
                                            <p:strVal val="#ppt_x"/>
                                          </p:val>
                                        </p:tav>
                                      </p:tavLst>
                                    </p:anim>
                                    <p:anim calcmode="lin" valueType="num">
                                      <p:cBhvr>
                                        <p:cTn id="15" dur="199" fill="hold"/>
                                        <p:tgtEl>
                                          <p:spTgt spid="148"/>
                                        </p:tgtEl>
                                        <p:attrNameLst>
                                          <p:attrName>ppt_y</p:attrName>
                                        </p:attrNameLst>
                                      </p:cBhvr>
                                      <p:tavLst>
                                        <p:tav tm="0">
                                          <p:val>
                                            <p:strVal val="1+#ppt_h/2"/>
                                          </p:val>
                                        </p:tav>
                                        <p:tav tm="100000">
                                          <p:val>
                                            <p:strVal val="#ppt_y"/>
                                          </p:val>
                                        </p:tav>
                                      </p:tavLst>
                                    </p:anim>
                                  </p:childTnLst>
                                </p:cTn>
                              </p:par>
                            </p:childTnLst>
                          </p:cTn>
                        </p:par>
                        <p:par>
                          <p:cTn id="16" fill="hold">
                            <p:stCondLst>
                              <p:cond delay="1398"/>
                            </p:stCondLst>
                            <p:childTnLst>
                              <p:par>
                                <p:cTn id="17" presetID="1" presetClass="mediacall" presetSubtype="0" fill="hold" nodeType="afterEffect">
                                  <p:stCondLst>
                                    <p:cond delay="5000"/>
                                  </p:stCondLst>
                                  <p:childTnLst>
                                    <p:cmd type="call" cmd="playFrom(0.0)">
                                      <p:cBhvr>
                                        <p:cTn id="18" dur="11075" fill="hold"/>
                                        <p:tgtEl>
                                          <p:spTgt spid="3"/>
                                        </p:tgtEl>
                                      </p:cBhvr>
                                    </p:cmd>
                                  </p:childTnLst>
                                </p:cTn>
                              </p:par>
                            </p:childTnLst>
                          </p:cTn>
                        </p:par>
                        <p:par>
                          <p:cTn id="19" fill="hold">
                            <p:stCondLst>
                              <p:cond delay="6398"/>
                            </p:stCondLst>
                            <p:childTnLst>
                              <p:par>
                                <p:cTn id="20" presetID="2" presetClass="entr" presetSubtype="4" fill="hold" grpId="3" nodeType="afterEffect">
                                  <p:stCondLst>
                                    <p:cond delay="500"/>
                                  </p:stCondLst>
                                  <p:iterate>
                                    <p:tmAbs val="0"/>
                                  </p:iterate>
                                  <p:childTnLst>
                                    <p:set>
                                      <p:cBhvr>
                                        <p:cTn id="21" fill="hold"/>
                                        <p:tgtEl>
                                          <p:spTgt spid="146"/>
                                        </p:tgtEl>
                                        <p:attrNameLst>
                                          <p:attrName>style.visibility</p:attrName>
                                        </p:attrNameLst>
                                      </p:cBhvr>
                                      <p:to>
                                        <p:strVal val="visible"/>
                                      </p:to>
                                    </p:set>
                                    <p:anim calcmode="lin" valueType="num">
                                      <p:cBhvr>
                                        <p:cTn id="22" dur="199" fill="hold"/>
                                        <p:tgtEl>
                                          <p:spTgt spid="146"/>
                                        </p:tgtEl>
                                        <p:attrNameLst>
                                          <p:attrName>ppt_x</p:attrName>
                                        </p:attrNameLst>
                                      </p:cBhvr>
                                      <p:tavLst>
                                        <p:tav tm="0">
                                          <p:val>
                                            <p:strVal val="#ppt_x"/>
                                          </p:val>
                                        </p:tav>
                                        <p:tav tm="100000">
                                          <p:val>
                                            <p:strVal val="#ppt_x"/>
                                          </p:val>
                                        </p:tav>
                                      </p:tavLst>
                                    </p:anim>
                                    <p:anim calcmode="lin" valueType="num">
                                      <p:cBhvr>
                                        <p:cTn id="23" dur="199" fill="hold"/>
                                        <p:tgtEl>
                                          <p:spTgt spid="146"/>
                                        </p:tgtEl>
                                        <p:attrNameLst>
                                          <p:attrName>ppt_y</p:attrName>
                                        </p:attrNameLst>
                                      </p:cBhvr>
                                      <p:tavLst>
                                        <p:tav tm="0">
                                          <p:val>
                                            <p:strVal val="1+#ppt_h/2"/>
                                          </p:val>
                                        </p:tav>
                                        <p:tav tm="100000">
                                          <p:val>
                                            <p:strVal val="#ppt_y"/>
                                          </p:val>
                                        </p:tav>
                                      </p:tavLst>
                                    </p:anim>
                                  </p:childTnLst>
                                </p:cTn>
                              </p:par>
                            </p:childTnLst>
                          </p:cTn>
                        </p:par>
                        <p:par>
                          <p:cTn id="24" fill="hold">
                            <p:stCondLst>
                              <p:cond delay="7097"/>
                            </p:stCondLst>
                            <p:childTnLst>
                              <p:par>
                                <p:cTn id="25" presetID="1" presetClass="entr" presetSubtype="0" fill="hold" grpId="4" nodeType="afterEffect">
                                  <p:stCondLst>
                                    <p:cond delay="6000"/>
                                  </p:stCondLst>
                                  <p:iterate>
                                    <p:tmAbs val="0"/>
                                  </p:iterate>
                                  <p:childTnLst>
                                    <p:set>
                                      <p:cBhvr>
                                        <p:cTn id="26" fill="hold"/>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childTnLst>
        </p:cTn>
      </p:par>
    </p:tnLst>
    <p:bldLst>
      <p:bldP spid="146" grpId="3" animBg="1" advAuto="0"/>
      <p:bldP spid="147" grpId="1" animBg="1" advAuto="0"/>
      <p:bldP spid="148" grpId="2" animBg="1" advAuto="0"/>
      <p:bldP spid="151" grpId="4"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309" name="Play it safe outside."/>
          <p:cNvSpPr txBox="1"/>
          <p:nvPr/>
        </p:nvSpPr>
        <p:spPr>
          <a:xfrm>
            <a:off x="2366078" y="363307"/>
            <a:ext cx="5427844"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r>
              <a:t>Play it safe outside.</a:t>
            </a:r>
          </a:p>
        </p:txBody>
      </p:sp>
      <p:sp>
        <p:nvSpPr>
          <p:cNvPr id="310" name="electric poles"/>
          <p:cNvSpPr txBox="1"/>
          <p:nvPr/>
        </p:nvSpPr>
        <p:spPr>
          <a:xfrm>
            <a:off x="753118" y="5387636"/>
            <a:ext cx="2771001" cy="587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3300"/>
            </a:lvl1pPr>
          </a:lstStyle>
          <a:p>
            <a:r>
              <a:t>electric poles</a:t>
            </a:r>
          </a:p>
        </p:txBody>
      </p:sp>
      <p:sp>
        <p:nvSpPr>
          <p:cNvPr id="311" name="power lines through tree top"/>
          <p:cNvSpPr txBox="1"/>
          <p:nvPr/>
        </p:nvSpPr>
        <p:spPr>
          <a:xfrm>
            <a:off x="4039698" y="5387636"/>
            <a:ext cx="5874408" cy="587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3300"/>
            </a:lvl1pPr>
          </a:lstStyle>
          <a:p>
            <a:r>
              <a:t>power lines through tree top</a:t>
            </a:r>
          </a:p>
        </p:txBody>
      </p:sp>
      <p:pic>
        <p:nvPicPr>
          <p:cNvPr id="312" name="Image" descr="Image"/>
          <p:cNvPicPr>
            <a:picLocks noChangeAspect="1"/>
          </p:cNvPicPr>
          <p:nvPr/>
        </p:nvPicPr>
        <p:blipFill>
          <a:blip r:embed="rId5">
            <a:extLst/>
          </a:blip>
          <a:srcRect t="4092" b="10899"/>
          <a:stretch>
            <a:fillRect/>
          </a:stretch>
        </p:blipFill>
        <p:spPr>
          <a:xfrm>
            <a:off x="859603" y="1416388"/>
            <a:ext cx="2738481" cy="3993523"/>
          </a:xfrm>
          <a:prstGeom prst="rect">
            <a:avLst/>
          </a:prstGeom>
          <a:ln w="3175">
            <a:miter lim="400000"/>
          </a:ln>
        </p:spPr>
      </p:pic>
      <p:pic>
        <p:nvPicPr>
          <p:cNvPr id="313" name="tree_dont power lines.jpg" descr="tree_dont power lines.jpg"/>
          <p:cNvPicPr>
            <a:picLocks noChangeAspect="1"/>
          </p:cNvPicPr>
          <p:nvPr/>
        </p:nvPicPr>
        <p:blipFill>
          <a:blip r:embed="rId6">
            <a:extLst/>
          </a:blip>
          <a:stretch>
            <a:fillRect/>
          </a:stretch>
        </p:blipFill>
        <p:spPr>
          <a:xfrm>
            <a:off x="4314664" y="1424926"/>
            <a:ext cx="5324476" cy="3993358"/>
          </a:xfrm>
          <a:prstGeom prst="rect">
            <a:avLst/>
          </a:prstGeom>
          <a:ln w="3175">
            <a:miter lim="400000"/>
          </a:ln>
        </p:spPr>
      </p:pic>
      <p:sp>
        <p:nvSpPr>
          <p:cNvPr id="314" name="Do not climb electric poles or…"/>
          <p:cNvSpPr txBox="1"/>
          <p:nvPr/>
        </p:nvSpPr>
        <p:spPr>
          <a:xfrm>
            <a:off x="1336079" y="6224816"/>
            <a:ext cx="7487842" cy="12985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4000">
                <a:solidFill>
                  <a:schemeClr val="accent5"/>
                </a:solidFill>
              </a:defRPr>
            </a:pPr>
            <a:r>
              <a:t>Do not climb electric poles or </a:t>
            </a:r>
          </a:p>
          <a:p>
            <a:pPr>
              <a:defRPr sz="4000">
                <a:solidFill>
                  <a:schemeClr val="accent5"/>
                </a:solidFill>
              </a:defRPr>
            </a:pPr>
            <a:r>
              <a:t>trees near power lines.</a:t>
            </a:r>
          </a:p>
        </p:txBody>
      </p:sp>
      <p:pic>
        <p:nvPicPr>
          <p:cNvPr id="2" name="Recorded Sound">
            <a:hlinkClick r:id="" action="ppaction://media"/>
            <a:extLst>
              <a:ext uri="{FF2B5EF4-FFF2-40B4-BE49-F238E27FC236}">
                <a16:creationId xmlns:a16="http://schemas.microsoft.com/office/drawing/2014/main" id="{CA09F65F-532E-CF42-8421-48B3BA179D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55720" y="4415276"/>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309"/>
                                        </p:tgtEl>
                                        <p:attrNameLst>
                                          <p:attrName>style.visibility</p:attrName>
                                        </p:attrNameLst>
                                      </p:cBhvr>
                                      <p:to>
                                        <p:strVal val="visible"/>
                                      </p:to>
                                    </p:set>
                                    <p:anim calcmode="lin" valueType="num">
                                      <p:cBhvr>
                                        <p:cTn id="7" dur="199" fill="hold"/>
                                        <p:tgtEl>
                                          <p:spTgt spid="309"/>
                                        </p:tgtEl>
                                        <p:attrNameLst>
                                          <p:attrName>ppt_x</p:attrName>
                                        </p:attrNameLst>
                                      </p:cBhvr>
                                      <p:tavLst>
                                        <p:tav tm="0">
                                          <p:val>
                                            <p:strVal val="#ppt_x"/>
                                          </p:val>
                                        </p:tav>
                                        <p:tav tm="100000">
                                          <p:val>
                                            <p:strVal val="#ppt_x"/>
                                          </p:val>
                                        </p:tav>
                                      </p:tavLst>
                                    </p:anim>
                                    <p:anim calcmode="lin" valueType="num">
                                      <p:cBhvr>
                                        <p:cTn id="8" dur="199" fill="hold"/>
                                        <p:tgtEl>
                                          <p:spTgt spid="309"/>
                                        </p:tgtEl>
                                        <p:attrNameLst>
                                          <p:attrName>ppt_y</p:attrName>
                                        </p:attrNameLst>
                                      </p:cBhvr>
                                      <p:tavLst>
                                        <p:tav tm="0">
                                          <p:val>
                                            <p:strVal val="0-#ppt_h/2"/>
                                          </p:val>
                                        </p:tav>
                                        <p:tav tm="100000">
                                          <p:val>
                                            <p:strVal val="#ppt_y"/>
                                          </p:val>
                                        </p:tav>
                                      </p:tavLst>
                                    </p:anim>
                                  </p:childTnLst>
                                </p:cTn>
                              </p:par>
                            </p:childTnLst>
                          </p:cTn>
                        </p:par>
                        <p:par>
                          <p:cTn id="9" fill="hold">
                            <p:stCondLst>
                              <p:cond delay="199"/>
                            </p:stCondLst>
                            <p:childTnLst>
                              <p:par>
                                <p:cTn id="10" presetID="1" presetClass="mediacall" presetSubtype="0" fill="hold" nodeType="afterEffect">
                                  <p:stCondLst>
                                    <p:cond delay="0"/>
                                  </p:stCondLst>
                                  <p:childTnLst>
                                    <p:cmd type="call" cmd="playFrom(0.0)">
                                      <p:cBhvr>
                                        <p:cTn id="11" dur="13212" fill="hold"/>
                                        <p:tgtEl>
                                          <p:spTgt spid="2"/>
                                        </p:tgtEl>
                                      </p:cBhvr>
                                    </p:cmd>
                                  </p:childTnLst>
                                </p:cTn>
                              </p:par>
                            </p:childTnLst>
                          </p:cTn>
                        </p:par>
                        <p:par>
                          <p:cTn id="12" fill="hold">
                            <p:stCondLst>
                              <p:cond delay="199"/>
                            </p:stCondLst>
                            <p:childTnLst>
                              <p:par>
                                <p:cTn id="13" presetID="2" presetClass="entr" presetSubtype="4" fill="hold" grpId="2" nodeType="afterEffect">
                                  <p:stCondLst>
                                    <p:cond delay="0"/>
                                  </p:stCondLst>
                                  <p:iterate>
                                    <p:tmAbs val="0"/>
                                  </p:iterate>
                                  <p:childTnLst>
                                    <p:set>
                                      <p:cBhvr>
                                        <p:cTn id="14" fill="hold"/>
                                        <p:tgtEl>
                                          <p:spTgt spid="314"/>
                                        </p:tgtEl>
                                        <p:attrNameLst>
                                          <p:attrName>style.visibility</p:attrName>
                                        </p:attrNameLst>
                                      </p:cBhvr>
                                      <p:to>
                                        <p:strVal val="visible"/>
                                      </p:to>
                                    </p:set>
                                    <p:anim calcmode="lin" valueType="num">
                                      <p:cBhvr>
                                        <p:cTn id="15" dur="199" fill="hold"/>
                                        <p:tgtEl>
                                          <p:spTgt spid="314"/>
                                        </p:tgtEl>
                                        <p:attrNameLst>
                                          <p:attrName>ppt_x</p:attrName>
                                        </p:attrNameLst>
                                      </p:cBhvr>
                                      <p:tavLst>
                                        <p:tav tm="0">
                                          <p:val>
                                            <p:strVal val="#ppt_x"/>
                                          </p:val>
                                        </p:tav>
                                        <p:tav tm="100000">
                                          <p:val>
                                            <p:strVal val="#ppt_x"/>
                                          </p:val>
                                        </p:tav>
                                      </p:tavLst>
                                    </p:anim>
                                    <p:anim calcmode="lin" valueType="num">
                                      <p:cBhvr>
                                        <p:cTn id="16" dur="199" fill="hold"/>
                                        <p:tgtEl>
                                          <p:spTgt spid="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309" grpId="1" animBg="1" advAuto="0"/>
      <p:bldP spid="314"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318" name="Play it safe outside."/>
          <p:cNvSpPr txBox="1"/>
          <p:nvPr/>
        </p:nvSpPr>
        <p:spPr>
          <a:xfrm>
            <a:off x="2396763" y="322176"/>
            <a:ext cx="5427843"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r>
              <a:t>Play it safe outside.</a:t>
            </a:r>
          </a:p>
        </p:txBody>
      </p:sp>
      <p:pic>
        <p:nvPicPr>
          <p:cNvPr id="319" name="droppedImage.tiff" descr="droppedImage.tiff"/>
          <p:cNvPicPr>
            <a:picLocks noChangeAspect="1"/>
          </p:cNvPicPr>
          <p:nvPr/>
        </p:nvPicPr>
        <p:blipFill>
          <a:blip r:embed="rId5">
            <a:extLst/>
          </a:blip>
          <a:srcRect l="9351" r="6536"/>
          <a:stretch>
            <a:fillRect/>
          </a:stretch>
        </p:blipFill>
        <p:spPr>
          <a:xfrm>
            <a:off x="774906" y="1517801"/>
            <a:ext cx="3937488" cy="3047872"/>
          </a:xfrm>
          <a:prstGeom prst="rect">
            <a:avLst/>
          </a:prstGeom>
          <a:ln w="12700">
            <a:solidFill>
              <a:srgbClr val="797979"/>
            </a:solidFill>
            <a:miter lim="400000"/>
          </a:ln>
        </p:spPr>
      </p:pic>
      <p:sp>
        <p:nvSpPr>
          <p:cNvPr id="320" name="electric meter"/>
          <p:cNvSpPr txBox="1"/>
          <p:nvPr/>
        </p:nvSpPr>
        <p:spPr>
          <a:xfrm>
            <a:off x="1334673" y="4809075"/>
            <a:ext cx="2817864" cy="587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3300"/>
            </a:lvl1pPr>
          </a:lstStyle>
          <a:p>
            <a:r>
              <a:t>electric meter</a:t>
            </a:r>
          </a:p>
        </p:txBody>
      </p:sp>
      <p:pic>
        <p:nvPicPr>
          <p:cNvPr id="321" name="Image" descr="Image"/>
          <p:cNvPicPr>
            <a:picLocks noChangeAspect="1"/>
          </p:cNvPicPr>
          <p:nvPr/>
        </p:nvPicPr>
        <p:blipFill>
          <a:blip r:embed="rId6">
            <a:extLst/>
          </a:blip>
          <a:stretch>
            <a:fillRect/>
          </a:stretch>
        </p:blipFill>
        <p:spPr>
          <a:xfrm>
            <a:off x="5535116" y="1511450"/>
            <a:ext cx="3917697" cy="3060701"/>
          </a:xfrm>
          <a:prstGeom prst="rect">
            <a:avLst/>
          </a:prstGeom>
          <a:ln w="3175">
            <a:miter lim="400000"/>
          </a:ln>
        </p:spPr>
      </p:pic>
      <p:sp>
        <p:nvSpPr>
          <p:cNvPr id="322" name="pad mount transformer"/>
          <p:cNvSpPr txBox="1"/>
          <p:nvPr/>
        </p:nvSpPr>
        <p:spPr>
          <a:xfrm>
            <a:off x="5142672" y="4809075"/>
            <a:ext cx="4702586" cy="587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3300"/>
            </a:lvl1pPr>
          </a:lstStyle>
          <a:p>
            <a:r>
              <a:t>pad mount transformer</a:t>
            </a:r>
          </a:p>
        </p:txBody>
      </p:sp>
      <p:sp>
        <p:nvSpPr>
          <p:cNvPr id="323" name="Stay away from electrical equipment   like meters and transformers."/>
          <p:cNvSpPr txBox="1"/>
          <p:nvPr/>
        </p:nvSpPr>
        <p:spPr>
          <a:xfrm>
            <a:off x="46088" y="5986850"/>
            <a:ext cx="10067824" cy="12985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4000">
                <a:solidFill>
                  <a:schemeClr val="accent5"/>
                </a:solidFill>
              </a:defRPr>
            </a:lvl1pPr>
          </a:lstStyle>
          <a:p>
            <a:r>
              <a:t>Stay away from electrical equipment   like meters and transformers.</a:t>
            </a:r>
          </a:p>
        </p:txBody>
      </p:sp>
      <p:pic>
        <p:nvPicPr>
          <p:cNvPr id="2" name="Recorded Sound">
            <a:hlinkClick r:id="" action="ppaction://media"/>
            <a:extLst>
              <a:ext uri="{FF2B5EF4-FFF2-40B4-BE49-F238E27FC236}">
                <a16:creationId xmlns:a16="http://schemas.microsoft.com/office/drawing/2014/main" id="{06BE6618-3A8C-9148-9745-138890E43E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75535" y="3403600"/>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7461" fill="hold"/>
                                        <p:tgtEl>
                                          <p:spTgt spid="2"/>
                                        </p:tgtEl>
                                      </p:cBhvr>
                                    </p:cmd>
                                  </p:childTnLst>
                                </p:cTn>
                              </p:par>
                            </p:childTnLst>
                          </p:cTn>
                        </p:par>
                        <p:par>
                          <p:cTn id="7" fill="hold">
                            <p:stCondLst>
                              <p:cond delay="500"/>
                            </p:stCondLst>
                            <p:childTnLst>
                              <p:par>
                                <p:cTn id="8" presetID="2" presetClass="entr" presetSubtype="4" fill="hold" grpId="1" nodeType="afterEffect">
                                  <p:stCondLst>
                                    <p:cond delay="0"/>
                                  </p:stCondLst>
                                  <p:iterate>
                                    <p:tmAbs val="0"/>
                                  </p:iterate>
                                  <p:childTnLst>
                                    <p:set>
                                      <p:cBhvr>
                                        <p:cTn id="9" fill="hold"/>
                                        <p:tgtEl>
                                          <p:spTgt spid="323"/>
                                        </p:tgtEl>
                                        <p:attrNameLst>
                                          <p:attrName>style.visibility</p:attrName>
                                        </p:attrNameLst>
                                      </p:cBhvr>
                                      <p:to>
                                        <p:strVal val="visible"/>
                                      </p:to>
                                    </p:set>
                                    <p:anim calcmode="lin" valueType="num">
                                      <p:cBhvr>
                                        <p:cTn id="10" dur="199" fill="hold"/>
                                        <p:tgtEl>
                                          <p:spTgt spid="323"/>
                                        </p:tgtEl>
                                        <p:attrNameLst>
                                          <p:attrName>ppt_x</p:attrName>
                                        </p:attrNameLst>
                                      </p:cBhvr>
                                      <p:tavLst>
                                        <p:tav tm="0">
                                          <p:val>
                                            <p:strVal val="#ppt_x"/>
                                          </p:val>
                                        </p:tav>
                                        <p:tav tm="100000">
                                          <p:val>
                                            <p:strVal val="#ppt_x"/>
                                          </p:val>
                                        </p:tav>
                                      </p:tavLst>
                                    </p:anim>
                                    <p:anim calcmode="lin" valueType="num">
                                      <p:cBhvr>
                                        <p:cTn id="11" dur="199" fill="hold"/>
                                        <p:tgtEl>
                                          <p:spTgt spid="3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323"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327" name="Play it safe outside."/>
          <p:cNvSpPr txBox="1"/>
          <p:nvPr/>
        </p:nvSpPr>
        <p:spPr>
          <a:xfrm>
            <a:off x="2396763" y="322176"/>
            <a:ext cx="5427843" cy="765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r>
              <a:t>Play it safe outside.</a:t>
            </a:r>
          </a:p>
        </p:txBody>
      </p:sp>
      <p:sp>
        <p:nvSpPr>
          <p:cNvPr id="328" name="Stay away from low-hanging lines."/>
          <p:cNvSpPr txBox="1"/>
          <p:nvPr/>
        </p:nvSpPr>
        <p:spPr>
          <a:xfrm>
            <a:off x="46088" y="6532950"/>
            <a:ext cx="10067824" cy="688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4000">
                <a:solidFill>
                  <a:schemeClr val="accent5"/>
                </a:solidFill>
              </a:defRPr>
            </a:lvl1pPr>
          </a:lstStyle>
          <a:p>
            <a:r>
              <a:t>Stay away from low-hanging lines.</a:t>
            </a:r>
          </a:p>
        </p:txBody>
      </p:sp>
      <p:pic>
        <p:nvPicPr>
          <p:cNvPr id="329" name="16993-mast-service-image-2327536045.jpg" descr="16993-mast-service-image-2327536045.jpg"/>
          <p:cNvPicPr>
            <a:picLocks noChangeAspect="1"/>
          </p:cNvPicPr>
          <p:nvPr/>
        </p:nvPicPr>
        <p:blipFill>
          <a:blip r:embed="rId5">
            <a:extLst/>
          </a:blip>
          <a:srcRect t="3897" b="31577"/>
          <a:stretch>
            <a:fillRect/>
          </a:stretch>
        </p:blipFill>
        <p:spPr>
          <a:xfrm>
            <a:off x="2148698" y="1289351"/>
            <a:ext cx="5862573" cy="5041298"/>
          </a:xfrm>
          <a:prstGeom prst="rect">
            <a:avLst/>
          </a:prstGeom>
          <a:ln w="3175">
            <a:miter lim="400000"/>
          </a:ln>
        </p:spPr>
      </p:pic>
      <p:pic>
        <p:nvPicPr>
          <p:cNvPr id="330" name="pool+with+power+lines-magic.jpg" descr="pool+with+power+lines-magic.jpg"/>
          <p:cNvPicPr>
            <a:picLocks noChangeAspect="1"/>
          </p:cNvPicPr>
          <p:nvPr/>
        </p:nvPicPr>
        <p:blipFill>
          <a:blip r:embed="rId6">
            <a:extLst/>
          </a:blip>
          <a:stretch>
            <a:fillRect/>
          </a:stretch>
        </p:blipFill>
        <p:spPr>
          <a:xfrm>
            <a:off x="1016000" y="1289050"/>
            <a:ext cx="8128000" cy="5041900"/>
          </a:xfrm>
          <a:prstGeom prst="rect">
            <a:avLst/>
          </a:prstGeom>
          <a:ln w="3175">
            <a:miter lim="400000"/>
          </a:ln>
        </p:spPr>
      </p:pic>
      <p:pic>
        <p:nvPicPr>
          <p:cNvPr id="2" name="Slide 22 sample audio">
            <a:hlinkClick r:id="" action="ppaction://media"/>
            <a:extLst>
              <a:ext uri="{FF2B5EF4-FFF2-40B4-BE49-F238E27FC236}">
                <a16:creationId xmlns:a16="http://schemas.microsoft.com/office/drawing/2014/main" id="{D8CED3FD-8DF6-5B4F-9442-132632EE99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76698" y="3578698"/>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28"/>
                                        </p:tgtEl>
                                        <p:attrNameLst>
                                          <p:attrName>style.visibility</p:attrName>
                                        </p:attrNameLst>
                                      </p:cBhvr>
                                      <p:to>
                                        <p:strVal val="visible"/>
                                      </p:to>
                                    </p:set>
                                    <p:anim calcmode="lin" valueType="num">
                                      <p:cBhvr>
                                        <p:cTn id="7" dur="199" fill="hold"/>
                                        <p:tgtEl>
                                          <p:spTgt spid="328"/>
                                        </p:tgtEl>
                                        <p:attrNameLst>
                                          <p:attrName>ppt_x</p:attrName>
                                        </p:attrNameLst>
                                      </p:cBhvr>
                                      <p:tavLst>
                                        <p:tav tm="0">
                                          <p:val>
                                            <p:strVal val="#ppt_x"/>
                                          </p:val>
                                        </p:tav>
                                        <p:tav tm="100000">
                                          <p:val>
                                            <p:strVal val="#ppt_x"/>
                                          </p:val>
                                        </p:tav>
                                      </p:tavLst>
                                    </p:anim>
                                    <p:anim calcmode="lin" valueType="num">
                                      <p:cBhvr>
                                        <p:cTn id="8" dur="199" fill="hold"/>
                                        <p:tgtEl>
                                          <p:spTgt spid="328"/>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38939" fill="hold"/>
                                        <p:tgtEl>
                                          <p:spTgt spid="2"/>
                                        </p:tgtEl>
                                      </p:cBhvr>
                                    </p:cmd>
                                  </p:childTnLst>
                                </p:cTn>
                              </p:par>
                            </p:childTnLst>
                          </p:cTn>
                        </p:par>
                        <p:par>
                          <p:cTn id="11" fill="hold">
                            <p:stCondLst>
                              <p:cond delay="199"/>
                            </p:stCondLst>
                            <p:childTnLst>
                              <p:par>
                                <p:cTn id="12" presetID="9" presetClass="exit" fill="hold" grpId="2" nodeType="afterEffect">
                                  <p:stCondLst>
                                    <p:cond delay="18000"/>
                                  </p:stCondLst>
                                  <p:iterate>
                                    <p:tmAbs val="0"/>
                                  </p:iterate>
                                  <p:childTnLst>
                                    <p:animEffect transition="out" filter="dissolve">
                                      <p:cBhvr>
                                        <p:cTn id="13" dur="1000" fill="hold"/>
                                        <p:tgtEl>
                                          <p:spTgt spid="329"/>
                                        </p:tgtEl>
                                      </p:cBhvr>
                                    </p:animEffect>
                                    <p:set>
                                      <p:cBhvr>
                                        <p:cTn id="14" fill="hold">
                                          <p:stCondLst>
                                            <p:cond delay="999"/>
                                          </p:stCondLst>
                                        </p:cTn>
                                        <p:tgtEl>
                                          <p:spTgt spid="329"/>
                                        </p:tgtEl>
                                        <p:attrNameLst>
                                          <p:attrName>style.visibility</p:attrName>
                                        </p:attrNameLst>
                                      </p:cBhvr>
                                      <p:to>
                                        <p:strVal val="hidden"/>
                                      </p:to>
                                    </p:set>
                                  </p:childTnLst>
                                </p:cTn>
                              </p:par>
                            </p:childTnLst>
                          </p:cTn>
                        </p:par>
                        <p:par>
                          <p:cTn id="15" fill="hold">
                            <p:stCondLst>
                              <p:cond delay="19199"/>
                            </p:stCondLst>
                            <p:childTnLst>
                              <p:par>
                                <p:cTn id="16" presetID="9" presetClass="entr" fill="hold" grpId="3" nodeType="afterEffect">
                                  <p:stCondLst>
                                    <p:cond delay="0"/>
                                  </p:stCondLst>
                                  <p:iterate>
                                    <p:tmAbs val="0"/>
                                  </p:iterate>
                                  <p:childTnLst>
                                    <p:set>
                                      <p:cBhvr>
                                        <p:cTn id="17" fill="hold"/>
                                        <p:tgtEl>
                                          <p:spTgt spid="330"/>
                                        </p:tgtEl>
                                        <p:attrNameLst>
                                          <p:attrName>style.visibility</p:attrName>
                                        </p:attrNameLst>
                                      </p:cBhvr>
                                      <p:to>
                                        <p:strVal val="visible"/>
                                      </p:to>
                                    </p:set>
                                    <p:animEffect transition="in" filter="dissolve">
                                      <p:cBhvr>
                                        <p:cTn id="18" dur="5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328" grpId="1" animBg="1" advAuto="0"/>
      <p:bldP spid="329" grpId="2" animBg="1" advAuto="0"/>
      <p:bldP spid="330" grpId="3"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Image" descr="Image"/>
          <p:cNvPicPr>
            <a:picLocks noChangeAspect="1"/>
          </p:cNvPicPr>
          <p:nvPr/>
        </p:nvPicPr>
        <p:blipFill>
          <a:blip r:embed="rId5">
            <a:extLst/>
          </a:blip>
          <a:stretch>
            <a:fillRect/>
          </a:stretch>
        </p:blipFill>
        <p:spPr>
          <a:xfrm>
            <a:off x="-84696" y="-25400"/>
            <a:ext cx="11506201" cy="7670800"/>
          </a:xfrm>
          <a:prstGeom prst="rect">
            <a:avLst/>
          </a:prstGeom>
          <a:ln w="3175">
            <a:miter lim="400000"/>
          </a:ln>
        </p:spPr>
      </p:pic>
      <p:sp>
        <p:nvSpPr>
          <p:cNvPr id="335" name="Electricity is powerful and we  must use it safely."/>
          <p:cNvSpPr txBox="1"/>
          <p:nvPr/>
        </p:nvSpPr>
        <p:spPr>
          <a:xfrm>
            <a:off x="781332" y="4550595"/>
            <a:ext cx="5125493" cy="20986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defTabSz="457200">
              <a:defRPr sz="4400">
                <a:solidFill>
                  <a:schemeClr val="accent3"/>
                </a:solidFill>
              </a:defRPr>
            </a:pPr>
            <a:r>
              <a:t>Electricity is powerful and we </a:t>
            </a:r>
            <a:br/>
            <a:r>
              <a:t>must use it safely.</a:t>
            </a:r>
          </a:p>
        </p:txBody>
      </p:sp>
      <p:pic>
        <p:nvPicPr>
          <p:cNvPr id="2" name="Slide 23 sample audio">
            <a:hlinkClick r:id="" action="ppaction://media"/>
            <a:extLst>
              <a:ext uri="{FF2B5EF4-FFF2-40B4-BE49-F238E27FC236}">
                <a16:creationId xmlns:a16="http://schemas.microsoft.com/office/drawing/2014/main" id="{9B3DB760-978D-5E42-8BCD-C133E9B70A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0238" y="2683753"/>
            <a:ext cx="812800" cy="812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5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pic>
        <p:nvPicPr>
          <p:cNvPr id="352" name="left-orange.png" descr="left-orange.png"/>
          <p:cNvPicPr>
            <a:picLocks noChangeAspect="1"/>
          </p:cNvPicPr>
          <p:nvPr/>
        </p:nvPicPr>
        <p:blipFill>
          <a:blip r:embed="rId5">
            <a:extLst/>
          </a:blip>
          <a:stretch>
            <a:fillRect/>
          </a:stretch>
        </p:blipFill>
        <p:spPr>
          <a:xfrm>
            <a:off x="3958828" y="2095500"/>
            <a:ext cx="1121172" cy="1905000"/>
          </a:xfrm>
          <a:prstGeom prst="rect">
            <a:avLst/>
          </a:prstGeom>
          <a:ln w="3175">
            <a:miter lim="400000"/>
          </a:ln>
        </p:spPr>
      </p:pic>
      <p:pic>
        <p:nvPicPr>
          <p:cNvPr id="353" name="left-yellow.png" descr="left-yellow.png"/>
          <p:cNvPicPr>
            <a:picLocks noChangeAspect="1"/>
          </p:cNvPicPr>
          <p:nvPr/>
        </p:nvPicPr>
        <p:blipFill>
          <a:blip r:embed="rId6">
            <a:extLst/>
          </a:blip>
          <a:stretch>
            <a:fillRect/>
          </a:stretch>
        </p:blipFill>
        <p:spPr>
          <a:xfrm>
            <a:off x="3184921" y="2551906"/>
            <a:ext cx="1756173" cy="1587501"/>
          </a:xfrm>
          <a:prstGeom prst="rect">
            <a:avLst/>
          </a:prstGeom>
          <a:ln w="3175">
            <a:miter lim="400000"/>
          </a:ln>
        </p:spPr>
      </p:pic>
      <p:pic>
        <p:nvPicPr>
          <p:cNvPr id="354" name="left-green.png" descr="left-green.png"/>
          <p:cNvPicPr>
            <a:picLocks noChangeAspect="1"/>
          </p:cNvPicPr>
          <p:nvPr/>
        </p:nvPicPr>
        <p:blipFill>
          <a:blip r:embed="rId7">
            <a:extLst/>
          </a:blip>
          <a:stretch>
            <a:fillRect/>
          </a:stretch>
        </p:blipFill>
        <p:spPr>
          <a:xfrm>
            <a:off x="3036093" y="3504406"/>
            <a:ext cx="1865314" cy="1220391"/>
          </a:xfrm>
          <a:prstGeom prst="rect">
            <a:avLst/>
          </a:prstGeom>
          <a:ln w="3175">
            <a:miter lim="400000"/>
          </a:ln>
        </p:spPr>
      </p:pic>
      <p:pic>
        <p:nvPicPr>
          <p:cNvPr id="355" name="left-blue.png" descr="left-blue.png"/>
          <p:cNvPicPr>
            <a:picLocks noChangeAspect="1"/>
          </p:cNvPicPr>
          <p:nvPr/>
        </p:nvPicPr>
        <p:blipFill>
          <a:blip r:embed="rId8">
            <a:extLst/>
          </a:blip>
          <a:stretch>
            <a:fillRect/>
          </a:stretch>
        </p:blipFill>
        <p:spPr>
          <a:xfrm>
            <a:off x="3115468" y="4228703"/>
            <a:ext cx="1855392" cy="1468438"/>
          </a:xfrm>
          <a:prstGeom prst="rect">
            <a:avLst/>
          </a:prstGeom>
          <a:ln w="3175">
            <a:miter lim="400000"/>
          </a:ln>
        </p:spPr>
      </p:pic>
      <p:pic>
        <p:nvPicPr>
          <p:cNvPr id="356" name="purple.png" descr="purple.png"/>
          <p:cNvPicPr>
            <a:picLocks noChangeAspect="1"/>
          </p:cNvPicPr>
          <p:nvPr/>
        </p:nvPicPr>
        <p:blipFill>
          <a:blip r:embed="rId9">
            <a:extLst/>
          </a:blip>
          <a:stretch>
            <a:fillRect/>
          </a:stretch>
        </p:blipFill>
        <p:spPr>
          <a:xfrm>
            <a:off x="3919140" y="4288234"/>
            <a:ext cx="1160860" cy="1964532"/>
          </a:xfrm>
          <a:prstGeom prst="rect">
            <a:avLst/>
          </a:prstGeom>
          <a:ln w="3175">
            <a:miter lim="400000"/>
          </a:ln>
        </p:spPr>
      </p:pic>
      <p:pic>
        <p:nvPicPr>
          <p:cNvPr id="357" name="right-red.png" descr="right-red.png"/>
          <p:cNvPicPr>
            <a:picLocks noChangeAspect="1"/>
          </p:cNvPicPr>
          <p:nvPr/>
        </p:nvPicPr>
        <p:blipFill>
          <a:blip r:embed="rId10">
            <a:extLst/>
          </a:blip>
          <a:stretch>
            <a:fillRect/>
          </a:stretch>
        </p:blipFill>
        <p:spPr>
          <a:xfrm>
            <a:off x="5070078" y="4288234"/>
            <a:ext cx="1121172" cy="1964532"/>
          </a:xfrm>
          <a:prstGeom prst="rect">
            <a:avLst/>
          </a:prstGeom>
          <a:ln w="3175">
            <a:miter lim="400000"/>
          </a:ln>
        </p:spPr>
      </p:pic>
      <p:pic>
        <p:nvPicPr>
          <p:cNvPr id="358" name="right-orange.png" descr="right-orange.png"/>
          <p:cNvPicPr>
            <a:picLocks noChangeAspect="1"/>
          </p:cNvPicPr>
          <p:nvPr/>
        </p:nvPicPr>
        <p:blipFill>
          <a:blip r:embed="rId11">
            <a:extLst/>
          </a:blip>
          <a:stretch>
            <a:fillRect/>
          </a:stretch>
        </p:blipFill>
        <p:spPr>
          <a:xfrm>
            <a:off x="5199062" y="4218781"/>
            <a:ext cx="1726407" cy="1508126"/>
          </a:xfrm>
          <a:prstGeom prst="rect">
            <a:avLst/>
          </a:prstGeom>
          <a:ln w="3175">
            <a:miter lim="400000"/>
          </a:ln>
        </p:spPr>
      </p:pic>
      <p:pic>
        <p:nvPicPr>
          <p:cNvPr id="359" name="right-yellow.png" descr="right-yellow.png"/>
          <p:cNvPicPr>
            <a:picLocks noChangeAspect="1"/>
          </p:cNvPicPr>
          <p:nvPr/>
        </p:nvPicPr>
        <p:blipFill>
          <a:blip r:embed="rId12">
            <a:extLst/>
          </a:blip>
          <a:stretch>
            <a:fillRect/>
          </a:stretch>
        </p:blipFill>
        <p:spPr>
          <a:xfrm>
            <a:off x="5238750" y="3563937"/>
            <a:ext cx="1914922" cy="1150938"/>
          </a:xfrm>
          <a:prstGeom prst="rect">
            <a:avLst/>
          </a:prstGeom>
          <a:ln w="3175">
            <a:miter lim="400000"/>
          </a:ln>
        </p:spPr>
      </p:pic>
      <p:pic>
        <p:nvPicPr>
          <p:cNvPr id="360" name="right-gree.png" descr="right-gree.png"/>
          <p:cNvPicPr>
            <a:picLocks noChangeAspect="1"/>
          </p:cNvPicPr>
          <p:nvPr/>
        </p:nvPicPr>
        <p:blipFill>
          <a:blip r:embed="rId13">
            <a:extLst/>
          </a:blip>
          <a:stretch>
            <a:fillRect/>
          </a:stretch>
        </p:blipFill>
        <p:spPr>
          <a:xfrm>
            <a:off x="5189140" y="2551906"/>
            <a:ext cx="1736329" cy="1498204"/>
          </a:xfrm>
          <a:prstGeom prst="rect">
            <a:avLst/>
          </a:prstGeom>
          <a:ln w="3175">
            <a:miter lim="400000"/>
          </a:ln>
        </p:spPr>
      </p:pic>
      <p:pic>
        <p:nvPicPr>
          <p:cNvPr id="361" name="blue-right.png" descr="blue-right.png"/>
          <p:cNvPicPr>
            <a:picLocks noChangeAspect="1"/>
          </p:cNvPicPr>
          <p:nvPr/>
        </p:nvPicPr>
        <p:blipFill>
          <a:blip r:embed="rId14">
            <a:extLst/>
          </a:blip>
          <a:stretch>
            <a:fillRect/>
          </a:stretch>
        </p:blipFill>
        <p:spPr>
          <a:xfrm>
            <a:off x="5089921" y="2095500"/>
            <a:ext cx="1150939" cy="1924844"/>
          </a:xfrm>
          <a:prstGeom prst="rect">
            <a:avLst/>
          </a:prstGeom>
          <a:ln w="3175">
            <a:miter lim="400000"/>
          </a:ln>
        </p:spPr>
      </p:pic>
      <p:pic>
        <p:nvPicPr>
          <p:cNvPr id="362" name="left-orange.png" descr="left-orange.png"/>
          <p:cNvPicPr>
            <a:picLocks noChangeAspect="1"/>
          </p:cNvPicPr>
          <p:nvPr/>
        </p:nvPicPr>
        <p:blipFill>
          <a:blip r:embed="rId5">
            <a:extLst/>
          </a:blip>
          <a:stretch>
            <a:fillRect/>
          </a:stretch>
        </p:blipFill>
        <p:spPr>
          <a:xfrm>
            <a:off x="3978671" y="2105421"/>
            <a:ext cx="1121173" cy="1905001"/>
          </a:xfrm>
          <a:prstGeom prst="rect">
            <a:avLst/>
          </a:prstGeom>
          <a:ln w="3175">
            <a:miter lim="400000"/>
          </a:ln>
        </p:spPr>
      </p:pic>
      <p:pic>
        <p:nvPicPr>
          <p:cNvPr id="363" name="left-yellow.png" descr="left-yellow.png"/>
          <p:cNvPicPr>
            <a:picLocks noChangeAspect="1"/>
          </p:cNvPicPr>
          <p:nvPr/>
        </p:nvPicPr>
        <p:blipFill>
          <a:blip r:embed="rId6">
            <a:extLst/>
          </a:blip>
          <a:stretch>
            <a:fillRect/>
          </a:stretch>
        </p:blipFill>
        <p:spPr>
          <a:xfrm>
            <a:off x="3204765" y="2561828"/>
            <a:ext cx="1756173" cy="1587501"/>
          </a:xfrm>
          <a:prstGeom prst="rect">
            <a:avLst/>
          </a:prstGeom>
          <a:ln w="3175">
            <a:miter lim="400000"/>
          </a:ln>
        </p:spPr>
      </p:pic>
      <p:pic>
        <p:nvPicPr>
          <p:cNvPr id="364" name="left-green.png" descr="left-green.png"/>
          <p:cNvPicPr>
            <a:picLocks noChangeAspect="1"/>
          </p:cNvPicPr>
          <p:nvPr/>
        </p:nvPicPr>
        <p:blipFill>
          <a:blip r:embed="rId7">
            <a:extLst/>
          </a:blip>
          <a:stretch>
            <a:fillRect/>
          </a:stretch>
        </p:blipFill>
        <p:spPr>
          <a:xfrm>
            <a:off x="3055937" y="3514328"/>
            <a:ext cx="1865313" cy="1220391"/>
          </a:xfrm>
          <a:prstGeom prst="rect">
            <a:avLst/>
          </a:prstGeom>
          <a:ln w="3175">
            <a:miter lim="400000"/>
          </a:ln>
        </p:spPr>
      </p:pic>
      <p:pic>
        <p:nvPicPr>
          <p:cNvPr id="365" name="left-blue.png" descr="left-blue.png"/>
          <p:cNvPicPr>
            <a:picLocks noChangeAspect="1"/>
          </p:cNvPicPr>
          <p:nvPr/>
        </p:nvPicPr>
        <p:blipFill>
          <a:blip r:embed="rId8">
            <a:extLst/>
          </a:blip>
          <a:stretch>
            <a:fillRect/>
          </a:stretch>
        </p:blipFill>
        <p:spPr>
          <a:xfrm>
            <a:off x="3135312" y="4238625"/>
            <a:ext cx="1855392" cy="1468438"/>
          </a:xfrm>
          <a:prstGeom prst="rect">
            <a:avLst/>
          </a:prstGeom>
          <a:ln w="3175">
            <a:miter lim="400000"/>
          </a:ln>
        </p:spPr>
      </p:pic>
      <p:pic>
        <p:nvPicPr>
          <p:cNvPr id="366" name="purple.png" descr="purple.png"/>
          <p:cNvPicPr>
            <a:picLocks noChangeAspect="1"/>
          </p:cNvPicPr>
          <p:nvPr/>
        </p:nvPicPr>
        <p:blipFill>
          <a:blip r:embed="rId9">
            <a:extLst/>
          </a:blip>
          <a:stretch>
            <a:fillRect/>
          </a:stretch>
        </p:blipFill>
        <p:spPr>
          <a:xfrm>
            <a:off x="3938984" y="4298156"/>
            <a:ext cx="1160860" cy="1964532"/>
          </a:xfrm>
          <a:prstGeom prst="rect">
            <a:avLst/>
          </a:prstGeom>
          <a:ln w="3175">
            <a:miter lim="400000"/>
          </a:ln>
        </p:spPr>
      </p:pic>
      <p:pic>
        <p:nvPicPr>
          <p:cNvPr id="367" name="right-red.png" descr="right-red.png"/>
          <p:cNvPicPr>
            <a:picLocks noChangeAspect="1"/>
          </p:cNvPicPr>
          <p:nvPr/>
        </p:nvPicPr>
        <p:blipFill>
          <a:blip r:embed="rId10">
            <a:extLst/>
          </a:blip>
          <a:stretch>
            <a:fillRect/>
          </a:stretch>
        </p:blipFill>
        <p:spPr>
          <a:xfrm>
            <a:off x="5089921" y="4298156"/>
            <a:ext cx="1121173" cy="1964532"/>
          </a:xfrm>
          <a:prstGeom prst="rect">
            <a:avLst/>
          </a:prstGeom>
          <a:ln w="3175">
            <a:miter lim="400000"/>
          </a:ln>
        </p:spPr>
      </p:pic>
      <p:pic>
        <p:nvPicPr>
          <p:cNvPr id="368" name="right-orange.png" descr="right-orange.png"/>
          <p:cNvPicPr>
            <a:picLocks noChangeAspect="1"/>
          </p:cNvPicPr>
          <p:nvPr/>
        </p:nvPicPr>
        <p:blipFill>
          <a:blip r:embed="rId11">
            <a:extLst/>
          </a:blip>
          <a:stretch>
            <a:fillRect/>
          </a:stretch>
        </p:blipFill>
        <p:spPr>
          <a:xfrm>
            <a:off x="5218906" y="4228703"/>
            <a:ext cx="1726407" cy="1508126"/>
          </a:xfrm>
          <a:prstGeom prst="rect">
            <a:avLst/>
          </a:prstGeom>
          <a:ln w="3175">
            <a:miter lim="400000"/>
          </a:ln>
        </p:spPr>
      </p:pic>
      <p:pic>
        <p:nvPicPr>
          <p:cNvPr id="369" name="right-yellow.png" descr="right-yellow.png"/>
          <p:cNvPicPr>
            <a:picLocks noChangeAspect="1"/>
          </p:cNvPicPr>
          <p:nvPr/>
        </p:nvPicPr>
        <p:blipFill>
          <a:blip r:embed="rId12">
            <a:extLst/>
          </a:blip>
          <a:stretch>
            <a:fillRect/>
          </a:stretch>
        </p:blipFill>
        <p:spPr>
          <a:xfrm>
            <a:off x="5258593" y="3573859"/>
            <a:ext cx="1914923" cy="1150938"/>
          </a:xfrm>
          <a:prstGeom prst="rect">
            <a:avLst/>
          </a:prstGeom>
          <a:ln w="3175">
            <a:miter lim="400000"/>
          </a:ln>
        </p:spPr>
      </p:pic>
      <p:pic>
        <p:nvPicPr>
          <p:cNvPr id="370" name="right-gree.png" descr="right-gree.png"/>
          <p:cNvPicPr>
            <a:picLocks noChangeAspect="1"/>
          </p:cNvPicPr>
          <p:nvPr/>
        </p:nvPicPr>
        <p:blipFill>
          <a:blip r:embed="rId13">
            <a:extLst/>
          </a:blip>
          <a:stretch>
            <a:fillRect/>
          </a:stretch>
        </p:blipFill>
        <p:spPr>
          <a:xfrm>
            <a:off x="5208984" y="2561828"/>
            <a:ext cx="1736329" cy="1498204"/>
          </a:xfrm>
          <a:prstGeom prst="rect">
            <a:avLst/>
          </a:prstGeom>
          <a:ln w="3175">
            <a:miter lim="400000"/>
          </a:ln>
        </p:spPr>
      </p:pic>
      <p:pic>
        <p:nvPicPr>
          <p:cNvPr id="371" name="blue-right.png" descr="blue-right.png"/>
          <p:cNvPicPr>
            <a:picLocks noChangeAspect="1"/>
          </p:cNvPicPr>
          <p:nvPr/>
        </p:nvPicPr>
        <p:blipFill>
          <a:blip r:embed="rId14">
            <a:extLst/>
          </a:blip>
          <a:stretch>
            <a:fillRect/>
          </a:stretch>
        </p:blipFill>
        <p:spPr>
          <a:xfrm>
            <a:off x="5109765" y="2105421"/>
            <a:ext cx="1150939" cy="1924845"/>
          </a:xfrm>
          <a:prstGeom prst="rect">
            <a:avLst/>
          </a:prstGeom>
          <a:ln w="3175">
            <a:miter lim="400000"/>
          </a:ln>
        </p:spPr>
      </p:pic>
      <p:sp>
        <p:nvSpPr>
          <p:cNvPr id="372" name="Electrical Safety Sense"/>
          <p:cNvSpPr txBox="1">
            <a:spLocks noGrp="1"/>
          </p:cNvSpPr>
          <p:nvPr>
            <p:ph type="title" idx="4294967295"/>
          </p:nvPr>
        </p:nvSpPr>
        <p:spPr>
          <a:xfrm>
            <a:off x="912856" y="322763"/>
            <a:ext cx="8334288" cy="1220392"/>
          </a:xfrm>
          <a:prstGeom prst="rect">
            <a:avLst/>
          </a:prstGeom>
          <a:ln w="12700">
            <a:round/>
          </a:ln>
        </p:spPr>
        <p:txBody>
          <a:bodyPr lIns="54186" tIns="54186" rIns="54186" bIns="54186" anchor="t"/>
          <a:lstStyle>
            <a:lvl1pPr algn="l" defTabSz="599439">
              <a:defRPr sz="5899" b="1">
                <a:solidFill>
                  <a:srgbClr val="4AC7F4"/>
                </a:solidFill>
                <a:effectLst>
                  <a:outerShdw blurRad="22479" dist="22479" dir="2700000" rotWithShape="0">
                    <a:srgbClr val="797979"/>
                  </a:outerShdw>
                </a:effectLst>
                <a:uFill>
                  <a:solidFill>
                    <a:srgbClr val="0981B9"/>
                  </a:solidFill>
                </a:uFill>
                <a:latin typeface="Arial"/>
                <a:ea typeface="Arial"/>
                <a:cs typeface="Arial"/>
                <a:sym typeface="Arial"/>
              </a:defRPr>
            </a:lvl1pPr>
          </a:lstStyle>
          <a:p>
            <a:pPr>
              <a:defRPr sz="4601"/>
            </a:pPr>
            <a:r>
              <a:rPr sz="5899" dirty="0"/>
              <a:t>Electrical Safety Sense</a:t>
            </a:r>
          </a:p>
        </p:txBody>
      </p:sp>
      <p:sp>
        <p:nvSpPr>
          <p:cNvPr id="373" name="Are you ready?"/>
          <p:cNvSpPr txBox="1"/>
          <p:nvPr/>
        </p:nvSpPr>
        <p:spPr>
          <a:xfrm>
            <a:off x="1895121" y="6251971"/>
            <a:ext cx="6570775" cy="1220392"/>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normAutofit/>
          </a:bodyPr>
          <a:lstStyle>
            <a:lvl1pPr algn="l" defTabSz="1016000">
              <a:defRPr sz="6400">
                <a:solidFill>
                  <a:srgbClr val="31558F"/>
                </a:solidFill>
                <a:effectLst>
                  <a:outerShdw blurRad="38100" dist="38100" dir="2700000" rotWithShape="0">
                    <a:srgbClr val="797979"/>
                  </a:outerShdw>
                </a:effectLst>
                <a:uFill>
                  <a:solidFill>
                    <a:srgbClr val="0981B9"/>
                  </a:solidFill>
                </a:uFill>
                <a:latin typeface="Arial"/>
                <a:ea typeface="Arial"/>
                <a:cs typeface="Arial"/>
                <a:sym typeface="Arial"/>
              </a:defRPr>
            </a:lvl1pPr>
          </a:lstStyle>
          <a:p>
            <a:r>
              <a:t>Are you ready?</a:t>
            </a:r>
          </a:p>
        </p:txBody>
      </p:sp>
      <p:pic>
        <p:nvPicPr>
          <p:cNvPr id="3" name="Slide 24 audio sample">
            <a:hlinkClick r:id="" action="ppaction://media"/>
            <a:extLst>
              <a:ext uri="{FF2B5EF4-FFF2-40B4-BE49-F238E27FC236}">
                <a16:creationId xmlns:a16="http://schemas.microsoft.com/office/drawing/2014/main" id="{EBD5D9C8-8A96-714F-A30E-F0089F1785B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193480" y="3812381"/>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4226" fill="hold"/>
                                        <p:tgtEl>
                                          <p:spTgt spid="3"/>
                                        </p:tgtEl>
                                      </p:cBhvr>
                                    </p:cmd>
                                  </p:childTnLst>
                                </p:cTn>
                              </p:par>
                            </p:childTnLst>
                          </p:cTn>
                        </p:par>
                        <p:par>
                          <p:cTn id="7" fill="hold">
                            <p:stCondLst>
                              <p:cond delay="500"/>
                            </p:stCondLst>
                            <p:childTnLst>
                              <p:par>
                                <p:cTn id="8" presetID="9" presetClass="entr" fill="hold" grpId="1" nodeType="afterEffect">
                                  <p:stCondLst>
                                    <p:cond delay="0"/>
                                  </p:stCondLst>
                                  <p:iterate>
                                    <p:tmAbs val="0"/>
                                  </p:iterate>
                                  <p:childTnLst>
                                    <p:set>
                                      <p:cBhvr>
                                        <p:cTn id="9" fill="hold"/>
                                        <p:tgtEl>
                                          <p:spTgt spid="361"/>
                                        </p:tgtEl>
                                        <p:attrNameLst>
                                          <p:attrName>style.visibility</p:attrName>
                                        </p:attrNameLst>
                                      </p:cBhvr>
                                      <p:to>
                                        <p:strVal val="visible"/>
                                      </p:to>
                                    </p:set>
                                    <p:animEffect transition="in" filter="dissolve">
                                      <p:cBhvr>
                                        <p:cTn id="10" dur="100"/>
                                        <p:tgtEl>
                                          <p:spTgt spid="361"/>
                                        </p:tgtEl>
                                      </p:cBhvr>
                                    </p:animEffect>
                                  </p:childTnLst>
                                </p:cTn>
                              </p:par>
                            </p:childTnLst>
                          </p:cTn>
                        </p:par>
                        <p:par>
                          <p:cTn id="11" fill="hold">
                            <p:stCondLst>
                              <p:cond delay="600"/>
                            </p:stCondLst>
                            <p:childTnLst>
                              <p:par>
                                <p:cTn id="12" presetID="9" presetClass="entr" fill="hold" grpId="2" nodeType="afterEffect">
                                  <p:stCondLst>
                                    <p:cond delay="0"/>
                                  </p:stCondLst>
                                  <p:iterate>
                                    <p:tmAbs val="0"/>
                                  </p:iterate>
                                  <p:childTnLst>
                                    <p:set>
                                      <p:cBhvr>
                                        <p:cTn id="13" fill="hold"/>
                                        <p:tgtEl>
                                          <p:spTgt spid="360"/>
                                        </p:tgtEl>
                                        <p:attrNameLst>
                                          <p:attrName>style.visibility</p:attrName>
                                        </p:attrNameLst>
                                      </p:cBhvr>
                                      <p:to>
                                        <p:strVal val="visible"/>
                                      </p:to>
                                    </p:set>
                                    <p:animEffect transition="in" filter="dissolve">
                                      <p:cBhvr>
                                        <p:cTn id="14" dur="100"/>
                                        <p:tgtEl>
                                          <p:spTgt spid="360"/>
                                        </p:tgtEl>
                                      </p:cBhvr>
                                    </p:animEffect>
                                  </p:childTnLst>
                                </p:cTn>
                              </p:par>
                            </p:childTnLst>
                          </p:cTn>
                        </p:par>
                        <p:par>
                          <p:cTn id="15" fill="hold">
                            <p:stCondLst>
                              <p:cond delay="700"/>
                            </p:stCondLst>
                            <p:childTnLst>
                              <p:par>
                                <p:cTn id="16" presetID="9" presetClass="entr" fill="hold" grpId="3" nodeType="afterEffect">
                                  <p:stCondLst>
                                    <p:cond delay="0"/>
                                  </p:stCondLst>
                                  <p:iterate>
                                    <p:tmAbs val="0"/>
                                  </p:iterate>
                                  <p:childTnLst>
                                    <p:set>
                                      <p:cBhvr>
                                        <p:cTn id="17" fill="hold"/>
                                        <p:tgtEl>
                                          <p:spTgt spid="359"/>
                                        </p:tgtEl>
                                        <p:attrNameLst>
                                          <p:attrName>style.visibility</p:attrName>
                                        </p:attrNameLst>
                                      </p:cBhvr>
                                      <p:to>
                                        <p:strVal val="visible"/>
                                      </p:to>
                                    </p:set>
                                    <p:animEffect transition="in" filter="dissolve">
                                      <p:cBhvr>
                                        <p:cTn id="18" dur="100"/>
                                        <p:tgtEl>
                                          <p:spTgt spid="359"/>
                                        </p:tgtEl>
                                      </p:cBhvr>
                                    </p:animEffect>
                                  </p:childTnLst>
                                </p:cTn>
                              </p:par>
                            </p:childTnLst>
                          </p:cTn>
                        </p:par>
                        <p:par>
                          <p:cTn id="19" fill="hold">
                            <p:stCondLst>
                              <p:cond delay="800"/>
                            </p:stCondLst>
                            <p:childTnLst>
                              <p:par>
                                <p:cTn id="20" presetID="9" presetClass="entr" fill="hold" grpId="4" nodeType="afterEffect">
                                  <p:stCondLst>
                                    <p:cond delay="0"/>
                                  </p:stCondLst>
                                  <p:iterate>
                                    <p:tmAbs val="0"/>
                                  </p:iterate>
                                  <p:childTnLst>
                                    <p:set>
                                      <p:cBhvr>
                                        <p:cTn id="21" fill="hold"/>
                                        <p:tgtEl>
                                          <p:spTgt spid="358"/>
                                        </p:tgtEl>
                                        <p:attrNameLst>
                                          <p:attrName>style.visibility</p:attrName>
                                        </p:attrNameLst>
                                      </p:cBhvr>
                                      <p:to>
                                        <p:strVal val="visible"/>
                                      </p:to>
                                    </p:set>
                                    <p:animEffect transition="in" filter="dissolve">
                                      <p:cBhvr>
                                        <p:cTn id="22" dur="100"/>
                                        <p:tgtEl>
                                          <p:spTgt spid="358"/>
                                        </p:tgtEl>
                                      </p:cBhvr>
                                    </p:animEffect>
                                  </p:childTnLst>
                                </p:cTn>
                              </p:par>
                            </p:childTnLst>
                          </p:cTn>
                        </p:par>
                        <p:par>
                          <p:cTn id="23" fill="hold">
                            <p:stCondLst>
                              <p:cond delay="900"/>
                            </p:stCondLst>
                            <p:childTnLst>
                              <p:par>
                                <p:cTn id="24" presetID="9" presetClass="entr" fill="hold" grpId="5" nodeType="afterEffect">
                                  <p:stCondLst>
                                    <p:cond delay="0"/>
                                  </p:stCondLst>
                                  <p:iterate>
                                    <p:tmAbs val="0"/>
                                  </p:iterate>
                                  <p:childTnLst>
                                    <p:set>
                                      <p:cBhvr>
                                        <p:cTn id="25" fill="hold"/>
                                        <p:tgtEl>
                                          <p:spTgt spid="357"/>
                                        </p:tgtEl>
                                        <p:attrNameLst>
                                          <p:attrName>style.visibility</p:attrName>
                                        </p:attrNameLst>
                                      </p:cBhvr>
                                      <p:to>
                                        <p:strVal val="visible"/>
                                      </p:to>
                                    </p:set>
                                    <p:animEffect transition="in" filter="dissolve">
                                      <p:cBhvr>
                                        <p:cTn id="26" dur="100"/>
                                        <p:tgtEl>
                                          <p:spTgt spid="357"/>
                                        </p:tgtEl>
                                      </p:cBhvr>
                                    </p:animEffect>
                                  </p:childTnLst>
                                </p:cTn>
                              </p:par>
                            </p:childTnLst>
                          </p:cTn>
                        </p:par>
                        <p:par>
                          <p:cTn id="27" fill="hold">
                            <p:stCondLst>
                              <p:cond delay="1000"/>
                            </p:stCondLst>
                            <p:childTnLst>
                              <p:par>
                                <p:cTn id="28" presetID="9" presetClass="entr" fill="hold" grpId="6" nodeType="afterEffect">
                                  <p:stCondLst>
                                    <p:cond delay="0"/>
                                  </p:stCondLst>
                                  <p:iterate>
                                    <p:tmAbs val="0"/>
                                  </p:iterate>
                                  <p:childTnLst>
                                    <p:set>
                                      <p:cBhvr>
                                        <p:cTn id="29" fill="hold"/>
                                        <p:tgtEl>
                                          <p:spTgt spid="356"/>
                                        </p:tgtEl>
                                        <p:attrNameLst>
                                          <p:attrName>style.visibility</p:attrName>
                                        </p:attrNameLst>
                                      </p:cBhvr>
                                      <p:to>
                                        <p:strVal val="visible"/>
                                      </p:to>
                                    </p:set>
                                    <p:animEffect transition="in" filter="dissolve">
                                      <p:cBhvr>
                                        <p:cTn id="30" dur="100"/>
                                        <p:tgtEl>
                                          <p:spTgt spid="356"/>
                                        </p:tgtEl>
                                      </p:cBhvr>
                                    </p:animEffect>
                                  </p:childTnLst>
                                </p:cTn>
                              </p:par>
                            </p:childTnLst>
                          </p:cTn>
                        </p:par>
                        <p:par>
                          <p:cTn id="31" fill="hold">
                            <p:stCondLst>
                              <p:cond delay="1100"/>
                            </p:stCondLst>
                            <p:childTnLst>
                              <p:par>
                                <p:cTn id="32" presetID="9" presetClass="entr" fill="hold" grpId="7" nodeType="afterEffect">
                                  <p:stCondLst>
                                    <p:cond delay="0"/>
                                  </p:stCondLst>
                                  <p:iterate>
                                    <p:tmAbs val="0"/>
                                  </p:iterate>
                                  <p:childTnLst>
                                    <p:set>
                                      <p:cBhvr>
                                        <p:cTn id="33" fill="hold"/>
                                        <p:tgtEl>
                                          <p:spTgt spid="355"/>
                                        </p:tgtEl>
                                        <p:attrNameLst>
                                          <p:attrName>style.visibility</p:attrName>
                                        </p:attrNameLst>
                                      </p:cBhvr>
                                      <p:to>
                                        <p:strVal val="visible"/>
                                      </p:to>
                                    </p:set>
                                    <p:animEffect transition="in" filter="dissolve">
                                      <p:cBhvr>
                                        <p:cTn id="34" dur="100"/>
                                        <p:tgtEl>
                                          <p:spTgt spid="355"/>
                                        </p:tgtEl>
                                      </p:cBhvr>
                                    </p:animEffect>
                                  </p:childTnLst>
                                </p:cTn>
                              </p:par>
                            </p:childTnLst>
                          </p:cTn>
                        </p:par>
                        <p:par>
                          <p:cTn id="35" fill="hold">
                            <p:stCondLst>
                              <p:cond delay="1200"/>
                            </p:stCondLst>
                            <p:childTnLst>
                              <p:par>
                                <p:cTn id="36" presetID="9" presetClass="entr" fill="hold" grpId="8" nodeType="afterEffect">
                                  <p:stCondLst>
                                    <p:cond delay="0"/>
                                  </p:stCondLst>
                                  <p:iterate>
                                    <p:tmAbs val="0"/>
                                  </p:iterate>
                                  <p:childTnLst>
                                    <p:set>
                                      <p:cBhvr>
                                        <p:cTn id="37" fill="hold"/>
                                        <p:tgtEl>
                                          <p:spTgt spid="354"/>
                                        </p:tgtEl>
                                        <p:attrNameLst>
                                          <p:attrName>style.visibility</p:attrName>
                                        </p:attrNameLst>
                                      </p:cBhvr>
                                      <p:to>
                                        <p:strVal val="visible"/>
                                      </p:to>
                                    </p:set>
                                    <p:animEffect transition="in" filter="dissolve">
                                      <p:cBhvr>
                                        <p:cTn id="38" dur="100"/>
                                        <p:tgtEl>
                                          <p:spTgt spid="354"/>
                                        </p:tgtEl>
                                      </p:cBhvr>
                                    </p:animEffect>
                                  </p:childTnLst>
                                </p:cTn>
                              </p:par>
                            </p:childTnLst>
                          </p:cTn>
                        </p:par>
                        <p:par>
                          <p:cTn id="39" fill="hold">
                            <p:stCondLst>
                              <p:cond delay="1300"/>
                            </p:stCondLst>
                            <p:childTnLst>
                              <p:par>
                                <p:cTn id="40" presetID="9" presetClass="entr" fill="hold" grpId="9" nodeType="afterEffect">
                                  <p:stCondLst>
                                    <p:cond delay="0"/>
                                  </p:stCondLst>
                                  <p:iterate>
                                    <p:tmAbs val="0"/>
                                  </p:iterate>
                                  <p:childTnLst>
                                    <p:set>
                                      <p:cBhvr>
                                        <p:cTn id="41" fill="hold"/>
                                        <p:tgtEl>
                                          <p:spTgt spid="353"/>
                                        </p:tgtEl>
                                        <p:attrNameLst>
                                          <p:attrName>style.visibility</p:attrName>
                                        </p:attrNameLst>
                                      </p:cBhvr>
                                      <p:to>
                                        <p:strVal val="visible"/>
                                      </p:to>
                                    </p:set>
                                    <p:animEffect transition="in" filter="dissolve">
                                      <p:cBhvr>
                                        <p:cTn id="42" dur="100"/>
                                        <p:tgtEl>
                                          <p:spTgt spid="353"/>
                                        </p:tgtEl>
                                      </p:cBhvr>
                                    </p:animEffect>
                                  </p:childTnLst>
                                </p:cTn>
                              </p:par>
                            </p:childTnLst>
                          </p:cTn>
                        </p:par>
                        <p:par>
                          <p:cTn id="43" fill="hold">
                            <p:stCondLst>
                              <p:cond delay="1400"/>
                            </p:stCondLst>
                            <p:childTnLst>
                              <p:par>
                                <p:cTn id="44" presetID="9" presetClass="entr" fill="hold" grpId="10" nodeType="afterEffect">
                                  <p:stCondLst>
                                    <p:cond delay="0"/>
                                  </p:stCondLst>
                                  <p:iterate>
                                    <p:tmAbs val="0"/>
                                  </p:iterate>
                                  <p:childTnLst>
                                    <p:set>
                                      <p:cBhvr>
                                        <p:cTn id="45" fill="hold"/>
                                        <p:tgtEl>
                                          <p:spTgt spid="352"/>
                                        </p:tgtEl>
                                        <p:attrNameLst>
                                          <p:attrName>style.visibility</p:attrName>
                                        </p:attrNameLst>
                                      </p:cBhvr>
                                      <p:to>
                                        <p:strVal val="visible"/>
                                      </p:to>
                                    </p:set>
                                    <p:animEffect transition="in" filter="dissolve">
                                      <p:cBhvr>
                                        <p:cTn id="46" dur="100"/>
                                        <p:tgtEl>
                                          <p:spTgt spid="352"/>
                                        </p:tgtEl>
                                      </p:cBhvr>
                                    </p:animEffect>
                                  </p:childTnLst>
                                </p:cTn>
                              </p:par>
                            </p:childTnLst>
                          </p:cTn>
                        </p:par>
                        <p:par>
                          <p:cTn id="47" fill="hold">
                            <p:stCondLst>
                              <p:cond delay="1500"/>
                            </p:stCondLst>
                            <p:childTnLst>
                              <p:par>
                                <p:cTn id="48" presetID="9" presetClass="exit" fill="hold" grpId="11" nodeType="afterEffect">
                                  <p:stCondLst>
                                    <p:cond delay="0"/>
                                  </p:stCondLst>
                                  <p:iterate>
                                    <p:tmAbs val="0"/>
                                  </p:iterate>
                                  <p:childTnLst>
                                    <p:animEffect transition="out" filter="dissolve">
                                      <p:cBhvr>
                                        <p:cTn id="49" dur="100" fill="hold"/>
                                        <p:tgtEl>
                                          <p:spTgt spid="361"/>
                                        </p:tgtEl>
                                      </p:cBhvr>
                                    </p:animEffect>
                                    <p:set>
                                      <p:cBhvr>
                                        <p:cTn id="50" fill="hold">
                                          <p:stCondLst>
                                            <p:cond delay="99"/>
                                          </p:stCondLst>
                                        </p:cTn>
                                        <p:tgtEl>
                                          <p:spTgt spid="361"/>
                                        </p:tgtEl>
                                        <p:attrNameLst>
                                          <p:attrName>style.visibility</p:attrName>
                                        </p:attrNameLst>
                                      </p:cBhvr>
                                      <p:to>
                                        <p:strVal val="hidden"/>
                                      </p:to>
                                    </p:set>
                                  </p:childTnLst>
                                </p:cTn>
                              </p:par>
                            </p:childTnLst>
                          </p:cTn>
                        </p:par>
                        <p:par>
                          <p:cTn id="51" fill="hold">
                            <p:stCondLst>
                              <p:cond delay="1600"/>
                            </p:stCondLst>
                            <p:childTnLst>
                              <p:par>
                                <p:cTn id="52" presetID="9" presetClass="exit" fill="hold" grpId="12" nodeType="afterEffect">
                                  <p:stCondLst>
                                    <p:cond delay="0"/>
                                  </p:stCondLst>
                                  <p:iterate>
                                    <p:tmAbs val="0"/>
                                  </p:iterate>
                                  <p:childTnLst>
                                    <p:animEffect transition="out" filter="dissolve">
                                      <p:cBhvr>
                                        <p:cTn id="53" dur="100" fill="hold"/>
                                        <p:tgtEl>
                                          <p:spTgt spid="360"/>
                                        </p:tgtEl>
                                      </p:cBhvr>
                                    </p:animEffect>
                                    <p:set>
                                      <p:cBhvr>
                                        <p:cTn id="54" fill="hold">
                                          <p:stCondLst>
                                            <p:cond delay="99"/>
                                          </p:stCondLst>
                                        </p:cTn>
                                        <p:tgtEl>
                                          <p:spTgt spid="360"/>
                                        </p:tgtEl>
                                        <p:attrNameLst>
                                          <p:attrName>style.visibility</p:attrName>
                                        </p:attrNameLst>
                                      </p:cBhvr>
                                      <p:to>
                                        <p:strVal val="hidden"/>
                                      </p:to>
                                    </p:set>
                                  </p:childTnLst>
                                </p:cTn>
                              </p:par>
                            </p:childTnLst>
                          </p:cTn>
                        </p:par>
                        <p:par>
                          <p:cTn id="55" fill="hold">
                            <p:stCondLst>
                              <p:cond delay="1700"/>
                            </p:stCondLst>
                            <p:childTnLst>
                              <p:par>
                                <p:cTn id="56" presetID="9" presetClass="exit" fill="hold" grpId="13" nodeType="afterEffect">
                                  <p:stCondLst>
                                    <p:cond delay="0"/>
                                  </p:stCondLst>
                                  <p:iterate>
                                    <p:tmAbs val="0"/>
                                  </p:iterate>
                                  <p:childTnLst>
                                    <p:animEffect transition="out" filter="dissolve">
                                      <p:cBhvr>
                                        <p:cTn id="57" dur="100" fill="hold"/>
                                        <p:tgtEl>
                                          <p:spTgt spid="359"/>
                                        </p:tgtEl>
                                      </p:cBhvr>
                                    </p:animEffect>
                                    <p:set>
                                      <p:cBhvr>
                                        <p:cTn id="58" fill="hold">
                                          <p:stCondLst>
                                            <p:cond delay="99"/>
                                          </p:stCondLst>
                                        </p:cTn>
                                        <p:tgtEl>
                                          <p:spTgt spid="359"/>
                                        </p:tgtEl>
                                        <p:attrNameLst>
                                          <p:attrName>style.visibility</p:attrName>
                                        </p:attrNameLst>
                                      </p:cBhvr>
                                      <p:to>
                                        <p:strVal val="hidden"/>
                                      </p:to>
                                    </p:set>
                                  </p:childTnLst>
                                </p:cTn>
                              </p:par>
                            </p:childTnLst>
                          </p:cTn>
                        </p:par>
                        <p:par>
                          <p:cTn id="59" fill="hold">
                            <p:stCondLst>
                              <p:cond delay="1800"/>
                            </p:stCondLst>
                            <p:childTnLst>
                              <p:par>
                                <p:cTn id="60" presetID="9" presetClass="exit" fill="hold" grpId="14" nodeType="afterEffect">
                                  <p:stCondLst>
                                    <p:cond delay="0"/>
                                  </p:stCondLst>
                                  <p:iterate>
                                    <p:tmAbs val="0"/>
                                  </p:iterate>
                                  <p:childTnLst>
                                    <p:animEffect transition="out" filter="dissolve">
                                      <p:cBhvr>
                                        <p:cTn id="61" dur="100" fill="hold"/>
                                        <p:tgtEl>
                                          <p:spTgt spid="358"/>
                                        </p:tgtEl>
                                      </p:cBhvr>
                                    </p:animEffect>
                                    <p:set>
                                      <p:cBhvr>
                                        <p:cTn id="62" fill="hold">
                                          <p:stCondLst>
                                            <p:cond delay="99"/>
                                          </p:stCondLst>
                                        </p:cTn>
                                        <p:tgtEl>
                                          <p:spTgt spid="358"/>
                                        </p:tgtEl>
                                        <p:attrNameLst>
                                          <p:attrName>style.visibility</p:attrName>
                                        </p:attrNameLst>
                                      </p:cBhvr>
                                      <p:to>
                                        <p:strVal val="hidden"/>
                                      </p:to>
                                    </p:set>
                                  </p:childTnLst>
                                </p:cTn>
                              </p:par>
                            </p:childTnLst>
                          </p:cTn>
                        </p:par>
                        <p:par>
                          <p:cTn id="63" fill="hold">
                            <p:stCondLst>
                              <p:cond delay="1900"/>
                            </p:stCondLst>
                            <p:childTnLst>
                              <p:par>
                                <p:cTn id="64" presetID="9" presetClass="exit" fill="hold" grpId="15" nodeType="afterEffect">
                                  <p:stCondLst>
                                    <p:cond delay="0"/>
                                  </p:stCondLst>
                                  <p:iterate>
                                    <p:tmAbs val="0"/>
                                  </p:iterate>
                                  <p:childTnLst>
                                    <p:animEffect transition="out" filter="dissolve">
                                      <p:cBhvr>
                                        <p:cTn id="65" dur="100" fill="hold"/>
                                        <p:tgtEl>
                                          <p:spTgt spid="357"/>
                                        </p:tgtEl>
                                      </p:cBhvr>
                                    </p:animEffect>
                                    <p:set>
                                      <p:cBhvr>
                                        <p:cTn id="66" fill="hold">
                                          <p:stCondLst>
                                            <p:cond delay="99"/>
                                          </p:stCondLst>
                                        </p:cTn>
                                        <p:tgtEl>
                                          <p:spTgt spid="357"/>
                                        </p:tgtEl>
                                        <p:attrNameLst>
                                          <p:attrName>style.visibility</p:attrName>
                                        </p:attrNameLst>
                                      </p:cBhvr>
                                      <p:to>
                                        <p:strVal val="hidden"/>
                                      </p:to>
                                    </p:set>
                                  </p:childTnLst>
                                </p:cTn>
                              </p:par>
                            </p:childTnLst>
                          </p:cTn>
                        </p:par>
                        <p:par>
                          <p:cTn id="67" fill="hold">
                            <p:stCondLst>
                              <p:cond delay="2000"/>
                            </p:stCondLst>
                            <p:childTnLst>
                              <p:par>
                                <p:cTn id="68" presetID="9" presetClass="exit" fill="hold" grpId="16" nodeType="afterEffect">
                                  <p:stCondLst>
                                    <p:cond delay="0"/>
                                  </p:stCondLst>
                                  <p:iterate>
                                    <p:tmAbs val="0"/>
                                  </p:iterate>
                                  <p:childTnLst>
                                    <p:animEffect transition="out" filter="dissolve">
                                      <p:cBhvr>
                                        <p:cTn id="69" dur="100" fill="hold"/>
                                        <p:tgtEl>
                                          <p:spTgt spid="356"/>
                                        </p:tgtEl>
                                      </p:cBhvr>
                                    </p:animEffect>
                                    <p:set>
                                      <p:cBhvr>
                                        <p:cTn id="70" fill="hold">
                                          <p:stCondLst>
                                            <p:cond delay="99"/>
                                          </p:stCondLst>
                                        </p:cTn>
                                        <p:tgtEl>
                                          <p:spTgt spid="356"/>
                                        </p:tgtEl>
                                        <p:attrNameLst>
                                          <p:attrName>style.visibility</p:attrName>
                                        </p:attrNameLst>
                                      </p:cBhvr>
                                      <p:to>
                                        <p:strVal val="hidden"/>
                                      </p:to>
                                    </p:set>
                                  </p:childTnLst>
                                </p:cTn>
                              </p:par>
                            </p:childTnLst>
                          </p:cTn>
                        </p:par>
                        <p:par>
                          <p:cTn id="71" fill="hold">
                            <p:stCondLst>
                              <p:cond delay="2100"/>
                            </p:stCondLst>
                            <p:childTnLst>
                              <p:par>
                                <p:cTn id="72" presetID="9" presetClass="exit" fill="hold" grpId="17" nodeType="afterEffect">
                                  <p:stCondLst>
                                    <p:cond delay="0"/>
                                  </p:stCondLst>
                                  <p:iterate>
                                    <p:tmAbs val="0"/>
                                  </p:iterate>
                                  <p:childTnLst>
                                    <p:animEffect transition="out" filter="dissolve">
                                      <p:cBhvr>
                                        <p:cTn id="73" dur="100" fill="hold"/>
                                        <p:tgtEl>
                                          <p:spTgt spid="355"/>
                                        </p:tgtEl>
                                      </p:cBhvr>
                                    </p:animEffect>
                                    <p:set>
                                      <p:cBhvr>
                                        <p:cTn id="74" fill="hold">
                                          <p:stCondLst>
                                            <p:cond delay="99"/>
                                          </p:stCondLst>
                                        </p:cTn>
                                        <p:tgtEl>
                                          <p:spTgt spid="355"/>
                                        </p:tgtEl>
                                        <p:attrNameLst>
                                          <p:attrName>style.visibility</p:attrName>
                                        </p:attrNameLst>
                                      </p:cBhvr>
                                      <p:to>
                                        <p:strVal val="hidden"/>
                                      </p:to>
                                    </p:set>
                                  </p:childTnLst>
                                </p:cTn>
                              </p:par>
                            </p:childTnLst>
                          </p:cTn>
                        </p:par>
                        <p:par>
                          <p:cTn id="75" fill="hold">
                            <p:stCondLst>
                              <p:cond delay="2200"/>
                            </p:stCondLst>
                            <p:childTnLst>
                              <p:par>
                                <p:cTn id="76" presetID="9" presetClass="exit" fill="hold" grpId="18" nodeType="afterEffect">
                                  <p:stCondLst>
                                    <p:cond delay="0"/>
                                  </p:stCondLst>
                                  <p:iterate>
                                    <p:tmAbs val="0"/>
                                  </p:iterate>
                                  <p:childTnLst>
                                    <p:animEffect transition="out" filter="dissolve">
                                      <p:cBhvr>
                                        <p:cTn id="77" dur="100" fill="hold"/>
                                        <p:tgtEl>
                                          <p:spTgt spid="354"/>
                                        </p:tgtEl>
                                      </p:cBhvr>
                                    </p:animEffect>
                                    <p:set>
                                      <p:cBhvr>
                                        <p:cTn id="78" fill="hold">
                                          <p:stCondLst>
                                            <p:cond delay="99"/>
                                          </p:stCondLst>
                                        </p:cTn>
                                        <p:tgtEl>
                                          <p:spTgt spid="354"/>
                                        </p:tgtEl>
                                        <p:attrNameLst>
                                          <p:attrName>style.visibility</p:attrName>
                                        </p:attrNameLst>
                                      </p:cBhvr>
                                      <p:to>
                                        <p:strVal val="hidden"/>
                                      </p:to>
                                    </p:set>
                                  </p:childTnLst>
                                </p:cTn>
                              </p:par>
                            </p:childTnLst>
                          </p:cTn>
                        </p:par>
                        <p:par>
                          <p:cTn id="79" fill="hold">
                            <p:stCondLst>
                              <p:cond delay="2300"/>
                            </p:stCondLst>
                            <p:childTnLst>
                              <p:par>
                                <p:cTn id="80" presetID="9" presetClass="exit" fill="hold" grpId="19" nodeType="afterEffect">
                                  <p:stCondLst>
                                    <p:cond delay="0"/>
                                  </p:stCondLst>
                                  <p:iterate>
                                    <p:tmAbs val="0"/>
                                  </p:iterate>
                                  <p:childTnLst>
                                    <p:animEffect transition="out" filter="dissolve">
                                      <p:cBhvr>
                                        <p:cTn id="81" dur="100" fill="hold"/>
                                        <p:tgtEl>
                                          <p:spTgt spid="353"/>
                                        </p:tgtEl>
                                      </p:cBhvr>
                                    </p:animEffect>
                                    <p:set>
                                      <p:cBhvr>
                                        <p:cTn id="82" fill="hold">
                                          <p:stCondLst>
                                            <p:cond delay="99"/>
                                          </p:stCondLst>
                                        </p:cTn>
                                        <p:tgtEl>
                                          <p:spTgt spid="353"/>
                                        </p:tgtEl>
                                        <p:attrNameLst>
                                          <p:attrName>style.visibility</p:attrName>
                                        </p:attrNameLst>
                                      </p:cBhvr>
                                      <p:to>
                                        <p:strVal val="hidden"/>
                                      </p:to>
                                    </p:set>
                                  </p:childTnLst>
                                </p:cTn>
                              </p:par>
                            </p:childTnLst>
                          </p:cTn>
                        </p:par>
                        <p:par>
                          <p:cTn id="83" fill="hold">
                            <p:stCondLst>
                              <p:cond delay="2400"/>
                            </p:stCondLst>
                            <p:childTnLst>
                              <p:par>
                                <p:cTn id="84" presetID="9" presetClass="exit" fill="hold" grpId="20" nodeType="afterEffect">
                                  <p:stCondLst>
                                    <p:cond delay="0"/>
                                  </p:stCondLst>
                                  <p:iterate>
                                    <p:tmAbs val="0"/>
                                  </p:iterate>
                                  <p:childTnLst>
                                    <p:animEffect transition="out" filter="dissolve">
                                      <p:cBhvr>
                                        <p:cTn id="85" dur="100" fill="hold"/>
                                        <p:tgtEl>
                                          <p:spTgt spid="352"/>
                                        </p:tgtEl>
                                      </p:cBhvr>
                                    </p:animEffect>
                                    <p:set>
                                      <p:cBhvr>
                                        <p:cTn id="86" fill="hold">
                                          <p:stCondLst>
                                            <p:cond delay="99"/>
                                          </p:stCondLst>
                                        </p:cTn>
                                        <p:tgtEl>
                                          <p:spTgt spid="352"/>
                                        </p:tgtEl>
                                        <p:attrNameLst>
                                          <p:attrName>style.visibility</p:attrName>
                                        </p:attrNameLst>
                                      </p:cBhvr>
                                      <p:to>
                                        <p:strVal val="hidden"/>
                                      </p:to>
                                    </p:set>
                                  </p:childTnLst>
                                </p:cTn>
                              </p:par>
                            </p:childTnLst>
                          </p:cTn>
                        </p:par>
                        <p:par>
                          <p:cTn id="87" fill="hold">
                            <p:stCondLst>
                              <p:cond delay="2500"/>
                            </p:stCondLst>
                            <p:childTnLst>
                              <p:par>
                                <p:cTn id="88" presetID="9" presetClass="entr" fill="hold" grpId="21" nodeType="afterEffect">
                                  <p:stCondLst>
                                    <p:cond delay="0"/>
                                  </p:stCondLst>
                                  <p:iterate>
                                    <p:tmAbs val="0"/>
                                  </p:iterate>
                                  <p:childTnLst>
                                    <p:set>
                                      <p:cBhvr>
                                        <p:cTn id="89" fill="hold"/>
                                        <p:tgtEl>
                                          <p:spTgt spid="371"/>
                                        </p:tgtEl>
                                        <p:attrNameLst>
                                          <p:attrName>style.visibility</p:attrName>
                                        </p:attrNameLst>
                                      </p:cBhvr>
                                      <p:to>
                                        <p:strVal val="visible"/>
                                      </p:to>
                                    </p:set>
                                    <p:animEffect transition="in" filter="dissolve">
                                      <p:cBhvr>
                                        <p:cTn id="90" dur="100"/>
                                        <p:tgtEl>
                                          <p:spTgt spid="371"/>
                                        </p:tgtEl>
                                      </p:cBhvr>
                                    </p:animEffect>
                                  </p:childTnLst>
                                </p:cTn>
                              </p:par>
                            </p:childTnLst>
                          </p:cTn>
                        </p:par>
                        <p:par>
                          <p:cTn id="91" fill="hold">
                            <p:stCondLst>
                              <p:cond delay="2600"/>
                            </p:stCondLst>
                            <p:childTnLst>
                              <p:par>
                                <p:cTn id="92" presetID="9" presetClass="entr" fill="hold" grpId="22" nodeType="afterEffect">
                                  <p:stCondLst>
                                    <p:cond delay="0"/>
                                  </p:stCondLst>
                                  <p:iterate>
                                    <p:tmAbs val="0"/>
                                  </p:iterate>
                                  <p:childTnLst>
                                    <p:set>
                                      <p:cBhvr>
                                        <p:cTn id="93" fill="hold"/>
                                        <p:tgtEl>
                                          <p:spTgt spid="370"/>
                                        </p:tgtEl>
                                        <p:attrNameLst>
                                          <p:attrName>style.visibility</p:attrName>
                                        </p:attrNameLst>
                                      </p:cBhvr>
                                      <p:to>
                                        <p:strVal val="visible"/>
                                      </p:to>
                                    </p:set>
                                    <p:animEffect transition="in" filter="dissolve">
                                      <p:cBhvr>
                                        <p:cTn id="94" dur="100"/>
                                        <p:tgtEl>
                                          <p:spTgt spid="370"/>
                                        </p:tgtEl>
                                      </p:cBhvr>
                                    </p:animEffect>
                                  </p:childTnLst>
                                </p:cTn>
                              </p:par>
                            </p:childTnLst>
                          </p:cTn>
                        </p:par>
                        <p:par>
                          <p:cTn id="95" fill="hold">
                            <p:stCondLst>
                              <p:cond delay="2700"/>
                            </p:stCondLst>
                            <p:childTnLst>
                              <p:par>
                                <p:cTn id="96" presetID="9" presetClass="entr" fill="hold" grpId="23" nodeType="afterEffect">
                                  <p:stCondLst>
                                    <p:cond delay="0"/>
                                  </p:stCondLst>
                                  <p:iterate>
                                    <p:tmAbs val="0"/>
                                  </p:iterate>
                                  <p:childTnLst>
                                    <p:set>
                                      <p:cBhvr>
                                        <p:cTn id="97" fill="hold"/>
                                        <p:tgtEl>
                                          <p:spTgt spid="369"/>
                                        </p:tgtEl>
                                        <p:attrNameLst>
                                          <p:attrName>style.visibility</p:attrName>
                                        </p:attrNameLst>
                                      </p:cBhvr>
                                      <p:to>
                                        <p:strVal val="visible"/>
                                      </p:to>
                                    </p:set>
                                    <p:animEffect transition="in" filter="dissolve">
                                      <p:cBhvr>
                                        <p:cTn id="98" dur="100"/>
                                        <p:tgtEl>
                                          <p:spTgt spid="369"/>
                                        </p:tgtEl>
                                      </p:cBhvr>
                                    </p:animEffect>
                                  </p:childTnLst>
                                </p:cTn>
                              </p:par>
                            </p:childTnLst>
                          </p:cTn>
                        </p:par>
                        <p:par>
                          <p:cTn id="99" fill="hold">
                            <p:stCondLst>
                              <p:cond delay="2800"/>
                            </p:stCondLst>
                            <p:childTnLst>
                              <p:par>
                                <p:cTn id="100" presetID="9" presetClass="entr" fill="hold" grpId="24" nodeType="afterEffect">
                                  <p:stCondLst>
                                    <p:cond delay="0"/>
                                  </p:stCondLst>
                                  <p:iterate>
                                    <p:tmAbs val="0"/>
                                  </p:iterate>
                                  <p:childTnLst>
                                    <p:set>
                                      <p:cBhvr>
                                        <p:cTn id="101" fill="hold"/>
                                        <p:tgtEl>
                                          <p:spTgt spid="368"/>
                                        </p:tgtEl>
                                        <p:attrNameLst>
                                          <p:attrName>style.visibility</p:attrName>
                                        </p:attrNameLst>
                                      </p:cBhvr>
                                      <p:to>
                                        <p:strVal val="visible"/>
                                      </p:to>
                                    </p:set>
                                    <p:animEffect transition="in" filter="dissolve">
                                      <p:cBhvr>
                                        <p:cTn id="102" dur="100"/>
                                        <p:tgtEl>
                                          <p:spTgt spid="368"/>
                                        </p:tgtEl>
                                      </p:cBhvr>
                                    </p:animEffect>
                                  </p:childTnLst>
                                </p:cTn>
                              </p:par>
                            </p:childTnLst>
                          </p:cTn>
                        </p:par>
                        <p:par>
                          <p:cTn id="103" fill="hold">
                            <p:stCondLst>
                              <p:cond delay="2900"/>
                            </p:stCondLst>
                            <p:childTnLst>
                              <p:par>
                                <p:cTn id="104" presetID="9" presetClass="entr" fill="hold" grpId="25" nodeType="afterEffect">
                                  <p:stCondLst>
                                    <p:cond delay="0"/>
                                  </p:stCondLst>
                                  <p:iterate>
                                    <p:tmAbs val="0"/>
                                  </p:iterate>
                                  <p:childTnLst>
                                    <p:set>
                                      <p:cBhvr>
                                        <p:cTn id="105" fill="hold"/>
                                        <p:tgtEl>
                                          <p:spTgt spid="367"/>
                                        </p:tgtEl>
                                        <p:attrNameLst>
                                          <p:attrName>style.visibility</p:attrName>
                                        </p:attrNameLst>
                                      </p:cBhvr>
                                      <p:to>
                                        <p:strVal val="visible"/>
                                      </p:to>
                                    </p:set>
                                    <p:animEffect transition="in" filter="dissolve">
                                      <p:cBhvr>
                                        <p:cTn id="106" dur="100"/>
                                        <p:tgtEl>
                                          <p:spTgt spid="367"/>
                                        </p:tgtEl>
                                      </p:cBhvr>
                                    </p:animEffect>
                                  </p:childTnLst>
                                </p:cTn>
                              </p:par>
                            </p:childTnLst>
                          </p:cTn>
                        </p:par>
                        <p:par>
                          <p:cTn id="107" fill="hold">
                            <p:stCondLst>
                              <p:cond delay="3000"/>
                            </p:stCondLst>
                            <p:childTnLst>
                              <p:par>
                                <p:cTn id="108" presetID="9" presetClass="entr" fill="hold" grpId="26" nodeType="afterEffect">
                                  <p:stCondLst>
                                    <p:cond delay="0"/>
                                  </p:stCondLst>
                                  <p:iterate>
                                    <p:tmAbs val="0"/>
                                  </p:iterate>
                                  <p:childTnLst>
                                    <p:set>
                                      <p:cBhvr>
                                        <p:cTn id="109" fill="hold"/>
                                        <p:tgtEl>
                                          <p:spTgt spid="366"/>
                                        </p:tgtEl>
                                        <p:attrNameLst>
                                          <p:attrName>style.visibility</p:attrName>
                                        </p:attrNameLst>
                                      </p:cBhvr>
                                      <p:to>
                                        <p:strVal val="visible"/>
                                      </p:to>
                                    </p:set>
                                    <p:animEffect transition="in" filter="dissolve">
                                      <p:cBhvr>
                                        <p:cTn id="110" dur="100"/>
                                        <p:tgtEl>
                                          <p:spTgt spid="366"/>
                                        </p:tgtEl>
                                      </p:cBhvr>
                                    </p:animEffect>
                                  </p:childTnLst>
                                </p:cTn>
                              </p:par>
                            </p:childTnLst>
                          </p:cTn>
                        </p:par>
                        <p:par>
                          <p:cTn id="111" fill="hold">
                            <p:stCondLst>
                              <p:cond delay="3100"/>
                            </p:stCondLst>
                            <p:childTnLst>
                              <p:par>
                                <p:cTn id="112" presetID="9" presetClass="entr" fill="hold" grpId="27" nodeType="afterEffect">
                                  <p:stCondLst>
                                    <p:cond delay="0"/>
                                  </p:stCondLst>
                                  <p:iterate>
                                    <p:tmAbs val="0"/>
                                  </p:iterate>
                                  <p:childTnLst>
                                    <p:set>
                                      <p:cBhvr>
                                        <p:cTn id="113" fill="hold"/>
                                        <p:tgtEl>
                                          <p:spTgt spid="365"/>
                                        </p:tgtEl>
                                        <p:attrNameLst>
                                          <p:attrName>style.visibility</p:attrName>
                                        </p:attrNameLst>
                                      </p:cBhvr>
                                      <p:to>
                                        <p:strVal val="visible"/>
                                      </p:to>
                                    </p:set>
                                    <p:animEffect transition="in" filter="dissolve">
                                      <p:cBhvr>
                                        <p:cTn id="114" dur="100"/>
                                        <p:tgtEl>
                                          <p:spTgt spid="365"/>
                                        </p:tgtEl>
                                      </p:cBhvr>
                                    </p:animEffect>
                                  </p:childTnLst>
                                </p:cTn>
                              </p:par>
                            </p:childTnLst>
                          </p:cTn>
                        </p:par>
                        <p:par>
                          <p:cTn id="115" fill="hold">
                            <p:stCondLst>
                              <p:cond delay="3200"/>
                            </p:stCondLst>
                            <p:childTnLst>
                              <p:par>
                                <p:cTn id="116" presetID="9" presetClass="entr" fill="hold" grpId="28" nodeType="afterEffect">
                                  <p:stCondLst>
                                    <p:cond delay="0"/>
                                  </p:stCondLst>
                                  <p:iterate>
                                    <p:tmAbs val="0"/>
                                  </p:iterate>
                                  <p:childTnLst>
                                    <p:set>
                                      <p:cBhvr>
                                        <p:cTn id="117" fill="hold"/>
                                        <p:tgtEl>
                                          <p:spTgt spid="364"/>
                                        </p:tgtEl>
                                        <p:attrNameLst>
                                          <p:attrName>style.visibility</p:attrName>
                                        </p:attrNameLst>
                                      </p:cBhvr>
                                      <p:to>
                                        <p:strVal val="visible"/>
                                      </p:to>
                                    </p:set>
                                    <p:animEffect transition="in" filter="dissolve">
                                      <p:cBhvr>
                                        <p:cTn id="118" dur="100"/>
                                        <p:tgtEl>
                                          <p:spTgt spid="364"/>
                                        </p:tgtEl>
                                      </p:cBhvr>
                                    </p:animEffect>
                                  </p:childTnLst>
                                </p:cTn>
                              </p:par>
                            </p:childTnLst>
                          </p:cTn>
                        </p:par>
                        <p:par>
                          <p:cTn id="119" fill="hold">
                            <p:stCondLst>
                              <p:cond delay="3300"/>
                            </p:stCondLst>
                            <p:childTnLst>
                              <p:par>
                                <p:cTn id="120" presetID="9" presetClass="entr" fill="hold" grpId="29" nodeType="afterEffect">
                                  <p:stCondLst>
                                    <p:cond delay="0"/>
                                  </p:stCondLst>
                                  <p:iterate>
                                    <p:tmAbs val="0"/>
                                  </p:iterate>
                                  <p:childTnLst>
                                    <p:set>
                                      <p:cBhvr>
                                        <p:cTn id="121" fill="hold"/>
                                        <p:tgtEl>
                                          <p:spTgt spid="363"/>
                                        </p:tgtEl>
                                        <p:attrNameLst>
                                          <p:attrName>style.visibility</p:attrName>
                                        </p:attrNameLst>
                                      </p:cBhvr>
                                      <p:to>
                                        <p:strVal val="visible"/>
                                      </p:to>
                                    </p:set>
                                    <p:animEffect transition="in" filter="dissolve">
                                      <p:cBhvr>
                                        <p:cTn id="122" dur="100"/>
                                        <p:tgtEl>
                                          <p:spTgt spid="363"/>
                                        </p:tgtEl>
                                      </p:cBhvr>
                                    </p:animEffect>
                                  </p:childTnLst>
                                </p:cTn>
                              </p:par>
                            </p:childTnLst>
                          </p:cTn>
                        </p:par>
                        <p:par>
                          <p:cTn id="123" fill="hold">
                            <p:stCondLst>
                              <p:cond delay="3400"/>
                            </p:stCondLst>
                            <p:childTnLst>
                              <p:par>
                                <p:cTn id="124" presetID="9" presetClass="entr" fill="hold" grpId="30" nodeType="afterEffect">
                                  <p:stCondLst>
                                    <p:cond delay="0"/>
                                  </p:stCondLst>
                                  <p:iterate>
                                    <p:tmAbs val="0"/>
                                  </p:iterate>
                                  <p:childTnLst>
                                    <p:set>
                                      <p:cBhvr>
                                        <p:cTn id="125" fill="hold"/>
                                        <p:tgtEl>
                                          <p:spTgt spid="362"/>
                                        </p:tgtEl>
                                        <p:attrNameLst>
                                          <p:attrName>style.visibility</p:attrName>
                                        </p:attrNameLst>
                                      </p:cBhvr>
                                      <p:to>
                                        <p:strVal val="visible"/>
                                      </p:to>
                                    </p:set>
                                    <p:animEffect transition="in" filter="dissolve">
                                      <p:cBhvr>
                                        <p:cTn id="126" dur="100"/>
                                        <p:tgtEl>
                                          <p:spTgt spid="362"/>
                                        </p:tgtEl>
                                      </p:cBhvr>
                                    </p:animEffect>
                                  </p:childTnLst>
                                </p:cTn>
                              </p:par>
                            </p:childTnLst>
                          </p:cTn>
                        </p:par>
                        <p:par>
                          <p:cTn id="127" fill="hold">
                            <p:stCondLst>
                              <p:cond delay="3500"/>
                            </p:stCondLst>
                            <p:childTnLst>
                              <p:par>
                                <p:cTn id="128" presetID="1" presetClass="entr" presetSubtype="0" fill="hold" grpId="31" nodeType="afterEffect">
                                  <p:stCondLst>
                                    <p:cond delay="15000"/>
                                  </p:stCondLst>
                                  <p:iterate type="lt">
                                    <p:tmAbs val="100"/>
                                  </p:iterate>
                                  <p:childTnLst>
                                    <p:set>
                                      <p:cBhvr>
                                        <p:cTn id="129" fill="hold"/>
                                        <p:tgtEl>
                                          <p:spTgt spid="373"/>
                                        </p:tgtEl>
                                        <p:attrNameLst>
                                          <p:attrName>style.visibility</p:attrName>
                                        </p:attrNameLst>
                                      </p:cBhvr>
                                      <p:to>
                                        <p:strVal val="visible"/>
                                      </p:to>
                                    </p:set>
                                  </p:childTnLst>
                                </p:cTn>
                              </p:par>
                            </p:childTnLst>
                          </p:cTn>
                        </p:par>
                        <p:par>
                          <p:cTn id="130" fill="hold">
                            <p:stCondLst>
                              <p:cond delay="19600"/>
                            </p:stCondLst>
                            <p:childTnLst>
                              <p:par>
                                <p:cTn id="131" presetID="26" presetClass="emph" presetSubtype="0" fill="hold" grpId="32" nodeType="afterEffect">
                                  <p:stCondLst>
                                    <p:cond delay="0"/>
                                  </p:stCondLst>
                                  <p:childTnLst>
                                    <p:animEffect transition="out" filter="fade">
                                      <p:cBhvr>
                                        <p:cTn id="132" dur="1000" fill="hold" tmFilter="0, 0; .2, .5; .8, .5; 1, 0"/>
                                        <p:tgtEl>
                                          <p:spTgt spid="373"/>
                                        </p:tgtEl>
                                      </p:cBhvr>
                                    </p:animEffect>
                                    <p:animScale>
                                      <p:cBhvr>
                                        <p:cTn id="133" dur="500" autoRev="1" fill="hold"/>
                                        <p:tgtEl>
                                          <p:spTgt spid="37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4" fill="hold" display="0">
                  <p:stCondLst>
                    <p:cond delay="indefinite"/>
                  </p:stCondLst>
                  <p:endCondLst>
                    <p:cond evt="onStopAudio" delay="0">
                      <p:tgtEl>
                        <p:sldTgt/>
                      </p:tgtEl>
                    </p:cond>
                  </p:endCondLst>
                </p:cTn>
                <p:tgtEl>
                  <p:spTgt spid="3"/>
                </p:tgtEl>
              </p:cMediaNode>
            </p:audio>
          </p:childTnLst>
        </p:cTn>
      </p:par>
    </p:tnLst>
    <p:bldLst>
      <p:bldP spid="352" grpId="10" animBg="1" advAuto="0"/>
      <p:bldP spid="352" grpId="20" animBg="1" advAuto="0"/>
      <p:bldP spid="353" grpId="9" animBg="1" advAuto="0"/>
      <p:bldP spid="353" grpId="19" animBg="1" advAuto="0"/>
      <p:bldP spid="354" grpId="8" animBg="1" advAuto="0"/>
      <p:bldP spid="354" grpId="18" animBg="1" advAuto="0"/>
      <p:bldP spid="355" grpId="7" animBg="1" advAuto="0"/>
      <p:bldP spid="355" grpId="17" animBg="1" advAuto="0"/>
      <p:bldP spid="356" grpId="6" animBg="1" advAuto="0"/>
      <p:bldP spid="356" grpId="16" animBg="1" advAuto="0"/>
      <p:bldP spid="357" grpId="5" animBg="1" advAuto="0"/>
      <p:bldP spid="357" grpId="15" animBg="1" advAuto="0"/>
      <p:bldP spid="358" grpId="4" animBg="1" advAuto="0"/>
      <p:bldP spid="358" grpId="14" animBg="1" advAuto="0"/>
      <p:bldP spid="359" grpId="3" animBg="1" advAuto="0"/>
      <p:bldP spid="359" grpId="13" animBg="1" advAuto="0"/>
      <p:bldP spid="360" grpId="2" animBg="1" advAuto="0"/>
      <p:bldP spid="360" grpId="12" animBg="1" advAuto="0"/>
      <p:bldP spid="361" grpId="1" animBg="1" advAuto="0"/>
      <p:bldP spid="361" grpId="11" animBg="1" advAuto="0"/>
      <p:bldP spid="362" grpId="30" animBg="1" advAuto="0"/>
      <p:bldP spid="363" grpId="29" animBg="1" advAuto="0"/>
      <p:bldP spid="364" grpId="28" animBg="1" advAuto="0"/>
      <p:bldP spid="365" grpId="27" animBg="1" advAuto="0"/>
      <p:bldP spid="366" grpId="26" animBg="1" advAuto="0"/>
      <p:bldP spid="367" grpId="25" animBg="1" advAuto="0"/>
      <p:bldP spid="368" grpId="24" animBg="1" advAuto="0"/>
      <p:bldP spid="369" grpId="23" animBg="1" advAuto="0"/>
      <p:bldP spid="370" grpId="22" animBg="1" advAuto="0"/>
      <p:bldP spid="371" grpId="21" animBg="1" advAuto="0"/>
      <p:bldP spid="373" grpId="31" animBg="1" advAuto="0"/>
      <p:bldP spid="373" grpId="32"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377" name="Do you need to be careful around electricity?"/>
          <p:cNvSpPr txBox="1"/>
          <p:nvPr/>
        </p:nvSpPr>
        <p:spPr>
          <a:xfrm>
            <a:off x="332382" y="761240"/>
            <a:ext cx="9495236" cy="321468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lvl1pPr defTabSz="357187">
              <a:defRPr sz="5600">
                <a:solidFill>
                  <a:srgbClr val="4AC7F4"/>
                </a:solidFill>
                <a:effectLst>
                  <a:outerShdw blurRad="38100" dist="38100" dir="2700000" rotWithShape="0">
                    <a:srgbClr val="797979"/>
                  </a:outerShdw>
                </a:effectLst>
                <a:latin typeface="Arial"/>
                <a:ea typeface="Arial"/>
                <a:cs typeface="Arial"/>
                <a:sym typeface="Arial"/>
              </a:defRPr>
            </a:lvl1pPr>
          </a:lstStyle>
          <a:p>
            <a:r>
              <a:t>Do you need to be careful around electricity?</a:t>
            </a:r>
          </a:p>
        </p:txBody>
      </p:sp>
      <p:pic>
        <p:nvPicPr>
          <p:cNvPr id="378" name="Volter walking facing right - left arm out.png" descr="Volter walking facing right - left arm out.png"/>
          <p:cNvPicPr>
            <a:picLocks noChangeAspect="1"/>
          </p:cNvPicPr>
          <p:nvPr/>
        </p:nvPicPr>
        <p:blipFill>
          <a:blip r:embed="rId5">
            <a:extLst/>
          </a:blip>
          <a:stretch>
            <a:fillRect/>
          </a:stretch>
        </p:blipFill>
        <p:spPr>
          <a:xfrm>
            <a:off x="16784" y="2705079"/>
            <a:ext cx="4052291" cy="5244141"/>
          </a:xfrm>
          <a:prstGeom prst="rect">
            <a:avLst/>
          </a:prstGeom>
          <a:ln w="3175">
            <a:miter lim="400000"/>
          </a:ln>
        </p:spPr>
      </p:pic>
      <p:pic>
        <p:nvPicPr>
          <p:cNvPr id="2" name="Slide 25 sample audio">
            <a:hlinkClick r:id="" action="ppaction://media"/>
            <a:extLst>
              <a:ext uri="{FF2B5EF4-FFF2-40B4-BE49-F238E27FC236}">
                <a16:creationId xmlns:a16="http://schemas.microsoft.com/office/drawing/2014/main" id="{D304C81D-CDC1-074B-ADE3-50B70FEDBB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90740" y="4123447"/>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8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382" name="1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a:lvl1pPr>
          </a:lstStyle>
          <a:p>
            <a:r>
              <a:t>10%</a:t>
            </a:r>
          </a:p>
        </p:txBody>
      </p:sp>
      <p:pic>
        <p:nvPicPr>
          <p:cNvPr id="383" name="blue-right.png" descr="blue-right.png"/>
          <p:cNvPicPr>
            <a:picLocks noChangeAspect="1"/>
          </p:cNvPicPr>
          <p:nvPr/>
        </p:nvPicPr>
        <p:blipFill>
          <a:blip r:embed="rId5">
            <a:extLst/>
          </a:blip>
          <a:stretch>
            <a:fillRect/>
          </a:stretch>
        </p:blipFill>
        <p:spPr>
          <a:xfrm>
            <a:off x="5089921" y="1835546"/>
            <a:ext cx="1150939" cy="1924845"/>
          </a:xfrm>
          <a:prstGeom prst="rect">
            <a:avLst/>
          </a:prstGeom>
          <a:ln w="3175">
            <a:miter lim="400000"/>
          </a:ln>
        </p:spPr>
      </p:pic>
      <p:sp>
        <p:nvSpPr>
          <p:cNvPr id="384" name="Yes"/>
          <p:cNvSpPr txBox="1"/>
          <p:nvPr/>
        </p:nvSpPr>
        <p:spPr>
          <a:xfrm>
            <a:off x="992187" y="5429538"/>
            <a:ext cx="2172228"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a:solidFill>
                  <a:srgbClr val="4AC7F4"/>
                </a:solidFill>
                <a:effectLst>
                  <a:outerShdw blurRad="38100" dist="38100" dir="2700000" rotWithShape="0">
                    <a:srgbClr val="797979"/>
                  </a:outerShdw>
                </a:effectLst>
                <a:latin typeface="Arial"/>
                <a:ea typeface="Arial"/>
                <a:cs typeface="Arial"/>
                <a:sym typeface="Arial"/>
              </a:defRPr>
            </a:lvl1pPr>
          </a:lstStyle>
          <a:p>
            <a:r>
              <a:t>Yes</a:t>
            </a:r>
          </a:p>
        </p:txBody>
      </p:sp>
      <p:pic>
        <p:nvPicPr>
          <p:cNvPr id="385" name="Volter Arms akimbo facing left.png" descr="Volter Arms akimbo facing left.png"/>
          <p:cNvPicPr>
            <a:picLocks noChangeAspect="1"/>
          </p:cNvPicPr>
          <p:nvPr/>
        </p:nvPicPr>
        <p:blipFill>
          <a:blip r:embed="rId6">
            <a:extLst/>
          </a:blip>
          <a:stretch>
            <a:fillRect/>
          </a:stretch>
        </p:blipFill>
        <p:spPr>
          <a:xfrm>
            <a:off x="6649324" y="3858688"/>
            <a:ext cx="3362006" cy="4350832"/>
          </a:xfrm>
          <a:prstGeom prst="rect">
            <a:avLst/>
          </a:prstGeom>
          <a:ln w="3175">
            <a:miter lim="400000"/>
          </a:ln>
        </p:spPr>
      </p:pic>
      <p:pic>
        <p:nvPicPr>
          <p:cNvPr id="3" name="Recorded Sound">
            <a:hlinkClick r:id="" action="ppaction://media"/>
            <a:extLst>
              <a:ext uri="{FF2B5EF4-FFF2-40B4-BE49-F238E27FC236}">
                <a16:creationId xmlns:a16="http://schemas.microsoft.com/office/drawing/2014/main" id="{067EEBD0-0D3F-8C43-BA08-2A28DF55A5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96187" y="3403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5781" fill="hold"/>
                                        <p:tgtEl>
                                          <p:spTgt spid="3"/>
                                        </p:tgtEl>
                                      </p:cBhvr>
                                    </p:cmd>
                                  </p:childTnLst>
                                </p:cTn>
                              </p:par>
                            </p:childTnLst>
                          </p:cTn>
                        </p:par>
                        <p:par>
                          <p:cTn id="7" fill="hold">
                            <p:stCondLst>
                              <p:cond delay="500"/>
                            </p:stCondLst>
                            <p:childTnLst>
                              <p:par>
                                <p:cTn id="8" presetID="9" presetClass="entr" fill="hold" grpId="1" nodeType="afterEffect">
                                  <p:stCondLst>
                                    <p:cond delay="0"/>
                                  </p:stCondLst>
                                  <p:iterate>
                                    <p:tmAbs val="0"/>
                                  </p:iterate>
                                  <p:childTnLst>
                                    <p:set>
                                      <p:cBhvr>
                                        <p:cTn id="9" fill="hold"/>
                                        <p:tgtEl>
                                          <p:spTgt spid="383"/>
                                        </p:tgtEl>
                                        <p:attrNameLst>
                                          <p:attrName>style.visibility</p:attrName>
                                        </p:attrNameLst>
                                      </p:cBhvr>
                                      <p:to>
                                        <p:strVal val="visible"/>
                                      </p:to>
                                    </p:set>
                                    <p:animEffect transition="in" filter="dissolve">
                                      <p:cBhvr>
                                        <p:cTn id="10" dur="100"/>
                                        <p:tgtEl>
                                          <p:spTgt spid="383"/>
                                        </p:tgtEl>
                                      </p:cBhvr>
                                    </p:animEffect>
                                  </p:childTnLst>
                                </p:cTn>
                              </p:par>
                            </p:childTnLst>
                          </p:cTn>
                        </p:par>
                        <p:par>
                          <p:cTn id="11" fill="hold">
                            <p:stCondLst>
                              <p:cond delay="600"/>
                            </p:stCondLst>
                            <p:childTnLst>
                              <p:par>
                                <p:cTn id="12" presetID="2" presetClass="entr" presetSubtype="1" fill="hold" grpId="2" nodeType="afterEffect">
                                  <p:stCondLst>
                                    <p:cond delay="0"/>
                                  </p:stCondLst>
                                  <p:iterate>
                                    <p:tmAbs val="0"/>
                                  </p:iterate>
                                  <p:childTnLst>
                                    <p:set>
                                      <p:cBhvr>
                                        <p:cTn id="13" fill="hold"/>
                                        <p:tgtEl>
                                          <p:spTgt spid="382"/>
                                        </p:tgtEl>
                                        <p:attrNameLst>
                                          <p:attrName>style.visibility</p:attrName>
                                        </p:attrNameLst>
                                      </p:cBhvr>
                                      <p:to>
                                        <p:strVal val="visible"/>
                                      </p:to>
                                    </p:set>
                                    <p:anim calcmode="lin" valueType="num">
                                      <p:cBhvr>
                                        <p:cTn id="14" dur="2000" fill="hold"/>
                                        <p:tgtEl>
                                          <p:spTgt spid="382"/>
                                        </p:tgtEl>
                                        <p:attrNameLst>
                                          <p:attrName>ppt_x</p:attrName>
                                        </p:attrNameLst>
                                      </p:cBhvr>
                                      <p:tavLst>
                                        <p:tav tm="0">
                                          <p:val>
                                            <p:strVal val="#ppt_x"/>
                                          </p:val>
                                        </p:tav>
                                        <p:tav tm="100000">
                                          <p:val>
                                            <p:strVal val="#ppt_x"/>
                                          </p:val>
                                        </p:tav>
                                      </p:tavLst>
                                    </p:anim>
                                    <p:anim calcmode="lin" valueType="num">
                                      <p:cBhvr>
                                        <p:cTn id="15" dur="2000" fill="hold"/>
                                        <p:tgtEl>
                                          <p:spTgt spid="38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382" grpId="2" animBg="1" advAuto="0"/>
      <p:bldP spid="383"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389" name="If you see a downed power line, do you TELL an adult right away?"/>
          <p:cNvSpPr txBox="1"/>
          <p:nvPr/>
        </p:nvSpPr>
        <p:spPr>
          <a:xfrm>
            <a:off x="34726" y="-607673"/>
            <a:ext cx="10090548" cy="40724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p>
            <a:pPr defTabSz="357187">
              <a:defRPr sz="5600">
                <a:solidFill>
                  <a:srgbClr val="4AC7F4"/>
                </a:solidFill>
                <a:effectLst>
                  <a:outerShdw blurRad="38100" dist="38100" dir="2700000" rotWithShape="0">
                    <a:srgbClr val="797979"/>
                  </a:outerShdw>
                </a:effectLst>
                <a:latin typeface="Arial"/>
                <a:ea typeface="Arial"/>
                <a:cs typeface="Arial"/>
                <a:sym typeface="Arial"/>
              </a:defRPr>
            </a:pPr>
            <a:endParaRPr>
              <a:solidFill>
                <a:srgbClr val="EB3146"/>
              </a:solidFill>
            </a:endParaRPr>
          </a:p>
          <a:p>
            <a:pPr defTabSz="357187">
              <a:defRPr sz="5600">
                <a:solidFill>
                  <a:srgbClr val="4AC7F4"/>
                </a:solidFill>
                <a:effectLst>
                  <a:outerShdw blurRad="38100" dist="38100" dir="2700000" rotWithShape="0">
                    <a:srgbClr val="797979"/>
                  </a:outerShdw>
                </a:effectLst>
                <a:latin typeface="Arial"/>
                <a:ea typeface="Arial"/>
                <a:cs typeface="Arial"/>
                <a:sym typeface="Arial"/>
              </a:defRPr>
            </a:pPr>
            <a:r>
              <a:t>If you see a downed power line, do you TELL an adult right away?</a:t>
            </a:r>
          </a:p>
        </p:txBody>
      </p:sp>
      <p:pic>
        <p:nvPicPr>
          <p:cNvPr id="390" name="droppedImage.tiff" descr="droppedImage.tiff"/>
          <p:cNvPicPr>
            <a:picLocks noChangeAspect="1"/>
          </p:cNvPicPr>
          <p:nvPr/>
        </p:nvPicPr>
        <p:blipFill>
          <a:blip r:embed="rId5">
            <a:extLst/>
          </a:blip>
          <a:stretch>
            <a:fillRect/>
          </a:stretch>
        </p:blipFill>
        <p:spPr>
          <a:xfrm>
            <a:off x="4749807" y="3922574"/>
            <a:ext cx="4506185" cy="2998661"/>
          </a:xfrm>
          <a:prstGeom prst="rect">
            <a:avLst/>
          </a:prstGeom>
          <a:ln w="3175">
            <a:solidFill>
              <a:srgbClr val="000000"/>
            </a:solidFill>
            <a:miter lim="400000"/>
          </a:ln>
        </p:spPr>
      </p:pic>
      <p:pic>
        <p:nvPicPr>
          <p:cNvPr id="391" name="Volter facing right standing Right arm out.png" descr="Volter facing right standing Right arm out.png"/>
          <p:cNvPicPr>
            <a:picLocks noChangeAspect="1"/>
          </p:cNvPicPr>
          <p:nvPr/>
        </p:nvPicPr>
        <p:blipFill>
          <a:blip r:embed="rId6">
            <a:extLst/>
          </a:blip>
          <a:stretch>
            <a:fillRect/>
          </a:stretch>
        </p:blipFill>
        <p:spPr>
          <a:xfrm>
            <a:off x="365912" y="3025767"/>
            <a:ext cx="4264054" cy="4351074"/>
          </a:xfrm>
          <a:prstGeom prst="rect">
            <a:avLst/>
          </a:prstGeom>
          <a:ln w="3175">
            <a:miter lim="400000"/>
          </a:ln>
        </p:spPr>
      </p:pic>
      <p:pic>
        <p:nvPicPr>
          <p:cNvPr id="2" name="Recorded Sound">
            <a:hlinkClick r:id="" action="ppaction://media"/>
            <a:extLst>
              <a:ext uri="{FF2B5EF4-FFF2-40B4-BE49-F238E27FC236}">
                <a16:creationId xmlns:a16="http://schemas.microsoft.com/office/drawing/2014/main" id="{81AD6CE9-A0DF-DE46-8DD5-68E00F6D52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22982" y="346481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5851" fill="hold"/>
                                        <p:tgtEl>
                                          <p:spTgt spid="2"/>
                                        </p:tgtEl>
                                      </p:cBhvr>
                                    </p:cmd>
                                  </p:childTnLst>
                                </p:cTn>
                              </p:par>
                            </p:childTnLst>
                          </p:cTn>
                        </p:par>
                        <p:par>
                          <p:cTn id="7" fill="hold">
                            <p:stCondLst>
                              <p:cond delay="500"/>
                            </p:stCondLst>
                            <p:childTnLst>
                              <p:par>
                                <p:cTn id="8" presetID="23" presetClass="entr" presetSubtype="16" fill="hold" grpId="1" nodeType="afterEffect">
                                  <p:stCondLst>
                                    <p:cond delay="0"/>
                                  </p:stCondLst>
                                  <p:iterate>
                                    <p:tmAbs val="0"/>
                                  </p:iterate>
                                  <p:childTnLst>
                                    <p:set>
                                      <p:cBhvr>
                                        <p:cTn id="9" fill="hold"/>
                                        <p:tgtEl>
                                          <p:spTgt spid="390"/>
                                        </p:tgtEl>
                                        <p:attrNameLst>
                                          <p:attrName>style.visibility</p:attrName>
                                        </p:attrNameLst>
                                      </p:cBhvr>
                                      <p:to>
                                        <p:strVal val="visible"/>
                                      </p:to>
                                    </p:set>
                                    <p:anim calcmode="lin" valueType="num">
                                      <p:cBhvr>
                                        <p:cTn id="10" dur="750" fill="hold"/>
                                        <p:tgtEl>
                                          <p:spTgt spid="390"/>
                                        </p:tgtEl>
                                        <p:attrNameLst>
                                          <p:attrName>ppt_w</p:attrName>
                                        </p:attrNameLst>
                                      </p:cBhvr>
                                      <p:tavLst>
                                        <p:tav tm="0">
                                          <p:val>
                                            <p:fltVal val="0"/>
                                          </p:val>
                                        </p:tav>
                                        <p:tav tm="100000">
                                          <p:val>
                                            <p:strVal val="#ppt_w"/>
                                          </p:val>
                                        </p:tav>
                                      </p:tavLst>
                                    </p:anim>
                                    <p:anim calcmode="lin" valueType="num">
                                      <p:cBhvr>
                                        <p:cTn id="11" dur="750" fill="hold"/>
                                        <p:tgtEl>
                                          <p:spTgt spid="3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390"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395" name="Yes"/>
          <p:cNvSpPr txBox="1"/>
          <p:nvPr/>
        </p:nvSpPr>
        <p:spPr>
          <a:xfrm>
            <a:off x="992187" y="5429538"/>
            <a:ext cx="2172228"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a:solidFill>
                  <a:srgbClr val="4AC7F4"/>
                </a:solidFill>
                <a:effectLst>
                  <a:outerShdw blurRad="38100" dist="38100" dir="2700000" rotWithShape="0">
                    <a:srgbClr val="797979"/>
                  </a:outerShdw>
                </a:effectLst>
                <a:latin typeface="Arial"/>
                <a:ea typeface="Arial"/>
                <a:cs typeface="Arial"/>
                <a:sym typeface="Arial"/>
              </a:defRPr>
            </a:lvl1pPr>
          </a:lstStyle>
          <a:p>
            <a:r>
              <a:t>Yes</a:t>
            </a:r>
          </a:p>
        </p:txBody>
      </p:sp>
      <p:sp>
        <p:nvSpPr>
          <p:cNvPr id="396" name="2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a:lvl1pPr>
          </a:lstStyle>
          <a:p>
            <a:r>
              <a:t>20%</a:t>
            </a:r>
          </a:p>
        </p:txBody>
      </p:sp>
      <p:pic>
        <p:nvPicPr>
          <p:cNvPr id="397" name="right-gree.png" descr="right-gree.png"/>
          <p:cNvPicPr>
            <a:picLocks noChangeAspect="1"/>
          </p:cNvPicPr>
          <p:nvPr/>
        </p:nvPicPr>
        <p:blipFill>
          <a:blip r:embed="rId5">
            <a:extLst/>
          </a:blip>
          <a:stretch>
            <a:fillRect/>
          </a:stretch>
        </p:blipFill>
        <p:spPr>
          <a:xfrm>
            <a:off x="5189140" y="2291953"/>
            <a:ext cx="1736329" cy="1498204"/>
          </a:xfrm>
          <a:prstGeom prst="rect">
            <a:avLst/>
          </a:prstGeom>
          <a:ln w="3175">
            <a:miter lim="400000"/>
          </a:ln>
        </p:spPr>
      </p:pic>
      <p:pic>
        <p:nvPicPr>
          <p:cNvPr id="398" name="blue-right.png" descr="blue-right.png"/>
          <p:cNvPicPr>
            <a:picLocks noChangeAspect="1"/>
          </p:cNvPicPr>
          <p:nvPr/>
        </p:nvPicPr>
        <p:blipFill>
          <a:blip r:embed="rId6">
            <a:extLst/>
          </a:blip>
          <a:stretch>
            <a:fillRect/>
          </a:stretch>
        </p:blipFill>
        <p:spPr>
          <a:xfrm>
            <a:off x="5089921" y="1835546"/>
            <a:ext cx="1150939" cy="1924845"/>
          </a:xfrm>
          <a:prstGeom prst="rect">
            <a:avLst/>
          </a:prstGeom>
          <a:ln w="3175">
            <a:miter lim="400000"/>
          </a:ln>
        </p:spPr>
      </p:pic>
      <p:pic>
        <p:nvPicPr>
          <p:cNvPr id="399" name="Volter Arms akimbo facing left.png" descr="Volter Arms akimbo facing left.png"/>
          <p:cNvPicPr>
            <a:picLocks noChangeAspect="1"/>
          </p:cNvPicPr>
          <p:nvPr/>
        </p:nvPicPr>
        <p:blipFill>
          <a:blip r:embed="rId7">
            <a:extLst/>
          </a:blip>
          <a:stretch>
            <a:fillRect/>
          </a:stretch>
        </p:blipFill>
        <p:spPr>
          <a:xfrm>
            <a:off x="6649324" y="3858688"/>
            <a:ext cx="3362006" cy="4350832"/>
          </a:xfrm>
          <a:prstGeom prst="rect">
            <a:avLst/>
          </a:prstGeom>
          <a:ln w="3175">
            <a:miter lim="400000"/>
          </a:ln>
        </p:spPr>
      </p:pic>
      <p:pic>
        <p:nvPicPr>
          <p:cNvPr id="2" name="Recorded Sound">
            <a:hlinkClick r:id="" action="ppaction://media"/>
            <a:extLst>
              <a:ext uri="{FF2B5EF4-FFF2-40B4-BE49-F238E27FC236}">
                <a16:creationId xmlns:a16="http://schemas.microsoft.com/office/drawing/2014/main" id="{8060CEE5-8CC1-714E-816F-3D9607CC8E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35098" y="291521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5921" fill="hold"/>
                                        <p:tgtEl>
                                          <p:spTgt spid="2"/>
                                        </p:tgtEl>
                                      </p:cBhvr>
                                    </p:cmd>
                                  </p:childTnLst>
                                </p:cTn>
                              </p:par>
                            </p:childTnLst>
                          </p:cTn>
                        </p:par>
                        <p:par>
                          <p:cTn id="7" fill="hold">
                            <p:stCondLst>
                              <p:cond delay="500"/>
                            </p:stCondLst>
                            <p:childTnLst>
                              <p:par>
                                <p:cTn id="8" presetID="9" presetClass="entr" fill="hold" grpId="1" nodeType="afterEffect">
                                  <p:stCondLst>
                                    <p:cond delay="0"/>
                                  </p:stCondLst>
                                  <p:iterate>
                                    <p:tmAbs val="0"/>
                                  </p:iterate>
                                  <p:childTnLst>
                                    <p:set>
                                      <p:cBhvr>
                                        <p:cTn id="9" fill="hold"/>
                                        <p:tgtEl>
                                          <p:spTgt spid="398"/>
                                        </p:tgtEl>
                                        <p:attrNameLst>
                                          <p:attrName>style.visibility</p:attrName>
                                        </p:attrNameLst>
                                      </p:cBhvr>
                                      <p:to>
                                        <p:strVal val="visible"/>
                                      </p:to>
                                    </p:set>
                                    <p:animEffect transition="in" filter="dissolve">
                                      <p:cBhvr>
                                        <p:cTn id="10" dur="100"/>
                                        <p:tgtEl>
                                          <p:spTgt spid="398"/>
                                        </p:tgtEl>
                                      </p:cBhvr>
                                    </p:animEffect>
                                  </p:childTnLst>
                                </p:cTn>
                              </p:par>
                            </p:childTnLst>
                          </p:cTn>
                        </p:par>
                        <p:par>
                          <p:cTn id="11" fill="hold">
                            <p:stCondLst>
                              <p:cond delay="600"/>
                            </p:stCondLst>
                            <p:childTnLst>
                              <p:par>
                                <p:cTn id="12" presetID="9" presetClass="entr" fill="hold" grpId="2" nodeType="afterEffect">
                                  <p:stCondLst>
                                    <p:cond delay="0"/>
                                  </p:stCondLst>
                                  <p:iterate>
                                    <p:tmAbs val="0"/>
                                  </p:iterate>
                                  <p:childTnLst>
                                    <p:set>
                                      <p:cBhvr>
                                        <p:cTn id="13" fill="hold"/>
                                        <p:tgtEl>
                                          <p:spTgt spid="397"/>
                                        </p:tgtEl>
                                        <p:attrNameLst>
                                          <p:attrName>style.visibility</p:attrName>
                                        </p:attrNameLst>
                                      </p:cBhvr>
                                      <p:to>
                                        <p:strVal val="visible"/>
                                      </p:to>
                                    </p:set>
                                    <p:animEffect transition="in" filter="dissolve">
                                      <p:cBhvr>
                                        <p:cTn id="14" dur="100"/>
                                        <p:tgtEl>
                                          <p:spTgt spid="397"/>
                                        </p:tgtEl>
                                      </p:cBhvr>
                                    </p:animEffect>
                                  </p:childTnLst>
                                </p:cTn>
                              </p:par>
                            </p:childTnLst>
                          </p:cTn>
                        </p:par>
                        <p:par>
                          <p:cTn id="15" fill="hold">
                            <p:stCondLst>
                              <p:cond delay="700"/>
                            </p:stCondLst>
                            <p:childTnLst>
                              <p:par>
                                <p:cTn id="16" presetID="2" presetClass="entr" presetSubtype="1" fill="hold" grpId="3" nodeType="afterEffect">
                                  <p:stCondLst>
                                    <p:cond delay="0"/>
                                  </p:stCondLst>
                                  <p:iterate>
                                    <p:tmAbs val="0"/>
                                  </p:iterate>
                                  <p:childTnLst>
                                    <p:set>
                                      <p:cBhvr>
                                        <p:cTn id="17" fill="hold"/>
                                        <p:tgtEl>
                                          <p:spTgt spid="396"/>
                                        </p:tgtEl>
                                        <p:attrNameLst>
                                          <p:attrName>style.visibility</p:attrName>
                                        </p:attrNameLst>
                                      </p:cBhvr>
                                      <p:to>
                                        <p:strVal val="visible"/>
                                      </p:to>
                                    </p:set>
                                    <p:anim calcmode="lin" valueType="num">
                                      <p:cBhvr>
                                        <p:cTn id="18" dur="2000" fill="hold"/>
                                        <p:tgtEl>
                                          <p:spTgt spid="396"/>
                                        </p:tgtEl>
                                        <p:attrNameLst>
                                          <p:attrName>ppt_x</p:attrName>
                                        </p:attrNameLst>
                                      </p:cBhvr>
                                      <p:tavLst>
                                        <p:tav tm="0">
                                          <p:val>
                                            <p:strVal val="#ppt_x"/>
                                          </p:val>
                                        </p:tav>
                                        <p:tav tm="100000">
                                          <p:val>
                                            <p:strVal val="#ppt_x"/>
                                          </p:val>
                                        </p:tav>
                                      </p:tavLst>
                                    </p:anim>
                                    <p:anim calcmode="lin" valueType="num">
                                      <p:cBhvr>
                                        <p:cTn id="19" dur="2000" fill="hold"/>
                                        <p:tgtEl>
                                          <p:spTgt spid="39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396" grpId="3" animBg="1" advAuto="0"/>
      <p:bldP spid="397" grpId="2" animBg="1" advAuto="0"/>
      <p:bldP spid="398"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03" name="Should you play around electric poles or climb trees that have overhead wires nearby?"/>
          <p:cNvSpPr txBox="1"/>
          <p:nvPr/>
        </p:nvSpPr>
        <p:spPr>
          <a:xfrm>
            <a:off x="322460" y="-20517"/>
            <a:ext cx="9515080" cy="40724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lvl1pPr defTabSz="357187">
              <a:defRPr sz="5600">
                <a:solidFill>
                  <a:srgbClr val="4AC7F4"/>
                </a:solidFill>
                <a:effectLst>
                  <a:outerShdw blurRad="38100" dist="38100" dir="2700000" rotWithShape="0">
                    <a:srgbClr val="797979"/>
                  </a:outerShdw>
                </a:effectLst>
                <a:latin typeface="Arial"/>
                <a:ea typeface="Arial"/>
                <a:cs typeface="Arial"/>
                <a:sym typeface="Arial"/>
              </a:defRPr>
            </a:lvl1pPr>
          </a:lstStyle>
          <a:p>
            <a:r>
              <a:t>Should you play around electric poles or climb trees that have overhead wires nearby?</a:t>
            </a:r>
          </a:p>
        </p:txBody>
      </p:sp>
      <p:pic>
        <p:nvPicPr>
          <p:cNvPr id="404" name="droppedImage.tiff" descr="droppedImage.tiff"/>
          <p:cNvPicPr>
            <a:picLocks noChangeAspect="1"/>
          </p:cNvPicPr>
          <p:nvPr/>
        </p:nvPicPr>
        <p:blipFill>
          <a:blip r:embed="rId5">
            <a:extLst/>
          </a:blip>
          <a:stretch>
            <a:fillRect/>
          </a:stretch>
        </p:blipFill>
        <p:spPr>
          <a:xfrm>
            <a:off x="1390432" y="4186246"/>
            <a:ext cx="3845002" cy="2591503"/>
          </a:xfrm>
          <a:prstGeom prst="rect">
            <a:avLst/>
          </a:prstGeom>
          <a:ln w="3175">
            <a:solidFill>
              <a:srgbClr val="797979"/>
            </a:solidFill>
            <a:miter lim="400000"/>
          </a:ln>
        </p:spPr>
      </p:pic>
      <p:pic>
        <p:nvPicPr>
          <p:cNvPr id="405" name="Volter facing left walking right arm out.png" descr="Volter facing left walking right arm out.png"/>
          <p:cNvPicPr>
            <a:picLocks noChangeAspect="1"/>
          </p:cNvPicPr>
          <p:nvPr/>
        </p:nvPicPr>
        <p:blipFill>
          <a:blip r:embed="rId6">
            <a:extLst/>
          </a:blip>
          <a:stretch>
            <a:fillRect/>
          </a:stretch>
        </p:blipFill>
        <p:spPr>
          <a:xfrm>
            <a:off x="6092897" y="2878988"/>
            <a:ext cx="4022832" cy="5206018"/>
          </a:xfrm>
          <a:prstGeom prst="rect">
            <a:avLst/>
          </a:prstGeom>
          <a:ln w="3175">
            <a:miter lim="400000"/>
          </a:ln>
        </p:spPr>
      </p:pic>
      <p:pic>
        <p:nvPicPr>
          <p:cNvPr id="2" name="Recorded Sound">
            <a:hlinkClick r:id="" action="ppaction://media"/>
            <a:extLst>
              <a:ext uri="{FF2B5EF4-FFF2-40B4-BE49-F238E27FC236}">
                <a16:creationId xmlns:a16="http://schemas.microsoft.com/office/drawing/2014/main" id="{EC411367-10F5-B14A-B693-2AEAC19734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88603" y="3239167"/>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664" fill="hold"/>
                                        <p:tgtEl>
                                          <p:spTgt spid="2"/>
                                        </p:tgtEl>
                                      </p:cBhvr>
                                    </p:cmd>
                                  </p:childTnLst>
                                </p:cTn>
                              </p:par>
                            </p:childTnLst>
                          </p:cTn>
                        </p:par>
                        <p:par>
                          <p:cTn id="7" fill="hold">
                            <p:stCondLst>
                              <p:cond delay="500"/>
                            </p:stCondLst>
                            <p:childTnLst>
                              <p:par>
                                <p:cTn id="8" presetID="23" presetClass="entr" presetSubtype="16" fill="hold" grpId="1" nodeType="afterEffect">
                                  <p:stCondLst>
                                    <p:cond delay="0"/>
                                  </p:stCondLst>
                                  <p:iterate>
                                    <p:tmAbs val="0"/>
                                  </p:iterate>
                                  <p:childTnLst>
                                    <p:set>
                                      <p:cBhvr>
                                        <p:cTn id="9" fill="hold"/>
                                        <p:tgtEl>
                                          <p:spTgt spid="404"/>
                                        </p:tgtEl>
                                        <p:attrNameLst>
                                          <p:attrName>style.visibility</p:attrName>
                                        </p:attrNameLst>
                                      </p:cBhvr>
                                      <p:to>
                                        <p:strVal val="visible"/>
                                      </p:to>
                                    </p:set>
                                    <p:anim calcmode="lin" valueType="num">
                                      <p:cBhvr>
                                        <p:cTn id="10" dur="750" fill="hold"/>
                                        <p:tgtEl>
                                          <p:spTgt spid="404"/>
                                        </p:tgtEl>
                                        <p:attrNameLst>
                                          <p:attrName>ppt_w</p:attrName>
                                        </p:attrNameLst>
                                      </p:cBhvr>
                                      <p:tavLst>
                                        <p:tav tm="0">
                                          <p:val>
                                            <p:fltVal val="0"/>
                                          </p:val>
                                        </p:tav>
                                        <p:tav tm="100000">
                                          <p:val>
                                            <p:strVal val="#ppt_w"/>
                                          </p:val>
                                        </p:tav>
                                      </p:tavLst>
                                    </p:anim>
                                    <p:anim calcmode="lin" valueType="num">
                                      <p:cBhvr>
                                        <p:cTn id="11" dur="750" fill="hold"/>
                                        <p:tgtEl>
                                          <p:spTgt spid="4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404"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Group"/>
          <p:cNvGrpSpPr/>
          <p:nvPr/>
        </p:nvGrpSpPr>
        <p:grpSpPr>
          <a:xfrm>
            <a:off x="-856914" y="-47818"/>
            <a:ext cx="11728757" cy="7812265"/>
            <a:chOff x="0" y="0"/>
            <a:chExt cx="11728756" cy="7812263"/>
          </a:xfrm>
        </p:grpSpPr>
        <p:pic>
          <p:nvPicPr>
            <p:cNvPr id="155" name="kids-on-bikes.jpg" descr="kids-on-bikes.jpg"/>
            <p:cNvPicPr>
              <a:picLocks noChangeAspect="1"/>
            </p:cNvPicPr>
            <p:nvPr/>
          </p:nvPicPr>
          <p:blipFill>
            <a:blip r:embed="rId7">
              <a:extLst/>
            </a:blip>
            <a:stretch>
              <a:fillRect/>
            </a:stretch>
          </p:blipFill>
          <p:spPr>
            <a:xfrm>
              <a:off x="0" y="0"/>
              <a:ext cx="11728757" cy="7812264"/>
            </a:xfrm>
            <a:prstGeom prst="rect">
              <a:avLst/>
            </a:prstGeom>
            <a:ln w="3175" cap="flat">
              <a:noFill/>
              <a:miter lim="400000"/>
            </a:ln>
            <a:effectLst/>
          </p:spPr>
        </p:pic>
        <p:sp>
          <p:nvSpPr>
            <p:cNvPr id="156" name="Rectangle"/>
            <p:cNvSpPr/>
            <p:nvPr/>
          </p:nvSpPr>
          <p:spPr>
            <a:xfrm>
              <a:off x="806113" y="30883"/>
              <a:ext cx="10261601" cy="7780868"/>
            </a:xfrm>
            <a:prstGeom prst="rect">
              <a:avLst/>
            </a:prstGeom>
            <a:solidFill>
              <a:srgbClr val="012168">
                <a:alpha val="20000"/>
              </a:srgbClr>
            </a:solidFill>
            <a:ln w="3175"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defTabSz="647700">
                <a:buClr>
                  <a:srgbClr val="000000"/>
                </a:buClr>
                <a:defRPr sz="4400" b="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a:p>
          </p:txBody>
        </p:sp>
      </p:grpSp>
      <p:sp>
        <p:nvSpPr>
          <p:cNvPr id="158" name="ENERGY"/>
          <p:cNvSpPr txBox="1"/>
          <p:nvPr/>
        </p:nvSpPr>
        <p:spPr>
          <a:xfrm>
            <a:off x="1609899" y="586930"/>
            <a:ext cx="6940202" cy="654276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marL="241300" indent="-241300" defTabSz="406400">
              <a:spcBef>
                <a:spcPts val="500"/>
              </a:spcBef>
              <a:buClr>
                <a:srgbClr val="000000"/>
              </a:buClr>
              <a:defRPr sz="7000">
                <a:solidFill>
                  <a:srgbClr val="FFFFFF"/>
                </a:solidFill>
                <a:uFill>
                  <a:solidFill>
                    <a:srgbClr val="000000"/>
                  </a:solidFill>
                </a:uFill>
              </a:defRPr>
            </a:lvl1pPr>
          </a:lstStyle>
          <a:p>
            <a:r>
              <a:t>ENERGY</a:t>
            </a:r>
          </a:p>
        </p:txBody>
      </p:sp>
      <p:pic>
        <p:nvPicPr>
          <p:cNvPr id="2" name="Slide 3 clip 1">
            <a:hlinkClick r:id="" action="ppaction://media"/>
            <a:extLst>
              <a:ext uri="{FF2B5EF4-FFF2-40B4-BE49-F238E27FC236}">
                <a16:creationId xmlns:a16="http://schemas.microsoft.com/office/drawing/2014/main" id="{0A025B19-9163-A546-8A3C-4EC60357FE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10494" y="901940"/>
            <a:ext cx="812800" cy="812800"/>
          </a:xfrm>
          <a:prstGeom prst="rect">
            <a:avLst/>
          </a:prstGeom>
        </p:spPr>
      </p:pic>
      <p:pic>
        <p:nvPicPr>
          <p:cNvPr id="3" name="Slide 3 Clip 2">
            <a:hlinkClick r:id="" action="ppaction://media"/>
            <a:extLst>
              <a:ext uri="{FF2B5EF4-FFF2-40B4-BE49-F238E27FC236}">
                <a16:creationId xmlns:a16="http://schemas.microsoft.com/office/drawing/2014/main" id="{582E8621-F8D4-7C4D-BEA2-D2B217C2D3A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889394" y="3451914"/>
            <a:ext cx="812800" cy="812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017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3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09" name="No"/>
          <p:cNvSpPr txBox="1"/>
          <p:nvPr/>
        </p:nvSpPr>
        <p:spPr>
          <a:xfrm>
            <a:off x="992187" y="5429538"/>
            <a:ext cx="1700350"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a:solidFill>
                  <a:srgbClr val="4AC7F4"/>
                </a:solidFill>
                <a:effectLst>
                  <a:outerShdw blurRad="38100" dist="38100" dir="2700000" rotWithShape="0">
                    <a:srgbClr val="797979"/>
                  </a:outerShdw>
                </a:effectLst>
                <a:latin typeface="Arial"/>
                <a:ea typeface="Arial"/>
                <a:cs typeface="Arial"/>
                <a:sym typeface="Arial"/>
              </a:defRPr>
            </a:lvl1pPr>
          </a:lstStyle>
          <a:p>
            <a:r>
              <a:t>No</a:t>
            </a:r>
          </a:p>
        </p:txBody>
      </p:sp>
      <p:sp>
        <p:nvSpPr>
          <p:cNvPr id="410" name="3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a:lvl1pPr>
          </a:lstStyle>
          <a:p>
            <a:r>
              <a:t>30%</a:t>
            </a:r>
          </a:p>
        </p:txBody>
      </p:sp>
      <p:pic>
        <p:nvPicPr>
          <p:cNvPr id="411" name="right-yellow.png" descr="right-yellow.png"/>
          <p:cNvPicPr>
            <a:picLocks noChangeAspect="1"/>
          </p:cNvPicPr>
          <p:nvPr/>
        </p:nvPicPr>
        <p:blipFill>
          <a:blip r:embed="rId5">
            <a:extLst/>
          </a:blip>
          <a:stretch>
            <a:fillRect/>
          </a:stretch>
        </p:blipFill>
        <p:spPr>
          <a:xfrm>
            <a:off x="5238750" y="3303984"/>
            <a:ext cx="1914922" cy="1150938"/>
          </a:xfrm>
          <a:prstGeom prst="rect">
            <a:avLst/>
          </a:prstGeom>
          <a:ln w="3175">
            <a:miter lim="400000"/>
          </a:ln>
        </p:spPr>
      </p:pic>
      <p:pic>
        <p:nvPicPr>
          <p:cNvPr id="412" name="right-gree.png" descr="right-gree.png"/>
          <p:cNvPicPr>
            <a:picLocks noChangeAspect="1"/>
          </p:cNvPicPr>
          <p:nvPr/>
        </p:nvPicPr>
        <p:blipFill>
          <a:blip r:embed="rId6">
            <a:extLst/>
          </a:blip>
          <a:stretch>
            <a:fillRect/>
          </a:stretch>
        </p:blipFill>
        <p:spPr>
          <a:xfrm>
            <a:off x="5189140" y="2291953"/>
            <a:ext cx="1736329" cy="1498204"/>
          </a:xfrm>
          <a:prstGeom prst="rect">
            <a:avLst/>
          </a:prstGeom>
          <a:ln w="3175">
            <a:miter lim="400000"/>
          </a:ln>
        </p:spPr>
      </p:pic>
      <p:pic>
        <p:nvPicPr>
          <p:cNvPr id="413" name="blue-right.png" descr="blue-right.png"/>
          <p:cNvPicPr>
            <a:picLocks noChangeAspect="1"/>
          </p:cNvPicPr>
          <p:nvPr/>
        </p:nvPicPr>
        <p:blipFill>
          <a:blip r:embed="rId7">
            <a:extLst/>
          </a:blip>
          <a:stretch>
            <a:fillRect/>
          </a:stretch>
        </p:blipFill>
        <p:spPr>
          <a:xfrm>
            <a:off x="5089921" y="1835546"/>
            <a:ext cx="1150939" cy="1924845"/>
          </a:xfrm>
          <a:prstGeom prst="rect">
            <a:avLst/>
          </a:prstGeom>
          <a:ln w="3175">
            <a:miter lim="400000"/>
          </a:ln>
        </p:spPr>
      </p:pic>
      <p:pic>
        <p:nvPicPr>
          <p:cNvPr id="414" name="Volter Arms akimbo facing left.png" descr="Volter Arms akimbo facing left.png"/>
          <p:cNvPicPr>
            <a:picLocks noChangeAspect="1"/>
          </p:cNvPicPr>
          <p:nvPr/>
        </p:nvPicPr>
        <p:blipFill>
          <a:blip r:embed="rId8">
            <a:extLst/>
          </a:blip>
          <a:stretch>
            <a:fillRect/>
          </a:stretch>
        </p:blipFill>
        <p:spPr>
          <a:xfrm>
            <a:off x="6649324" y="3858688"/>
            <a:ext cx="3362006" cy="4350832"/>
          </a:xfrm>
          <a:prstGeom prst="rect">
            <a:avLst/>
          </a:prstGeom>
          <a:ln w="3175">
            <a:miter lim="400000"/>
          </a:ln>
        </p:spPr>
      </p:pic>
      <p:pic>
        <p:nvPicPr>
          <p:cNvPr id="2" name="Recorded Sound">
            <a:hlinkClick r:id="" action="ppaction://media"/>
            <a:extLst>
              <a:ext uri="{FF2B5EF4-FFF2-40B4-BE49-F238E27FC236}">
                <a16:creationId xmlns:a16="http://schemas.microsoft.com/office/drawing/2014/main" id="{BB12236D-E18A-0841-9D5B-806645C25E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97659" y="3452288"/>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7987" fill="hold"/>
                                        <p:tgtEl>
                                          <p:spTgt spid="2"/>
                                        </p:tgtEl>
                                      </p:cBhvr>
                                    </p:cmd>
                                  </p:childTnLst>
                                </p:cTn>
                              </p:par>
                            </p:childTnLst>
                          </p:cTn>
                        </p:par>
                        <p:par>
                          <p:cTn id="7" fill="hold">
                            <p:stCondLst>
                              <p:cond delay="500"/>
                            </p:stCondLst>
                            <p:childTnLst>
                              <p:par>
                                <p:cTn id="8" presetID="9" presetClass="entr" fill="hold" grpId="1" nodeType="afterEffect">
                                  <p:stCondLst>
                                    <p:cond delay="0"/>
                                  </p:stCondLst>
                                  <p:iterate>
                                    <p:tmAbs val="0"/>
                                  </p:iterate>
                                  <p:childTnLst>
                                    <p:set>
                                      <p:cBhvr>
                                        <p:cTn id="9" fill="hold"/>
                                        <p:tgtEl>
                                          <p:spTgt spid="413"/>
                                        </p:tgtEl>
                                        <p:attrNameLst>
                                          <p:attrName>style.visibility</p:attrName>
                                        </p:attrNameLst>
                                      </p:cBhvr>
                                      <p:to>
                                        <p:strVal val="visible"/>
                                      </p:to>
                                    </p:set>
                                    <p:animEffect transition="in" filter="dissolve">
                                      <p:cBhvr>
                                        <p:cTn id="10" dur="100"/>
                                        <p:tgtEl>
                                          <p:spTgt spid="413"/>
                                        </p:tgtEl>
                                      </p:cBhvr>
                                    </p:animEffect>
                                  </p:childTnLst>
                                </p:cTn>
                              </p:par>
                            </p:childTnLst>
                          </p:cTn>
                        </p:par>
                        <p:par>
                          <p:cTn id="11" fill="hold">
                            <p:stCondLst>
                              <p:cond delay="600"/>
                            </p:stCondLst>
                            <p:childTnLst>
                              <p:par>
                                <p:cTn id="12" presetID="9" presetClass="entr" fill="hold" grpId="2" nodeType="afterEffect">
                                  <p:stCondLst>
                                    <p:cond delay="0"/>
                                  </p:stCondLst>
                                  <p:iterate>
                                    <p:tmAbs val="0"/>
                                  </p:iterate>
                                  <p:childTnLst>
                                    <p:set>
                                      <p:cBhvr>
                                        <p:cTn id="13" fill="hold"/>
                                        <p:tgtEl>
                                          <p:spTgt spid="412"/>
                                        </p:tgtEl>
                                        <p:attrNameLst>
                                          <p:attrName>style.visibility</p:attrName>
                                        </p:attrNameLst>
                                      </p:cBhvr>
                                      <p:to>
                                        <p:strVal val="visible"/>
                                      </p:to>
                                    </p:set>
                                    <p:animEffect transition="in" filter="dissolve">
                                      <p:cBhvr>
                                        <p:cTn id="14" dur="100"/>
                                        <p:tgtEl>
                                          <p:spTgt spid="412"/>
                                        </p:tgtEl>
                                      </p:cBhvr>
                                    </p:animEffect>
                                  </p:childTnLst>
                                </p:cTn>
                              </p:par>
                            </p:childTnLst>
                          </p:cTn>
                        </p:par>
                        <p:par>
                          <p:cTn id="15" fill="hold">
                            <p:stCondLst>
                              <p:cond delay="700"/>
                            </p:stCondLst>
                            <p:childTnLst>
                              <p:par>
                                <p:cTn id="16" presetID="9" presetClass="entr" fill="hold" grpId="3" nodeType="afterEffect">
                                  <p:stCondLst>
                                    <p:cond delay="0"/>
                                  </p:stCondLst>
                                  <p:iterate>
                                    <p:tmAbs val="0"/>
                                  </p:iterate>
                                  <p:childTnLst>
                                    <p:set>
                                      <p:cBhvr>
                                        <p:cTn id="17" fill="hold"/>
                                        <p:tgtEl>
                                          <p:spTgt spid="411"/>
                                        </p:tgtEl>
                                        <p:attrNameLst>
                                          <p:attrName>style.visibility</p:attrName>
                                        </p:attrNameLst>
                                      </p:cBhvr>
                                      <p:to>
                                        <p:strVal val="visible"/>
                                      </p:to>
                                    </p:set>
                                    <p:animEffect transition="in" filter="dissolve">
                                      <p:cBhvr>
                                        <p:cTn id="18" dur="100"/>
                                        <p:tgtEl>
                                          <p:spTgt spid="411"/>
                                        </p:tgtEl>
                                      </p:cBhvr>
                                    </p:animEffect>
                                  </p:childTnLst>
                                </p:cTn>
                              </p:par>
                            </p:childTnLst>
                          </p:cTn>
                        </p:par>
                        <p:par>
                          <p:cTn id="19" fill="hold">
                            <p:stCondLst>
                              <p:cond delay="800"/>
                            </p:stCondLst>
                            <p:childTnLst>
                              <p:par>
                                <p:cTn id="20" presetID="2" presetClass="entr" presetSubtype="1" fill="hold" grpId="4" nodeType="afterEffect">
                                  <p:stCondLst>
                                    <p:cond delay="0"/>
                                  </p:stCondLst>
                                  <p:iterate>
                                    <p:tmAbs val="0"/>
                                  </p:iterate>
                                  <p:childTnLst>
                                    <p:set>
                                      <p:cBhvr>
                                        <p:cTn id="21" fill="hold"/>
                                        <p:tgtEl>
                                          <p:spTgt spid="410"/>
                                        </p:tgtEl>
                                        <p:attrNameLst>
                                          <p:attrName>style.visibility</p:attrName>
                                        </p:attrNameLst>
                                      </p:cBhvr>
                                      <p:to>
                                        <p:strVal val="visible"/>
                                      </p:to>
                                    </p:set>
                                    <p:anim calcmode="lin" valueType="num">
                                      <p:cBhvr>
                                        <p:cTn id="22" dur="2000" fill="hold"/>
                                        <p:tgtEl>
                                          <p:spTgt spid="410"/>
                                        </p:tgtEl>
                                        <p:attrNameLst>
                                          <p:attrName>ppt_x</p:attrName>
                                        </p:attrNameLst>
                                      </p:cBhvr>
                                      <p:tavLst>
                                        <p:tav tm="0">
                                          <p:val>
                                            <p:strVal val="#ppt_x"/>
                                          </p:val>
                                        </p:tav>
                                        <p:tav tm="100000">
                                          <p:val>
                                            <p:strVal val="#ppt_x"/>
                                          </p:val>
                                        </p:tav>
                                      </p:tavLst>
                                    </p:anim>
                                    <p:anim calcmode="lin" valueType="num">
                                      <p:cBhvr>
                                        <p:cTn id="23" dur="2000" fill="hold"/>
                                        <p:tgtEl>
                                          <p:spTgt spid="4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410" grpId="4" animBg="1" advAuto="0"/>
      <p:bldP spid="411" grpId="3" animBg="1" advAuto="0"/>
      <p:bldP spid="412" grpId="2" animBg="1" advAuto="0"/>
      <p:bldP spid="413"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18" name="Square"/>
          <p:cNvSpPr/>
          <p:nvPr/>
        </p:nvSpPr>
        <p:spPr>
          <a:xfrm>
            <a:off x="7513456" y="6785550"/>
            <a:ext cx="1270001" cy="1270001"/>
          </a:xfrm>
          <a:prstGeom prst="rect">
            <a:avLst/>
          </a:prstGeom>
          <a:solidFill>
            <a:srgbClr val="000000"/>
          </a:solidFill>
          <a:ln w="3175">
            <a:miter lim="400000"/>
          </a:ln>
        </p:spPr>
        <p:txBody>
          <a:bodyPr lIns="39687" tIns="39687" rIns="39687" bIns="39687" anchor="ctr"/>
          <a:lstStyle/>
          <a:p>
            <a:pPr>
              <a:defRPr sz="1800" b="0">
                <a:solidFill>
                  <a:srgbClr val="FFFFFF"/>
                </a:solidFill>
                <a:latin typeface="+mn-lt"/>
                <a:ea typeface="+mn-ea"/>
                <a:cs typeface="+mn-cs"/>
                <a:sym typeface="Helvetica Light"/>
              </a:defRPr>
            </a:pPr>
            <a:endParaRPr/>
          </a:p>
        </p:txBody>
      </p:sp>
      <p:sp>
        <p:nvSpPr>
          <p:cNvPr id="419" name="Overloading electrical _______ is dangerous."/>
          <p:cNvSpPr txBox="1"/>
          <p:nvPr/>
        </p:nvSpPr>
        <p:spPr>
          <a:xfrm>
            <a:off x="238125" y="851261"/>
            <a:ext cx="9683750" cy="24214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lvl1pPr defTabSz="357187">
              <a:defRPr sz="5600">
                <a:solidFill>
                  <a:srgbClr val="4AC7F4"/>
                </a:solidFill>
                <a:effectLst>
                  <a:outerShdw blurRad="38100" dist="38100" dir="2700000" rotWithShape="0">
                    <a:srgbClr val="797979"/>
                  </a:outerShdw>
                </a:effectLst>
                <a:latin typeface="Arial"/>
                <a:ea typeface="Arial"/>
                <a:cs typeface="Arial"/>
                <a:sym typeface="Arial"/>
              </a:defRPr>
            </a:lvl1pPr>
          </a:lstStyle>
          <a:p>
            <a:r>
              <a:t>Overloading electrical _______ is dangerous.</a:t>
            </a:r>
          </a:p>
        </p:txBody>
      </p:sp>
      <p:sp>
        <p:nvSpPr>
          <p:cNvPr id="420" name="Text"/>
          <p:cNvSpPr txBox="1"/>
          <p:nvPr/>
        </p:nvSpPr>
        <p:spPr>
          <a:xfrm>
            <a:off x="5016499" y="1923256"/>
            <a:ext cx="127001" cy="15906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defTabSz="357187">
              <a:defRPr sz="5600">
                <a:solidFill>
                  <a:srgbClr val="0068AB"/>
                </a:solidFill>
                <a:latin typeface="Arial"/>
                <a:ea typeface="Arial"/>
                <a:cs typeface="Arial"/>
                <a:sym typeface="Arial"/>
              </a:defRPr>
            </a:pPr>
            <a:endParaRPr/>
          </a:p>
        </p:txBody>
      </p:sp>
      <p:pic>
        <p:nvPicPr>
          <p:cNvPr id="421" name="Outlet-Overload-0303_full.jpg" descr="Outlet-Overload-0303_full.jpg"/>
          <p:cNvPicPr>
            <a:picLocks noChangeAspect="1"/>
          </p:cNvPicPr>
          <p:nvPr/>
        </p:nvPicPr>
        <p:blipFill>
          <a:blip r:embed="rId7">
            <a:extLst/>
          </a:blip>
          <a:srcRect l="8645" t="4051" r="7444" b="5816"/>
          <a:stretch>
            <a:fillRect/>
          </a:stretch>
        </p:blipFill>
        <p:spPr>
          <a:xfrm>
            <a:off x="966263" y="3470911"/>
            <a:ext cx="2926768" cy="2955183"/>
          </a:xfrm>
          <a:custGeom>
            <a:avLst/>
            <a:gdLst/>
            <a:ahLst/>
            <a:cxnLst>
              <a:cxn ang="0">
                <a:pos x="wd2" y="hd2"/>
              </a:cxn>
              <a:cxn ang="5400000">
                <a:pos x="wd2" y="hd2"/>
              </a:cxn>
              <a:cxn ang="10800000">
                <a:pos x="wd2" y="hd2"/>
              </a:cxn>
              <a:cxn ang="16200000">
                <a:pos x="wd2" y="hd2"/>
              </a:cxn>
            </a:cxnLst>
            <a:rect l="0" t="0" r="r" b="b"/>
            <a:pathLst>
              <a:path w="21581" h="21526" extrusionOk="0">
                <a:moveTo>
                  <a:pt x="12525" y="6"/>
                </a:moveTo>
                <a:cubicBezTo>
                  <a:pt x="11900" y="-3"/>
                  <a:pt x="11432" y="-2"/>
                  <a:pt x="11059" y="9"/>
                </a:cubicBezTo>
                <a:cubicBezTo>
                  <a:pt x="11010" y="10"/>
                  <a:pt x="10979" y="13"/>
                  <a:pt x="10933" y="15"/>
                </a:cubicBezTo>
                <a:cubicBezTo>
                  <a:pt x="10241" y="41"/>
                  <a:pt x="9928" y="106"/>
                  <a:pt x="9724" y="226"/>
                </a:cubicBezTo>
                <a:cubicBezTo>
                  <a:pt x="9428" y="400"/>
                  <a:pt x="9351" y="522"/>
                  <a:pt x="9198" y="1027"/>
                </a:cubicBezTo>
                <a:cubicBezTo>
                  <a:pt x="9138" y="1221"/>
                  <a:pt x="9072" y="1372"/>
                  <a:pt x="8993" y="1518"/>
                </a:cubicBezTo>
                <a:cubicBezTo>
                  <a:pt x="8991" y="1521"/>
                  <a:pt x="8992" y="1524"/>
                  <a:pt x="8990" y="1527"/>
                </a:cubicBezTo>
                <a:cubicBezTo>
                  <a:pt x="8989" y="1528"/>
                  <a:pt x="8987" y="1529"/>
                  <a:pt x="8987" y="1530"/>
                </a:cubicBezTo>
                <a:cubicBezTo>
                  <a:pt x="8872" y="1737"/>
                  <a:pt x="8722" y="1930"/>
                  <a:pt x="8463" y="2203"/>
                </a:cubicBezTo>
                <a:cubicBezTo>
                  <a:pt x="7758" y="2946"/>
                  <a:pt x="7350" y="3539"/>
                  <a:pt x="7219" y="4019"/>
                </a:cubicBezTo>
                <a:cubicBezTo>
                  <a:pt x="7106" y="4433"/>
                  <a:pt x="6192" y="5405"/>
                  <a:pt x="5516" y="5826"/>
                </a:cubicBezTo>
                <a:cubicBezTo>
                  <a:pt x="4906" y="6205"/>
                  <a:pt x="3389" y="7829"/>
                  <a:pt x="3389" y="8104"/>
                </a:cubicBezTo>
                <a:cubicBezTo>
                  <a:pt x="3389" y="8169"/>
                  <a:pt x="3304" y="8298"/>
                  <a:pt x="3201" y="8390"/>
                </a:cubicBezTo>
                <a:cubicBezTo>
                  <a:pt x="3099" y="8482"/>
                  <a:pt x="3014" y="8627"/>
                  <a:pt x="3014" y="8711"/>
                </a:cubicBezTo>
                <a:cubicBezTo>
                  <a:pt x="3014" y="8794"/>
                  <a:pt x="2962" y="8913"/>
                  <a:pt x="2900" y="8974"/>
                </a:cubicBezTo>
                <a:cubicBezTo>
                  <a:pt x="2838" y="9035"/>
                  <a:pt x="2821" y="9084"/>
                  <a:pt x="2859" y="9084"/>
                </a:cubicBezTo>
                <a:cubicBezTo>
                  <a:pt x="2897" y="9084"/>
                  <a:pt x="2756" y="9310"/>
                  <a:pt x="2549" y="9587"/>
                </a:cubicBezTo>
                <a:cubicBezTo>
                  <a:pt x="2342" y="9863"/>
                  <a:pt x="2171" y="10139"/>
                  <a:pt x="2171" y="10202"/>
                </a:cubicBezTo>
                <a:cubicBezTo>
                  <a:pt x="2171" y="10370"/>
                  <a:pt x="1627" y="11809"/>
                  <a:pt x="1317" y="12457"/>
                </a:cubicBezTo>
                <a:cubicBezTo>
                  <a:pt x="1170" y="12766"/>
                  <a:pt x="1051" y="13074"/>
                  <a:pt x="1051" y="13142"/>
                </a:cubicBezTo>
                <a:cubicBezTo>
                  <a:pt x="1051" y="13211"/>
                  <a:pt x="984" y="13336"/>
                  <a:pt x="904" y="13423"/>
                </a:cubicBezTo>
                <a:cubicBezTo>
                  <a:pt x="824" y="13510"/>
                  <a:pt x="745" y="13682"/>
                  <a:pt x="729" y="13802"/>
                </a:cubicBezTo>
                <a:cubicBezTo>
                  <a:pt x="700" y="14016"/>
                  <a:pt x="469" y="14611"/>
                  <a:pt x="304" y="14903"/>
                </a:cubicBezTo>
                <a:cubicBezTo>
                  <a:pt x="251" y="14998"/>
                  <a:pt x="260" y="15091"/>
                  <a:pt x="325" y="15155"/>
                </a:cubicBezTo>
                <a:cubicBezTo>
                  <a:pt x="399" y="15228"/>
                  <a:pt x="368" y="15277"/>
                  <a:pt x="214" y="15334"/>
                </a:cubicBezTo>
                <a:lnTo>
                  <a:pt x="0" y="15412"/>
                </a:lnTo>
                <a:lnTo>
                  <a:pt x="246" y="15571"/>
                </a:lnTo>
                <a:cubicBezTo>
                  <a:pt x="291" y="15600"/>
                  <a:pt x="304" y="15626"/>
                  <a:pt x="334" y="15652"/>
                </a:cubicBezTo>
                <a:cubicBezTo>
                  <a:pt x="446" y="15380"/>
                  <a:pt x="592" y="15338"/>
                  <a:pt x="667" y="15620"/>
                </a:cubicBezTo>
                <a:cubicBezTo>
                  <a:pt x="722" y="15828"/>
                  <a:pt x="806" y="15879"/>
                  <a:pt x="1010" y="15822"/>
                </a:cubicBezTo>
                <a:cubicBezTo>
                  <a:pt x="1158" y="15781"/>
                  <a:pt x="1737" y="15630"/>
                  <a:pt x="2297" y="15487"/>
                </a:cubicBezTo>
                <a:cubicBezTo>
                  <a:pt x="2857" y="15344"/>
                  <a:pt x="3634" y="15120"/>
                  <a:pt x="4024" y="14987"/>
                </a:cubicBezTo>
                <a:cubicBezTo>
                  <a:pt x="4854" y="14704"/>
                  <a:pt x="5207" y="14684"/>
                  <a:pt x="5396" y="14909"/>
                </a:cubicBezTo>
                <a:cubicBezTo>
                  <a:pt x="5564" y="15108"/>
                  <a:pt x="5629" y="15890"/>
                  <a:pt x="5496" y="16103"/>
                </a:cubicBezTo>
                <a:cubicBezTo>
                  <a:pt x="5366" y="16310"/>
                  <a:pt x="5189" y="16173"/>
                  <a:pt x="5168" y="15880"/>
                </a:cubicBezTo>
                <a:cubicBezTo>
                  <a:pt x="5074" y="16192"/>
                  <a:pt x="4815" y="16711"/>
                  <a:pt x="4723" y="16750"/>
                </a:cubicBezTo>
                <a:cubicBezTo>
                  <a:pt x="4683" y="16768"/>
                  <a:pt x="4505" y="17065"/>
                  <a:pt x="4325" y="17412"/>
                </a:cubicBezTo>
                <a:cubicBezTo>
                  <a:pt x="4145" y="17759"/>
                  <a:pt x="3944" y="18067"/>
                  <a:pt x="3883" y="18092"/>
                </a:cubicBezTo>
                <a:cubicBezTo>
                  <a:pt x="3822" y="18117"/>
                  <a:pt x="3795" y="18186"/>
                  <a:pt x="3819" y="18248"/>
                </a:cubicBezTo>
                <a:cubicBezTo>
                  <a:pt x="3843" y="18309"/>
                  <a:pt x="3756" y="18457"/>
                  <a:pt x="3626" y="18577"/>
                </a:cubicBezTo>
                <a:cubicBezTo>
                  <a:pt x="3496" y="18698"/>
                  <a:pt x="3387" y="18844"/>
                  <a:pt x="3386" y="18898"/>
                </a:cubicBezTo>
                <a:cubicBezTo>
                  <a:pt x="3384" y="18953"/>
                  <a:pt x="3258" y="19159"/>
                  <a:pt x="3105" y="19358"/>
                </a:cubicBezTo>
                <a:cubicBezTo>
                  <a:pt x="2757" y="19811"/>
                  <a:pt x="2752" y="20030"/>
                  <a:pt x="3084" y="20165"/>
                </a:cubicBezTo>
                <a:cubicBezTo>
                  <a:pt x="3415" y="20298"/>
                  <a:pt x="3600" y="20326"/>
                  <a:pt x="4027" y="20350"/>
                </a:cubicBezTo>
                <a:cubicBezTo>
                  <a:pt x="3924" y="20199"/>
                  <a:pt x="4013" y="20052"/>
                  <a:pt x="4188" y="20118"/>
                </a:cubicBezTo>
                <a:cubicBezTo>
                  <a:pt x="4445" y="20216"/>
                  <a:pt x="5020" y="19850"/>
                  <a:pt x="5660" y="19190"/>
                </a:cubicBezTo>
                <a:cubicBezTo>
                  <a:pt x="6010" y="18829"/>
                  <a:pt x="6365" y="18444"/>
                  <a:pt x="6444" y="18332"/>
                </a:cubicBezTo>
                <a:cubicBezTo>
                  <a:pt x="6798" y="17826"/>
                  <a:pt x="7619" y="18033"/>
                  <a:pt x="7980" y="18716"/>
                </a:cubicBezTo>
                <a:cubicBezTo>
                  <a:pt x="8079" y="18904"/>
                  <a:pt x="8133" y="19175"/>
                  <a:pt x="8159" y="19459"/>
                </a:cubicBezTo>
                <a:cubicBezTo>
                  <a:pt x="8215" y="19239"/>
                  <a:pt x="8265" y="19078"/>
                  <a:pt x="8314" y="19014"/>
                </a:cubicBezTo>
                <a:cubicBezTo>
                  <a:pt x="8382" y="18801"/>
                  <a:pt x="8449" y="18584"/>
                  <a:pt x="8492" y="18517"/>
                </a:cubicBezTo>
                <a:cubicBezTo>
                  <a:pt x="8565" y="18404"/>
                  <a:pt x="8624" y="18251"/>
                  <a:pt x="8624" y="18176"/>
                </a:cubicBezTo>
                <a:cubicBezTo>
                  <a:pt x="8624" y="18101"/>
                  <a:pt x="8716" y="17976"/>
                  <a:pt x="8829" y="17898"/>
                </a:cubicBezTo>
                <a:cubicBezTo>
                  <a:pt x="9014" y="17770"/>
                  <a:pt x="9054" y="17770"/>
                  <a:pt x="9206" y="17907"/>
                </a:cubicBezTo>
                <a:cubicBezTo>
                  <a:pt x="9390" y="18070"/>
                  <a:pt x="9430" y="18441"/>
                  <a:pt x="9277" y="18534"/>
                </a:cubicBezTo>
                <a:cubicBezTo>
                  <a:pt x="9224" y="18566"/>
                  <a:pt x="9205" y="18629"/>
                  <a:pt x="9233" y="18673"/>
                </a:cubicBezTo>
                <a:cubicBezTo>
                  <a:pt x="9260" y="18717"/>
                  <a:pt x="9236" y="18781"/>
                  <a:pt x="9180" y="18814"/>
                </a:cubicBezTo>
                <a:cubicBezTo>
                  <a:pt x="9014" y="18916"/>
                  <a:pt x="8875" y="19337"/>
                  <a:pt x="8844" y="19826"/>
                </a:cubicBezTo>
                <a:cubicBezTo>
                  <a:pt x="8832" y="20002"/>
                  <a:pt x="8834" y="20153"/>
                  <a:pt x="8829" y="20321"/>
                </a:cubicBezTo>
                <a:cubicBezTo>
                  <a:pt x="8845" y="20346"/>
                  <a:pt x="8862" y="20358"/>
                  <a:pt x="8876" y="20410"/>
                </a:cubicBezTo>
                <a:cubicBezTo>
                  <a:pt x="8925" y="20597"/>
                  <a:pt x="8927" y="20597"/>
                  <a:pt x="9253" y="20425"/>
                </a:cubicBezTo>
                <a:cubicBezTo>
                  <a:pt x="9551" y="20267"/>
                  <a:pt x="9604" y="20265"/>
                  <a:pt x="9798" y="20390"/>
                </a:cubicBezTo>
                <a:cubicBezTo>
                  <a:pt x="9915" y="20466"/>
                  <a:pt x="10040" y="20598"/>
                  <a:pt x="10073" y="20682"/>
                </a:cubicBezTo>
                <a:cubicBezTo>
                  <a:pt x="10143" y="20862"/>
                  <a:pt x="9886" y="21082"/>
                  <a:pt x="9692" y="21009"/>
                </a:cubicBezTo>
                <a:cubicBezTo>
                  <a:pt x="9679" y="21004"/>
                  <a:pt x="9638" y="21021"/>
                  <a:pt x="9613" y="21023"/>
                </a:cubicBezTo>
                <a:cubicBezTo>
                  <a:pt x="9803" y="21034"/>
                  <a:pt x="9959" y="21120"/>
                  <a:pt x="10026" y="21292"/>
                </a:cubicBezTo>
                <a:cubicBezTo>
                  <a:pt x="10031" y="21306"/>
                  <a:pt x="10052" y="21319"/>
                  <a:pt x="10061" y="21332"/>
                </a:cubicBezTo>
                <a:cubicBezTo>
                  <a:pt x="10136" y="21303"/>
                  <a:pt x="10257" y="21291"/>
                  <a:pt x="10438" y="21315"/>
                </a:cubicBezTo>
                <a:cubicBezTo>
                  <a:pt x="10752" y="21357"/>
                  <a:pt x="10854" y="21337"/>
                  <a:pt x="10898" y="21225"/>
                </a:cubicBezTo>
                <a:cubicBezTo>
                  <a:pt x="10980" y="21014"/>
                  <a:pt x="11615" y="21047"/>
                  <a:pt x="12548" y="21309"/>
                </a:cubicBezTo>
                <a:cubicBezTo>
                  <a:pt x="13478" y="21571"/>
                  <a:pt x="14380" y="21597"/>
                  <a:pt x="15021" y="21382"/>
                </a:cubicBezTo>
                <a:lnTo>
                  <a:pt x="15469" y="21231"/>
                </a:lnTo>
                <a:lnTo>
                  <a:pt x="14828" y="20876"/>
                </a:lnTo>
                <a:cubicBezTo>
                  <a:pt x="14476" y="20678"/>
                  <a:pt x="14127" y="20480"/>
                  <a:pt x="14050" y="20436"/>
                </a:cubicBezTo>
                <a:cubicBezTo>
                  <a:pt x="13972" y="20392"/>
                  <a:pt x="13782" y="20305"/>
                  <a:pt x="13628" y="20243"/>
                </a:cubicBezTo>
                <a:cubicBezTo>
                  <a:pt x="13474" y="20180"/>
                  <a:pt x="13284" y="20091"/>
                  <a:pt x="13207" y="20046"/>
                </a:cubicBezTo>
                <a:cubicBezTo>
                  <a:pt x="13130" y="20001"/>
                  <a:pt x="12858" y="19865"/>
                  <a:pt x="12601" y="19742"/>
                </a:cubicBezTo>
                <a:cubicBezTo>
                  <a:pt x="12344" y="19620"/>
                  <a:pt x="12006" y="19388"/>
                  <a:pt x="11852" y="19228"/>
                </a:cubicBezTo>
                <a:cubicBezTo>
                  <a:pt x="11604" y="18971"/>
                  <a:pt x="11574" y="18874"/>
                  <a:pt x="11583" y="18410"/>
                </a:cubicBezTo>
                <a:cubicBezTo>
                  <a:pt x="11588" y="18121"/>
                  <a:pt x="11667" y="17413"/>
                  <a:pt x="11761" y="16834"/>
                </a:cubicBezTo>
                <a:cubicBezTo>
                  <a:pt x="11901" y="15974"/>
                  <a:pt x="11978" y="15733"/>
                  <a:pt x="12174" y="15519"/>
                </a:cubicBezTo>
                <a:cubicBezTo>
                  <a:pt x="12459" y="15207"/>
                  <a:pt x="12558" y="15192"/>
                  <a:pt x="13973" y="15293"/>
                </a:cubicBezTo>
                <a:cubicBezTo>
                  <a:pt x="14907" y="15360"/>
                  <a:pt x="15109" y="15402"/>
                  <a:pt x="15369" y="15591"/>
                </a:cubicBezTo>
                <a:cubicBezTo>
                  <a:pt x="15537" y="15713"/>
                  <a:pt x="15682" y="15868"/>
                  <a:pt x="15691" y="15932"/>
                </a:cubicBezTo>
                <a:cubicBezTo>
                  <a:pt x="15717" y="16103"/>
                  <a:pt x="16216" y="16807"/>
                  <a:pt x="16669" y="17314"/>
                </a:cubicBezTo>
                <a:cubicBezTo>
                  <a:pt x="16916" y="17591"/>
                  <a:pt x="17282" y="17859"/>
                  <a:pt x="17655" y="18037"/>
                </a:cubicBezTo>
                <a:cubicBezTo>
                  <a:pt x="18302" y="18345"/>
                  <a:pt x="18527" y="18540"/>
                  <a:pt x="18389" y="18676"/>
                </a:cubicBezTo>
                <a:cubicBezTo>
                  <a:pt x="18364" y="18700"/>
                  <a:pt x="18262" y="18672"/>
                  <a:pt x="18135" y="18629"/>
                </a:cubicBezTo>
                <a:cubicBezTo>
                  <a:pt x="18318" y="18770"/>
                  <a:pt x="18506" y="18927"/>
                  <a:pt x="18682" y="19098"/>
                </a:cubicBezTo>
                <a:cubicBezTo>
                  <a:pt x="19117" y="19519"/>
                  <a:pt x="19569" y="19850"/>
                  <a:pt x="20028" y="20078"/>
                </a:cubicBezTo>
                <a:lnTo>
                  <a:pt x="20722" y="20422"/>
                </a:lnTo>
                <a:lnTo>
                  <a:pt x="21032" y="20191"/>
                </a:lnTo>
                <a:cubicBezTo>
                  <a:pt x="21410" y="19906"/>
                  <a:pt x="21600" y="19335"/>
                  <a:pt x="21579" y="18543"/>
                </a:cubicBezTo>
                <a:cubicBezTo>
                  <a:pt x="21567" y="18093"/>
                  <a:pt x="21486" y="17824"/>
                  <a:pt x="21172" y="17181"/>
                </a:cubicBezTo>
                <a:cubicBezTo>
                  <a:pt x="20958" y="16740"/>
                  <a:pt x="20783" y="16340"/>
                  <a:pt x="20783" y="16294"/>
                </a:cubicBezTo>
                <a:cubicBezTo>
                  <a:pt x="20783" y="16188"/>
                  <a:pt x="20070" y="14905"/>
                  <a:pt x="19905" y="14712"/>
                </a:cubicBezTo>
                <a:cubicBezTo>
                  <a:pt x="19839" y="14635"/>
                  <a:pt x="19687" y="14365"/>
                  <a:pt x="19566" y="14111"/>
                </a:cubicBezTo>
                <a:lnTo>
                  <a:pt x="19346" y="13648"/>
                </a:lnTo>
                <a:lnTo>
                  <a:pt x="19355" y="10503"/>
                </a:lnTo>
                <a:cubicBezTo>
                  <a:pt x="19353" y="9896"/>
                  <a:pt x="19353" y="9393"/>
                  <a:pt x="19352" y="8523"/>
                </a:cubicBezTo>
                <a:cubicBezTo>
                  <a:pt x="19349" y="6309"/>
                  <a:pt x="19311" y="4316"/>
                  <a:pt x="19267" y="3111"/>
                </a:cubicBezTo>
                <a:cubicBezTo>
                  <a:pt x="19224" y="2783"/>
                  <a:pt x="19175" y="2334"/>
                  <a:pt x="19147" y="1897"/>
                </a:cubicBezTo>
                <a:cubicBezTo>
                  <a:pt x="19094" y="1033"/>
                  <a:pt x="19061" y="902"/>
                  <a:pt x="18837" y="636"/>
                </a:cubicBezTo>
                <a:cubicBezTo>
                  <a:pt x="18479" y="211"/>
                  <a:pt x="18055" y="146"/>
                  <a:pt x="14983" y="61"/>
                </a:cubicBezTo>
                <a:cubicBezTo>
                  <a:pt x="13976" y="33"/>
                  <a:pt x="13174" y="16"/>
                  <a:pt x="12525" y="6"/>
                </a:cubicBezTo>
                <a:close/>
                <a:moveTo>
                  <a:pt x="6775" y="7809"/>
                </a:moveTo>
                <a:cubicBezTo>
                  <a:pt x="7111" y="7816"/>
                  <a:pt x="7325" y="8078"/>
                  <a:pt x="7325" y="8534"/>
                </a:cubicBezTo>
                <a:cubicBezTo>
                  <a:pt x="7325" y="8888"/>
                  <a:pt x="7220" y="9068"/>
                  <a:pt x="6783" y="9468"/>
                </a:cubicBezTo>
                <a:cubicBezTo>
                  <a:pt x="6486" y="9741"/>
                  <a:pt x="6207" y="9964"/>
                  <a:pt x="6160" y="9965"/>
                </a:cubicBezTo>
                <a:cubicBezTo>
                  <a:pt x="5954" y="9969"/>
                  <a:pt x="5558" y="10844"/>
                  <a:pt x="5478" y="11472"/>
                </a:cubicBezTo>
                <a:cubicBezTo>
                  <a:pt x="5316" y="12751"/>
                  <a:pt x="5176" y="12992"/>
                  <a:pt x="4205" y="13640"/>
                </a:cubicBezTo>
                <a:cubicBezTo>
                  <a:pt x="3715" y="13967"/>
                  <a:pt x="3284" y="14236"/>
                  <a:pt x="3245" y="14238"/>
                </a:cubicBezTo>
                <a:cubicBezTo>
                  <a:pt x="3206" y="14241"/>
                  <a:pt x="3062" y="14159"/>
                  <a:pt x="2926" y="14059"/>
                </a:cubicBezTo>
                <a:cubicBezTo>
                  <a:pt x="2684" y="13881"/>
                  <a:pt x="2685" y="13866"/>
                  <a:pt x="3020" y="13212"/>
                </a:cubicBezTo>
                <a:cubicBezTo>
                  <a:pt x="3208" y="12845"/>
                  <a:pt x="3571" y="12036"/>
                  <a:pt x="3828" y="11414"/>
                </a:cubicBezTo>
                <a:cubicBezTo>
                  <a:pt x="4740" y="9203"/>
                  <a:pt x="5394" y="8309"/>
                  <a:pt x="6403" y="7890"/>
                </a:cubicBezTo>
                <a:cubicBezTo>
                  <a:pt x="6539" y="7833"/>
                  <a:pt x="6662" y="7806"/>
                  <a:pt x="6775" y="7809"/>
                </a:cubicBezTo>
                <a:close/>
                <a:moveTo>
                  <a:pt x="9496" y="14273"/>
                </a:moveTo>
                <a:cubicBezTo>
                  <a:pt x="9602" y="14299"/>
                  <a:pt x="9695" y="14403"/>
                  <a:pt x="9792" y="14588"/>
                </a:cubicBezTo>
                <a:cubicBezTo>
                  <a:pt x="10008" y="15001"/>
                  <a:pt x="9860" y="15461"/>
                  <a:pt x="9274" y="16187"/>
                </a:cubicBezTo>
                <a:cubicBezTo>
                  <a:pt x="8860" y="16698"/>
                  <a:pt x="8848" y="16704"/>
                  <a:pt x="8472" y="16403"/>
                </a:cubicBezTo>
                <a:cubicBezTo>
                  <a:pt x="8102" y="16108"/>
                  <a:pt x="8196" y="15648"/>
                  <a:pt x="8797" y="14837"/>
                </a:cubicBezTo>
                <a:cubicBezTo>
                  <a:pt x="9113" y="14409"/>
                  <a:pt x="9320" y="14230"/>
                  <a:pt x="9496" y="14273"/>
                </a:cubicBezTo>
                <a:close/>
                <a:moveTo>
                  <a:pt x="7336" y="18577"/>
                </a:moveTo>
                <a:cubicBezTo>
                  <a:pt x="7388" y="18617"/>
                  <a:pt x="7439" y="18654"/>
                  <a:pt x="7489" y="18705"/>
                </a:cubicBezTo>
                <a:cubicBezTo>
                  <a:pt x="7511" y="18728"/>
                  <a:pt x="7522" y="18742"/>
                  <a:pt x="7541" y="18762"/>
                </a:cubicBezTo>
                <a:cubicBezTo>
                  <a:pt x="7491" y="18673"/>
                  <a:pt x="7424" y="18611"/>
                  <a:pt x="7336" y="18577"/>
                </a:cubicBezTo>
                <a:close/>
              </a:path>
            </a:pathLst>
          </a:custGeom>
          <a:ln w="3175">
            <a:miter lim="400000"/>
          </a:ln>
        </p:spPr>
      </p:pic>
      <p:pic>
        <p:nvPicPr>
          <p:cNvPr id="422" name="Volter facing left sitting left arm up.png" descr="Volter facing left sitting left arm up.png"/>
          <p:cNvPicPr>
            <a:picLocks noChangeAspect="1"/>
          </p:cNvPicPr>
          <p:nvPr/>
        </p:nvPicPr>
        <p:blipFill>
          <a:blip r:embed="rId8">
            <a:extLst/>
          </a:blip>
          <a:stretch>
            <a:fillRect/>
          </a:stretch>
        </p:blipFill>
        <p:spPr>
          <a:xfrm>
            <a:off x="4399428" y="2455260"/>
            <a:ext cx="4767557" cy="6169780"/>
          </a:xfrm>
          <a:prstGeom prst="rect">
            <a:avLst/>
          </a:prstGeom>
          <a:ln w="3175">
            <a:miter lim="400000"/>
          </a:ln>
        </p:spPr>
      </p:pic>
      <p:pic>
        <p:nvPicPr>
          <p:cNvPr id="2" name="Recorded Sound">
            <a:hlinkClick r:id="" action="ppaction://media"/>
            <a:extLst>
              <a:ext uri="{FF2B5EF4-FFF2-40B4-BE49-F238E27FC236}">
                <a16:creationId xmlns:a16="http://schemas.microsoft.com/office/drawing/2014/main" id="{4F9E10BB-D0A8-674B-B50B-6C98A092FF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36972" y="3513932"/>
            <a:ext cx="812800" cy="812800"/>
          </a:xfrm>
          <a:prstGeom prst="rect">
            <a:avLst/>
          </a:prstGeom>
        </p:spPr>
      </p:pic>
      <p:pic>
        <p:nvPicPr>
          <p:cNvPr id="3" name="Slide 31 sample audio">
            <a:hlinkClick r:id="" action="ppaction://media"/>
            <a:extLst>
              <a:ext uri="{FF2B5EF4-FFF2-40B4-BE49-F238E27FC236}">
                <a16:creationId xmlns:a16="http://schemas.microsoft.com/office/drawing/2014/main" id="{5591FEE9-CE3C-1C4C-9254-44AB6E4B101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673600" y="3403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08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26" name="outlets"/>
          <p:cNvSpPr txBox="1"/>
          <p:nvPr/>
        </p:nvSpPr>
        <p:spPr>
          <a:xfrm>
            <a:off x="542147" y="5859122"/>
            <a:ext cx="4046780"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a:solidFill>
                  <a:srgbClr val="4AC7F4"/>
                </a:solidFill>
                <a:effectLst>
                  <a:outerShdw blurRad="38100" dist="38100" dir="2700000" rotWithShape="0">
                    <a:srgbClr val="797979"/>
                  </a:outerShdw>
                </a:effectLst>
                <a:latin typeface="Arial"/>
                <a:ea typeface="Arial"/>
                <a:cs typeface="Arial"/>
                <a:sym typeface="Arial"/>
              </a:defRPr>
            </a:lvl1pPr>
          </a:lstStyle>
          <a:p>
            <a:r>
              <a:t>outlets</a:t>
            </a:r>
          </a:p>
        </p:txBody>
      </p:sp>
      <p:sp>
        <p:nvSpPr>
          <p:cNvPr id="427" name="4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a:lvl1pPr>
          </a:lstStyle>
          <a:p>
            <a:r>
              <a:t>40%</a:t>
            </a:r>
          </a:p>
        </p:txBody>
      </p:sp>
      <p:pic>
        <p:nvPicPr>
          <p:cNvPr id="428" name="right-orange.png" descr="right-orange.png"/>
          <p:cNvPicPr>
            <a:picLocks noChangeAspect="1"/>
          </p:cNvPicPr>
          <p:nvPr/>
        </p:nvPicPr>
        <p:blipFill>
          <a:blip r:embed="rId5">
            <a:extLst/>
          </a:blip>
          <a:stretch>
            <a:fillRect/>
          </a:stretch>
        </p:blipFill>
        <p:spPr>
          <a:xfrm>
            <a:off x="5166212" y="3778149"/>
            <a:ext cx="1726407" cy="1508126"/>
          </a:xfrm>
          <a:prstGeom prst="rect">
            <a:avLst/>
          </a:prstGeom>
          <a:ln w="3175">
            <a:miter lim="400000"/>
          </a:ln>
        </p:spPr>
      </p:pic>
      <p:pic>
        <p:nvPicPr>
          <p:cNvPr id="429" name="right-yellow.png" descr="right-yellow.png"/>
          <p:cNvPicPr>
            <a:picLocks noChangeAspect="1"/>
          </p:cNvPicPr>
          <p:nvPr/>
        </p:nvPicPr>
        <p:blipFill>
          <a:blip r:embed="rId6">
            <a:extLst/>
          </a:blip>
          <a:stretch>
            <a:fillRect/>
          </a:stretch>
        </p:blipFill>
        <p:spPr>
          <a:xfrm>
            <a:off x="5205899" y="3123305"/>
            <a:ext cx="1914923" cy="1150939"/>
          </a:xfrm>
          <a:prstGeom prst="rect">
            <a:avLst/>
          </a:prstGeom>
          <a:ln w="3175">
            <a:miter lim="400000"/>
          </a:ln>
        </p:spPr>
      </p:pic>
      <p:pic>
        <p:nvPicPr>
          <p:cNvPr id="430" name="right-gree.png" descr="right-gree.png"/>
          <p:cNvPicPr>
            <a:picLocks noChangeAspect="1"/>
          </p:cNvPicPr>
          <p:nvPr/>
        </p:nvPicPr>
        <p:blipFill>
          <a:blip r:embed="rId7">
            <a:extLst/>
          </a:blip>
          <a:stretch>
            <a:fillRect/>
          </a:stretch>
        </p:blipFill>
        <p:spPr>
          <a:xfrm>
            <a:off x="5156290" y="2111274"/>
            <a:ext cx="1736329" cy="1498204"/>
          </a:xfrm>
          <a:prstGeom prst="rect">
            <a:avLst/>
          </a:prstGeom>
          <a:ln w="3175">
            <a:miter lim="400000"/>
          </a:ln>
        </p:spPr>
      </p:pic>
      <p:pic>
        <p:nvPicPr>
          <p:cNvPr id="431" name="blue-right.png" descr="blue-right.png"/>
          <p:cNvPicPr>
            <a:picLocks noChangeAspect="1"/>
          </p:cNvPicPr>
          <p:nvPr/>
        </p:nvPicPr>
        <p:blipFill>
          <a:blip r:embed="rId8">
            <a:extLst/>
          </a:blip>
          <a:stretch>
            <a:fillRect/>
          </a:stretch>
        </p:blipFill>
        <p:spPr>
          <a:xfrm>
            <a:off x="5057071" y="1654868"/>
            <a:ext cx="1150939" cy="1924845"/>
          </a:xfrm>
          <a:prstGeom prst="rect">
            <a:avLst/>
          </a:prstGeom>
          <a:ln w="3175">
            <a:miter lim="400000"/>
          </a:ln>
        </p:spPr>
      </p:pic>
      <p:pic>
        <p:nvPicPr>
          <p:cNvPr id="432" name="Volter Arms akimbo facing left.png" descr="Volter Arms akimbo facing left.png"/>
          <p:cNvPicPr>
            <a:picLocks noChangeAspect="1"/>
          </p:cNvPicPr>
          <p:nvPr/>
        </p:nvPicPr>
        <p:blipFill>
          <a:blip r:embed="rId9">
            <a:extLst/>
          </a:blip>
          <a:stretch>
            <a:fillRect/>
          </a:stretch>
        </p:blipFill>
        <p:spPr>
          <a:xfrm>
            <a:off x="6649324" y="3858688"/>
            <a:ext cx="3362006" cy="4350832"/>
          </a:xfrm>
          <a:prstGeom prst="rect">
            <a:avLst/>
          </a:prstGeom>
          <a:ln w="3175">
            <a:miter lim="400000"/>
          </a:ln>
        </p:spPr>
      </p:pic>
      <p:pic>
        <p:nvPicPr>
          <p:cNvPr id="2" name="Recorded Sound">
            <a:hlinkClick r:id="" action="ppaction://media"/>
            <a:extLst>
              <a:ext uri="{FF2B5EF4-FFF2-40B4-BE49-F238E27FC236}">
                <a16:creationId xmlns:a16="http://schemas.microsoft.com/office/drawing/2014/main" id="{6816ED18-CB23-C547-95B7-9A96B395979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41955" y="3698774"/>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527" fill="hold"/>
                                        <p:tgtEl>
                                          <p:spTgt spid="2"/>
                                        </p:tgtEl>
                                      </p:cBhvr>
                                    </p:cmd>
                                  </p:childTnLst>
                                </p:cTn>
                              </p:par>
                            </p:childTnLst>
                          </p:cTn>
                        </p:par>
                        <p:par>
                          <p:cTn id="7" fill="hold">
                            <p:stCondLst>
                              <p:cond delay="500"/>
                            </p:stCondLst>
                            <p:childTnLst>
                              <p:par>
                                <p:cTn id="8" presetID="9" presetClass="entr" fill="hold" grpId="1" nodeType="afterEffect">
                                  <p:stCondLst>
                                    <p:cond delay="0"/>
                                  </p:stCondLst>
                                  <p:iterate>
                                    <p:tmAbs val="0"/>
                                  </p:iterate>
                                  <p:childTnLst>
                                    <p:set>
                                      <p:cBhvr>
                                        <p:cTn id="9" fill="hold"/>
                                        <p:tgtEl>
                                          <p:spTgt spid="431"/>
                                        </p:tgtEl>
                                        <p:attrNameLst>
                                          <p:attrName>style.visibility</p:attrName>
                                        </p:attrNameLst>
                                      </p:cBhvr>
                                      <p:to>
                                        <p:strVal val="visible"/>
                                      </p:to>
                                    </p:set>
                                    <p:animEffect transition="in" filter="dissolve">
                                      <p:cBhvr>
                                        <p:cTn id="10" dur="100"/>
                                        <p:tgtEl>
                                          <p:spTgt spid="431"/>
                                        </p:tgtEl>
                                      </p:cBhvr>
                                    </p:animEffect>
                                  </p:childTnLst>
                                </p:cTn>
                              </p:par>
                            </p:childTnLst>
                          </p:cTn>
                        </p:par>
                        <p:par>
                          <p:cTn id="11" fill="hold">
                            <p:stCondLst>
                              <p:cond delay="600"/>
                            </p:stCondLst>
                            <p:childTnLst>
                              <p:par>
                                <p:cTn id="12" presetID="9" presetClass="entr" fill="hold" grpId="2" nodeType="afterEffect">
                                  <p:stCondLst>
                                    <p:cond delay="0"/>
                                  </p:stCondLst>
                                  <p:iterate>
                                    <p:tmAbs val="0"/>
                                  </p:iterate>
                                  <p:childTnLst>
                                    <p:set>
                                      <p:cBhvr>
                                        <p:cTn id="13" fill="hold"/>
                                        <p:tgtEl>
                                          <p:spTgt spid="430"/>
                                        </p:tgtEl>
                                        <p:attrNameLst>
                                          <p:attrName>style.visibility</p:attrName>
                                        </p:attrNameLst>
                                      </p:cBhvr>
                                      <p:to>
                                        <p:strVal val="visible"/>
                                      </p:to>
                                    </p:set>
                                    <p:animEffect transition="in" filter="dissolve">
                                      <p:cBhvr>
                                        <p:cTn id="14" dur="100"/>
                                        <p:tgtEl>
                                          <p:spTgt spid="430"/>
                                        </p:tgtEl>
                                      </p:cBhvr>
                                    </p:animEffect>
                                  </p:childTnLst>
                                </p:cTn>
                              </p:par>
                            </p:childTnLst>
                          </p:cTn>
                        </p:par>
                        <p:par>
                          <p:cTn id="15" fill="hold">
                            <p:stCondLst>
                              <p:cond delay="700"/>
                            </p:stCondLst>
                            <p:childTnLst>
                              <p:par>
                                <p:cTn id="16" presetID="9" presetClass="entr" fill="hold" grpId="3" nodeType="afterEffect">
                                  <p:stCondLst>
                                    <p:cond delay="0"/>
                                  </p:stCondLst>
                                  <p:iterate>
                                    <p:tmAbs val="0"/>
                                  </p:iterate>
                                  <p:childTnLst>
                                    <p:set>
                                      <p:cBhvr>
                                        <p:cTn id="17" fill="hold"/>
                                        <p:tgtEl>
                                          <p:spTgt spid="429"/>
                                        </p:tgtEl>
                                        <p:attrNameLst>
                                          <p:attrName>style.visibility</p:attrName>
                                        </p:attrNameLst>
                                      </p:cBhvr>
                                      <p:to>
                                        <p:strVal val="visible"/>
                                      </p:to>
                                    </p:set>
                                    <p:animEffect transition="in" filter="dissolve">
                                      <p:cBhvr>
                                        <p:cTn id="18" dur="100"/>
                                        <p:tgtEl>
                                          <p:spTgt spid="429"/>
                                        </p:tgtEl>
                                      </p:cBhvr>
                                    </p:animEffect>
                                  </p:childTnLst>
                                </p:cTn>
                              </p:par>
                            </p:childTnLst>
                          </p:cTn>
                        </p:par>
                        <p:par>
                          <p:cTn id="19" fill="hold">
                            <p:stCondLst>
                              <p:cond delay="800"/>
                            </p:stCondLst>
                            <p:childTnLst>
                              <p:par>
                                <p:cTn id="20" presetID="9" presetClass="entr" fill="hold" grpId="4" nodeType="afterEffect">
                                  <p:stCondLst>
                                    <p:cond delay="0"/>
                                  </p:stCondLst>
                                  <p:iterate>
                                    <p:tmAbs val="0"/>
                                  </p:iterate>
                                  <p:childTnLst>
                                    <p:set>
                                      <p:cBhvr>
                                        <p:cTn id="21" fill="hold"/>
                                        <p:tgtEl>
                                          <p:spTgt spid="428"/>
                                        </p:tgtEl>
                                        <p:attrNameLst>
                                          <p:attrName>style.visibility</p:attrName>
                                        </p:attrNameLst>
                                      </p:cBhvr>
                                      <p:to>
                                        <p:strVal val="visible"/>
                                      </p:to>
                                    </p:set>
                                    <p:animEffect transition="in" filter="dissolve">
                                      <p:cBhvr>
                                        <p:cTn id="22" dur="100"/>
                                        <p:tgtEl>
                                          <p:spTgt spid="428"/>
                                        </p:tgtEl>
                                      </p:cBhvr>
                                    </p:animEffect>
                                  </p:childTnLst>
                                </p:cTn>
                              </p:par>
                            </p:childTnLst>
                          </p:cTn>
                        </p:par>
                        <p:par>
                          <p:cTn id="23" fill="hold">
                            <p:stCondLst>
                              <p:cond delay="900"/>
                            </p:stCondLst>
                            <p:childTnLst>
                              <p:par>
                                <p:cTn id="24" presetID="2" presetClass="entr" presetSubtype="1" fill="hold" grpId="5" nodeType="afterEffect">
                                  <p:stCondLst>
                                    <p:cond delay="0"/>
                                  </p:stCondLst>
                                  <p:iterate>
                                    <p:tmAbs val="0"/>
                                  </p:iterate>
                                  <p:childTnLst>
                                    <p:set>
                                      <p:cBhvr>
                                        <p:cTn id="25" fill="hold"/>
                                        <p:tgtEl>
                                          <p:spTgt spid="427"/>
                                        </p:tgtEl>
                                        <p:attrNameLst>
                                          <p:attrName>style.visibility</p:attrName>
                                        </p:attrNameLst>
                                      </p:cBhvr>
                                      <p:to>
                                        <p:strVal val="visible"/>
                                      </p:to>
                                    </p:set>
                                    <p:anim calcmode="lin" valueType="num">
                                      <p:cBhvr>
                                        <p:cTn id="26" dur="2000" fill="hold"/>
                                        <p:tgtEl>
                                          <p:spTgt spid="427"/>
                                        </p:tgtEl>
                                        <p:attrNameLst>
                                          <p:attrName>ppt_x</p:attrName>
                                        </p:attrNameLst>
                                      </p:cBhvr>
                                      <p:tavLst>
                                        <p:tav tm="0">
                                          <p:val>
                                            <p:strVal val="#ppt_x"/>
                                          </p:val>
                                        </p:tav>
                                        <p:tav tm="100000">
                                          <p:val>
                                            <p:strVal val="#ppt_x"/>
                                          </p:val>
                                        </p:tav>
                                      </p:tavLst>
                                    </p:anim>
                                    <p:anim calcmode="lin" valueType="num">
                                      <p:cBhvr>
                                        <p:cTn id="27" dur="2000" fill="hold"/>
                                        <p:tgtEl>
                                          <p:spTgt spid="4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427" grpId="5" animBg="1" advAuto="0"/>
      <p:bldP spid="428" grpId="4" animBg="1" advAuto="0"/>
      <p:bldP spid="429" grpId="3" animBg="1" advAuto="0"/>
      <p:bldP spid="430" grpId="2" animBg="1" advAuto="0"/>
      <p:bldP spid="431"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36" name="You should NOT play ________ during a storm."/>
          <p:cNvSpPr txBox="1"/>
          <p:nvPr/>
        </p:nvSpPr>
        <p:spPr>
          <a:xfrm>
            <a:off x="520537" y="-197888"/>
            <a:ext cx="9396017" cy="360164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lstStyle>
            <a:lvl1pPr defTabSz="357187">
              <a:defRPr sz="5600">
                <a:solidFill>
                  <a:srgbClr val="4AC7F4"/>
                </a:solidFill>
                <a:effectLst>
                  <a:outerShdw blurRad="38100" dist="38100" dir="2700000" rotWithShape="0">
                    <a:srgbClr val="797979"/>
                  </a:outerShdw>
                </a:effectLst>
                <a:latin typeface="Arial"/>
                <a:ea typeface="Arial"/>
                <a:cs typeface="Arial"/>
                <a:sym typeface="Arial"/>
              </a:defRPr>
            </a:lvl1pPr>
          </a:lstStyle>
          <a:p>
            <a:r>
              <a:t> You should NOT play ________ during a storm.</a:t>
            </a:r>
          </a:p>
        </p:txBody>
      </p:sp>
      <p:pic>
        <p:nvPicPr>
          <p:cNvPr id="437" name="droppedImage.tiff" descr="droppedImage.tiff"/>
          <p:cNvPicPr>
            <a:picLocks noChangeAspect="1"/>
          </p:cNvPicPr>
          <p:nvPr/>
        </p:nvPicPr>
        <p:blipFill>
          <a:blip r:embed="rId5">
            <a:extLst/>
          </a:blip>
          <a:stretch>
            <a:fillRect/>
          </a:stretch>
        </p:blipFill>
        <p:spPr>
          <a:xfrm>
            <a:off x="966875" y="3306584"/>
            <a:ext cx="4792426" cy="3189142"/>
          </a:xfrm>
          <a:prstGeom prst="rect">
            <a:avLst/>
          </a:prstGeom>
          <a:ln w="3175">
            <a:miter lim="400000"/>
          </a:ln>
        </p:spPr>
      </p:pic>
      <p:pic>
        <p:nvPicPr>
          <p:cNvPr id="438" name="Volter walking facing right - left arm out.png" descr="Volter walking facing right - left arm out.png"/>
          <p:cNvPicPr>
            <a:picLocks noChangeAspect="1"/>
          </p:cNvPicPr>
          <p:nvPr/>
        </p:nvPicPr>
        <p:blipFill>
          <a:blip r:embed="rId6">
            <a:extLst/>
          </a:blip>
          <a:stretch>
            <a:fillRect/>
          </a:stretch>
        </p:blipFill>
        <p:spPr>
          <a:xfrm>
            <a:off x="5888486" y="2786904"/>
            <a:ext cx="4052291" cy="5244142"/>
          </a:xfrm>
          <a:prstGeom prst="rect">
            <a:avLst/>
          </a:prstGeom>
          <a:ln w="3175">
            <a:miter lim="400000"/>
          </a:ln>
        </p:spPr>
      </p:pic>
      <p:pic>
        <p:nvPicPr>
          <p:cNvPr id="2" name="Recorded Sound">
            <a:hlinkClick r:id="" action="ppaction://media"/>
            <a:extLst>
              <a:ext uri="{FF2B5EF4-FFF2-40B4-BE49-F238E27FC236}">
                <a16:creationId xmlns:a16="http://schemas.microsoft.com/office/drawing/2014/main" id="{7BEAD519-70D9-7A46-991A-B7090B38CB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39983" y="334214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7291" fill="hold"/>
                                        <p:tgtEl>
                                          <p:spTgt spid="2"/>
                                        </p:tgtEl>
                                      </p:cBhvr>
                                    </p:cmd>
                                  </p:childTnLst>
                                </p:cTn>
                              </p:par>
                            </p:childTnLst>
                          </p:cTn>
                        </p:par>
                        <p:par>
                          <p:cTn id="7" fill="hold">
                            <p:stCondLst>
                              <p:cond delay="500"/>
                            </p:stCondLst>
                            <p:childTnLst>
                              <p:par>
                                <p:cTn id="8" presetID="23" presetClass="entr" presetSubtype="16" fill="hold" grpId="1" nodeType="afterEffect">
                                  <p:stCondLst>
                                    <p:cond delay="0"/>
                                  </p:stCondLst>
                                  <p:iterate>
                                    <p:tmAbs val="0"/>
                                  </p:iterate>
                                  <p:childTnLst>
                                    <p:set>
                                      <p:cBhvr>
                                        <p:cTn id="9" fill="hold"/>
                                        <p:tgtEl>
                                          <p:spTgt spid="437"/>
                                        </p:tgtEl>
                                        <p:attrNameLst>
                                          <p:attrName>style.visibility</p:attrName>
                                        </p:attrNameLst>
                                      </p:cBhvr>
                                      <p:to>
                                        <p:strVal val="visible"/>
                                      </p:to>
                                    </p:set>
                                    <p:anim calcmode="lin" valueType="num">
                                      <p:cBhvr>
                                        <p:cTn id="10" dur="750" fill="hold"/>
                                        <p:tgtEl>
                                          <p:spTgt spid="437"/>
                                        </p:tgtEl>
                                        <p:attrNameLst>
                                          <p:attrName>ppt_w</p:attrName>
                                        </p:attrNameLst>
                                      </p:cBhvr>
                                      <p:tavLst>
                                        <p:tav tm="0">
                                          <p:val>
                                            <p:fltVal val="0"/>
                                          </p:val>
                                        </p:tav>
                                        <p:tav tm="100000">
                                          <p:val>
                                            <p:strVal val="#ppt_w"/>
                                          </p:val>
                                        </p:tav>
                                      </p:tavLst>
                                    </p:anim>
                                    <p:anim calcmode="lin" valueType="num">
                                      <p:cBhvr>
                                        <p:cTn id="11" dur="750" fill="hold"/>
                                        <p:tgtEl>
                                          <p:spTgt spid="4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437"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42" name="5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a:lvl1pPr>
          </a:lstStyle>
          <a:p>
            <a:r>
              <a:t>50%</a:t>
            </a:r>
          </a:p>
        </p:txBody>
      </p:sp>
      <p:pic>
        <p:nvPicPr>
          <p:cNvPr id="443" name="right-red.png" descr="right-red.png"/>
          <p:cNvPicPr>
            <a:picLocks noChangeAspect="1"/>
          </p:cNvPicPr>
          <p:nvPr/>
        </p:nvPicPr>
        <p:blipFill>
          <a:blip r:embed="rId5">
            <a:extLst/>
          </a:blip>
          <a:stretch>
            <a:fillRect/>
          </a:stretch>
        </p:blipFill>
        <p:spPr>
          <a:xfrm>
            <a:off x="4922250" y="3924101"/>
            <a:ext cx="1121173" cy="1964532"/>
          </a:xfrm>
          <a:prstGeom prst="rect">
            <a:avLst/>
          </a:prstGeom>
          <a:ln w="3175">
            <a:miter lim="400000"/>
          </a:ln>
        </p:spPr>
      </p:pic>
      <p:pic>
        <p:nvPicPr>
          <p:cNvPr id="444" name="right-orange.png" descr="right-orange.png"/>
          <p:cNvPicPr>
            <a:picLocks noChangeAspect="1"/>
          </p:cNvPicPr>
          <p:nvPr/>
        </p:nvPicPr>
        <p:blipFill>
          <a:blip r:embed="rId6">
            <a:extLst/>
          </a:blip>
          <a:stretch>
            <a:fillRect/>
          </a:stretch>
        </p:blipFill>
        <p:spPr>
          <a:xfrm>
            <a:off x="5051234" y="3854648"/>
            <a:ext cx="1726407" cy="1508126"/>
          </a:xfrm>
          <a:prstGeom prst="rect">
            <a:avLst/>
          </a:prstGeom>
          <a:ln w="3175">
            <a:miter lim="400000"/>
          </a:ln>
        </p:spPr>
      </p:pic>
      <p:pic>
        <p:nvPicPr>
          <p:cNvPr id="445" name="right-yellow.png" descr="right-yellow.png"/>
          <p:cNvPicPr>
            <a:picLocks noChangeAspect="1"/>
          </p:cNvPicPr>
          <p:nvPr/>
        </p:nvPicPr>
        <p:blipFill>
          <a:blip r:embed="rId7">
            <a:extLst/>
          </a:blip>
          <a:stretch>
            <a:fillRect/>
          </a:stretch>
        </p:blipFill>
        <p:spPr>
          <a:xfrm>
            <a:off x="5090922" y="3199804"/>
            <a:ext cx="1914923" cy="1150939"/>
          </a:xfrm>
          <a:prstGeom prst="rect">
            <a:avLst/>
          </a:prstGeom>
          <a:ln w="3175">
            <a:miter lim="400000"/>
          </a:ln>
        </p:spPr>
      </p:pic>
      <p:pic>
        <p:nvPicPr>
          <p:cNvPr id="446" name="right-gree.png" descr="right-gree.png"/>
          <p:cNvPicPr>
            <a:picLocks noChangeAspect="1"/>
          </p:cNvPicPr>
          <p:nvPr/>
        </p:nvPicPr>
        <p:blipFill>
          <a:blip r:embed="rId8">
            <a:extLst/>
          </a:blip>
          <a:stretch>
            <a:fillRect/>
          </a:stretch>
        </p:blipFill>
        <p:spPr>
          <a:xfrm>
            <a:off x="5041312" y="2187773"/>
            <a:ext cx="1736329" cy="1498204"/>
          </a:xfrm>
          <a:prstGeom prst="rect">
            <a:avLst/>
          </a:prstGeom>
          <a:ln w="3175">
            <a:miter lim="400000"/>
          </a:ln>
        </p:spPr>
      </p:pic>
      <p:pic>
        <p:nvPicPr>
          <p:cNvPr id="447" name="blue-right.png" descr="blue-right.png"/>
          <p:cNvPicPr>
            <a:picLocks noChangeAspect="1"/>
          </p:cNvPicPr>
          <p:nvPr/>
        </p:nvPicPr>
        <p:blipFill>
          <a:blip r:embed="rId9">
            <a:extLst/>
          </a:blip>
          <a:stretch>
            <a:fillRect/>
          </a:stretch>
        </p:blipFill>
        <p:spPr>
          <a:xfrm>
            <a:off x="4942094" y="1731367"/>
            <a:ext cx="1150938" cy="1924844"/>
          </a:xfrm>
          <a:prstGeom prst="rect">
            <a:avLst/>
          </a:prstGeom>
          <a:ln w="3175">
            <a:miter lim="400000"/>
          </a:ln>
        </p:spPr>
      </p:pic>
      <p:sp>
        <p:nvSpPr>
          <p:cNvPr id="448" name="outside"/>
          <p:cNvSpPr txBox="1"/>
          <p:nvPr/>
        </p:nvSpPr>
        <p:spPr>
          <a:xfrm>
            <a:off x="644429" y="5869350"/>
            <a:ext cx="4381984"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a:solidFill>
                  <a:srgbClr val="4AC7F4"/>
                </a:solidFill>
                <a:effectLst>
                  <a:outerShdw blurRad="38100" dist="38100" dir="2700000" rotWithShape="0">
                    <a:srgbClr val="797979"/>
                  </a:outerShdw>
                </a:effectLst>
                <a:latin typeface="Arial"/>
                <a:ea typeface="Arial"/>
                <a:cs typeface="Arial"/>
                <a:sym typeface="Arial"/>
              </a:defRPr>
            </a:lvl1pPr>
          </a:lstStyle>
          <a:p>
            <a:r>
              <a:t>outside</a:t>
            </a:r>
          </a:p>
        </p:txBody>
      </p:sp>
      <p:pic>
        <p:nvPicPr>
          <p:cNvPr id="449" name="Volter Arms akimbo facing left.png" descr="Volter Arms akimbo facing left.png"/>
          <p:cNvPicPr>
            <a:picLocks noChangeAspect="1"/>
          </p:cNvPicPr>
          <p:nvPr/>
        </p:nvPicPr>
        <p:blipFill>
          <a:blip r:embed="rId10">
            <a:extLst/>
          </a:blip>
          <a:stretch>
            <a:fillRect/>
          </a:stretch>
        </p:blipFill>
        <p:spPr>
          <a:xfrm>
            <a:off x="6649324" y="3858688"/>
            <a:ext cx="3362006" cy="4350832"/>
          </a:xfrm>
          <a:prstGeom prst="rect">
            <a:avLst/>
          </a:prstGeom>
          <a:ln w="3175">
            <a:miter lim="400000"/>
          </a:ln>
        </p:spPr>
      </p:pic>
      <p:pic>
        <p:nvPicPr>
          <p:cNvPr id="2" name="Slide 34 sample audio">
            <a:hlinkClick r:id="" action="ppaction://media"/>
            <a:extLst>
              <a:ext uri="{FF2B5EF4-FFF2-40B4-BE49-F238E27FC236}">
                <a16:creationId xmlns:a16="http://schemas.microsoft.com/office/drawing/2014/main" id="{92BD8F58-77A6-DA43-918D-4EBE33E481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210831" y="3606767"/>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924" fill="hold"/>
                                        <p:tgtEl>
                                          <p:spTgt spid="2"/>
                                        </p:tgtEl>
                                      </p:cBhvr>
                                    </p:cmd>
                                  </p:childTnLst>
                                </p:cTn>
                              </p:par>
                            </p:childTnLst>
                          </p:cTn>
                        </p:par>
                        <p:par>
                          <p:cTn id="7" fill="hold">
                            <p:stCondLst>
                              <p:cond delay="500"/>
                            </p:stCondLst>
                            <p:childTnLst>
                              <p:par>
                                <p:cTn id="8" presetID="9" presetClass="entr" fill="hold" grpId="1" nodeType="afterEffect">
                                  <p:stCondLst>
                                    <p:cond delay="0"/>
                                  </p:stCondLst>
                                  <p:iterate>
                                    <p:tmAbs val="0"/>
                                  </p:iterate>
                                  <p:childTnLst>
                                    <p:set>
                                      <p:cBhvr>
                                        <p:cTn id="9" fill="hold"/>
                                        <p:tgtEl>
                                          <p:spTgt spid="447"/>
                                        </p:tgtEl>
                                        <p:attrNameLst>
                                          <p:attrName>style.visibility</p:attrName>
                                        </p:attrNameLst>
                                      </p:cBhvr>
                                      <p:to>
                                        <p:strVal val="visible"/>
                                      </p:to>
                                    </p:set>
                                    <p:animEffect transition="in" filter="dissolve">
                                      <p:cBhvr>
                                        <p:cTn id="10" dur="100"/>
                                        <p:tgtEl>
                                          <p:spTgt spid="447"/>
                                        </p:tgtEl>
                                      </p:cBhvr>
                                    </p:animEffect>
                                  </p:childTnLst>
                                </p:cTn>
                              </p:par>
                            </p:childTnLst>
                          </p:cTn>
                        </p:par>
                        <p:par>
                          <p:cTn id="11" fill="hold">
                            <p:stCondLst>
                              <p:cond delay="600"/>
                            </p:stCondLst>
                            <p:childTnLst>
                              <p:par>
                                <p:cTn id="12" presetID="9" presetClass="entr" fill="hold" grpId="2" nodeType="afterEffect">
                                  <p:stCondLst>
                                    <p:cond delay="0"/>
                                  </p:stCondLst>
                                  <p:iterate>
                                    <p:tmAbs val="0"/>
                                  </p:iterate>
                                  <p:childTnLst>
                                    <p:set>
                                      <p:cBhvr>
                                        <p:cTn id="13" fill="hold"/>
                                        <p:tgtEl>
                                          <p:spTgt spid="446"/>
                                        </p:tgtEl>
                                        <p:attrNameLst>
                                          <p:attrName>style.visibility</p:attrName>
                                        </p:attrNameLst>
                                      </p:cBhvr>
                                      <p:to>
                                        <p:strVal val="visible"/>
                                      </p:to>
                                    </p:set>
                                    <p:animEffect transition="in" filter="dissolve">
                                      <p:cBhvr>
                                        <p:cTn id="14" dur="100"/>
                                        <p:tgtEl>
                                          <p:spTgt spid="446"/>
                                        </p:tgtEl>
                                      </p:cBhvr>
                                    </p:animEffect>
                                  </p:childTnLst>
                                </p:cTn>
                              </p:par>
                            </p:childTnLst>
                          </p:cTn>
                        </p:par>
                        <p:par>
                          <p:cTn id="15" fill="hold">
                            <p:stCondLst>
                              <p:cond delay="700"/>
                            </p:stCondLst>
                            <p:childTnLst>
                              <p:par>
                                <p:cTn id="16" presetID="9" presetClass="entr" fill="hold" grpId="3" nodeType="afterEffect">
                                  <p:stCondLst>
                                    <p:cond delay="0"/>
                                  </p:stCondLst>
                                  <p:iterate>
                                    <p:tmAbs val="0"/>
                                  </p:iterate>
                                  <p:childTnLst>
                                    <p:set>
                                      <p:cBhvr>
                                        <p:cTn id="17" fill="hold"/>
                                        <p:tgtEl>
                                          <p:spTgt spid="445"/>
                                        </p:tgtEl>
                                        <p:attrNameLst>
                                          <p:attrName>style.visibility</p:attrName>
                                        </p:attrNameLst>
                                      </p:cBhvr>
                                      <p:to>
                                        <p:strVal val="visible"/>
                                      </p:to>
                                    </p:set>
                                    <p:animEffect transition="in" filter="dissolve">
                                      <p:cBhvr>
                                        <p:cTn id="18" dur="100"/>
                                        <p:tgtEl>
                                          <p:spTgt spid="445"/>
                                        </p:tgtEl>
                                      </p:cBhvr>
                                    </p:animEffect>
                                  </p:childTnLst>
                                </p:cTn>
                              </p:par>
                            </p:childTnLst>
                          </p:cTn>
                        </p:par>
                        <p:par>
                          <p:cTn id="19" fill="hold">
                            <p:stCondLst>
                              <p:cond delay="800"/>
                            </p:stCondLst>
                            <p:childTnLst>
                              <p:par>
                                <p:cTn id="20" presetID="9" presetClass="entr" fill="hold" grpId="4" nodeType="afterEffect">
                                  <p:stCondLst>
                                    <p:cond delay="0"/>
                                  </p:stCondLst>
                                  <p:iterate>
                                    <p:tmAbs val="0"/>
                                  </p:iterate>
                                  <p:childTnLst>
                                    <p:set>
                                      <p:cBhvr>
                                        <p:cTn id="21" fill="hold"/>
                                        <p:tgtEl>
                                          <p:spTgt spid="444"/>
                                        </p:tgtEl>
                                        <p:attrNameLst>
                                          <p:attrName>style.visibility</p:attrName>
                                        </p:attrNameLst>
                                      </p:cBhvr>
                                      <p:to>
                                        <p:strVal val="visible"/>
                                      </p:to>
                                    </p:set>
                                    <p:animEffect transition="in" filter="dissolve">
                                      <p:cBhvr>
                                        <p:cTn id="22" dur="100"/>
                                        <p:tgtEl>
                                          <p:spTgt spid="444"/>
                                        </p:tgtEl>
                                      </p:cBhvr>
                                    </p:animEffect>
                                  </p:childTnLst>
                                </p:cTn>
                              </p:par>
                            </p:childTnLst>
                          </p:cTn>
                        </p:par>
                        <p:par>
                          <p:cTn id="23" fill="hold">
                            <p:stCondLst>
                              <p:cond delay="900"/>
                            </p:stCondLst>
                            <p:childTnLst>
                              <p:par>
                                <p:cTn id="24" presetID="9" presetClass="entr" fill="hold" grpId="5" nodeType="afterEffect">
                                  <p:stCondLst>
                                    <p:cond delay="0"/>
                                  </p:stCondLst>
                                  <p:iterate>
                                    <p:tmAbs val="0"/>
                                  </p:iterate>
                                  <p:childTnLst>
                                    <p:set>
                                      <p:cBhvr>
                                        <p:cTn id="25" fill="hold"/>
                                        <p:tgtEl>
                                          <p:spTgt spid="443"/>
                                        </p:tgtEl>
                                        <p:attrNameLst>
                                          <p:attrName>style.visibility</p:attrName>
                                        </p:attrNameLst>
                                      </p:cBhvr>
                                      <p:to>
                                        <p:strVal val="visible"/>
                                      </p:to>
                                    </p:set>
                                    <p:animEffect transition="in" filter="dissolve">
                                      <p:cBhvr>
                                        <p:cTn id="26" dur="100"/>
                                        <p:tgtEl>
                                          <p:spTgt spid="443"/>
                                        </p:tgtEl>
                                      </p:cBhvr>
                                    </p:animEffect>
                                  </p:childTnLst>
                                </p:cTn>
                              </p:par>
                            </p:childTnLst>
                          </p:cTn>
                        </p:par>
                        <p:par>
                          <p:cTn id="27" fill="hold">
                            <p:stCondLst>
                              <p:cond delay="1000"/>
                            </p:stCondLst>
                            <p:childTnLst>
                              <p:par>
                                <p:cTn id="28" presetID="2" presetClass="entr" presetSubtype="1" fill="hold" grpId="6" nodeType="afterEffect">
                                  <p:stCondLst>
                                    <p:cond delay="0"/>
                                  </p:stCondLst>
                                  <p:iterate>
                                    <p:tmAbs val="0"/>
                                  </p:iterate>
                                  <p:childTnLst>
                                    <p:set>
                                      <p:cBhvr>
                                        <p:cTn id="29" fill="hold"/>
                                        <p:tgtEl>
                                          <p:spTgt spid="442"/>
                                        </p:tgtEl>
                                        <p:attrNameLst>
                                          <p:attrName>style.visibility</p:attrName>
                                        </p:attrNameLst>
                                      </p:cBhvr>
                                      <p:to>
                                        <p:strVal val="visible"/>
                                      </p:to>
                                    </p:set>
                                    <p:anim calcmode="lin" valueType="num">
                                      <p:cBhvr>
                                        <p:cTn id="30" dur="2000" fill="hold"/>
                                        <p:tgtEl>
                                          <p:spTgt spid="442"/>
                                        </p:tgtEl>
                                        <p:attrNameLst>
                                          <p:attrName>ppt_x</p:attrName>
                                        </p:attrNameLst>
                                      </p:cBhvr>
                                      <p:tavLst>
                                        <p:tav tm="0">
                                          <p:val>
                                            <p:strVal val="#ppt_x"/>
                                          </p:val>
                                        </p:tav>
                                        <p:tav tm="100000">
                                          <p:val>
                                            <p:strVal val="#ppt_x"/>
                                          </p:val>
                                        </p:tav>
                                      </p:tavLst>
                                    </p:anim>
                                    <p:anim calcmode="lin" valueType="num">
                                      <p:cBhvr>
                                        <p:cTn id="31" dur="2000" fill="hold"/>
                                        <p:tgtEl>
                                          <p:spTgt spid="4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442" grpId="6" animBg="1" advAuto="0"/>
      <p:bldP spid="443" grpId="5" animBg="1" advAuto="0"/>
      <p:bldP spid="444" grpId="4" animBg="1" advAuto="0"/>
      <p:bldP spid="445" grpId="3" animBg="1" advAuto="0"/>
      <p:bldP spid="446" grpId="2" animBg="1" advAuto="0"/>
      <p:bldP spid="447"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53" name="Keep things away from space heaters because it can cause a ______."/>
          <p:cNvSpPr txBox="1"/>
          <p:nvPr/>
        </p:nvSpPr>
        <p:spPr>
          <a:xfrm>
            <a:off x="-46673" y="311226"/>
            <a:ext cx="10253346" cy="32469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p>
            <a:pPr lvl="1" indent="342900" defTabSz="357187">
              <a:defRPr sz="5600">
                <a:solidFill>
                  <a:srgbClr val="4AC7F4"/>
                </a:solidFill>
                <a:effectLst>
                  <a:outerShdw blurRad="38100" dist="38100" dir="2700000" rotWithShape="0">
                    <a:srgbClr val="797979"/>
                  </a:outerShdw>
                </a:effectLst>
                <a:latin typeface="Arial"/>
                <a:ea typeface="Arial"/>
                <a:cs typeface="Arial"/>
                <a:sym typeface="Arial"/>
              </a:defRPr>
            </a:pPr>
            <a:r>
              <a:t>Keep things away from space heaters because it can cause a ______.</a:t>
            </a:r>
          </a:p>
        </p:txBody>
      </p:sp>
      <p:pic>
        <p:nvPicPr>
          <p:cNvPr id="454" name="Volter facing right standing Right arm out.png" descr="Volter facing right standing Right arm out.png"/>
          <p:cNvPicPr>
            <a:picLocks noChangeAspect="1"/>
          </p:cNvPicPr>
          <p:nvPr/>
        </p:nvPicPr>
        <p:blipFill>
          <a:blip r:embed="rId5">
            <a:extLst/>
          </a:blip>
          <a:stretch>
            <a:fillRect/>
          </a:stretch>
        </p:blipFill>
        <p:spPr>
          <a:xfrm>
            <a:off x="1181620" y="3776050"/>
            <a:ext cx="3564132" cy="3636870"/>
          </a:xfrm>
          <a:prstGeom prst="rect">
            <a:avLst/>
          </a:prstGeom>
          <a:ln w="3175">
            <a:miter lim="400000"/>
          </a:ln>
        </p:spPr>
      </p:pic>
      <p:pic>
        <p:nvPicPr>
          <p:cNvPr id="455" name="Infrared_Heater.jpg" descr="Infrared_Heater.jpg"/>
          <p:cNvPicPr>
            <a:picLocks noChangeAspect="1"/>
          </p:cNvPicPr>
          <p:nvPr/>
        </p:nvPicPr>
        <p:blipFill>
          <a:blip r:embed="rId6">
            <a:extLst/>
          </a:blip>
          <a:srcRect l="1437" t="2096" r="1437" b="13332"/>
          <a:stretch>
            <a:fillRect/>
          </a:stretch>
        </p:blipFill>
        <p:spPr>
          <a:xfrm>
            <a:off x="5116851" y="4009202"/>
            <a:ext cx="4542250" cy="2966322"/>
          </a:xfrm>
          <a:prstGeom prst="rect">
            <a:avLst/>
          </a:prstGeom>
          <a:ln w="3175">
            <a:miter lim="400000"/>
          </a:ln>
        </p:spPr>
      </p:pic>
      <p:pic>
        <p:nvPicPr>
          <p:cNvPr id="2" name="Slide 35 sample audio">
            <a:hlinkClick r:id="" action="ppaction://media"/>
            <a:extLst>
              <a:ext uri="{FF2B5EF4-FFF2-40B4-BE49-F238E27FC236}">
                <a16:creationId xmlns:a16="http://schemas.microsoft.com/office/drawing/2014/main" id="{19EE9E3A-F5FC-0540-A850-A7A20EDE71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06111" y="355821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478" fill="hold"/>
                                        <p:tgtEl>
                                          <p:spTgt spid="2"/>
                                        </p:tgtEl>
                                      </p:cBhvr>
                                    </p:cmd>
                                  </p:childTnLst>
                                </p:cTn>
                              </p:par>
                            </p:childTnLst>
                          </p:cTn>
                        </p:par>
                        <p:par>
                          <p:cTn id="7" fill="hold">
                            <p:stCondLst>
                              <p:cond delay="500"/>
                            </p:stCondLst>
                            <p:childTnLst>
                              <p:par>
                                <p:cTn id="8" presetID="4" presetClass="entr" presetSubtype="32" fill="hold" grpId="1" nodeType="afterEffect">
                                  <p:stCondLst>
                                    <p:cond delay="100"/>
                                  </p:stCondLst>
                                  <p:iterate>
                                    <p:tmAbs val="0"/>
                                  </p:iterate>
                                  <p:childTnLst>
                                    <p:set>
                                      <p:cBhvr>
                                        <p:cTn id="9" fill="hold"/>
                                        <p:tgtEl>
                                          <p:spTgt spid="455"/>
                                        </p:tgtEl>
                                        <p:attrNameLst>
                                          <p:attrName>style.visibility</p:attrName>
                                        </p:attrNameLst>
                                      </p:cBhvr>
                                      <p:to>
                                        <p:strVal val="visible"/>
                                      </p:to>
                                    </p:set>
                                    <p:animEffect transition="in" filter="box(out)">
                                      <p:cBhvr>
                                        <p:cTn id="10" dur="499"/>
                                        <p:tgtEl>
                                          <p:spTgt spid="4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455"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59" name="fire"/>
          <p:cNvSpPr txBox="1"/>
          <p:nvPr/>
        </p:nvSpPr>
        <p:spPr>
          <a:xfrm>
            <a:off x="562603" y="6299952"/>
            <a:ext cx="1356917" cy="99258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6400">
                <a:solidFill>
                  <a:srgbClr val="4AC7F4"/>
                </a:solidFill>
                <a:effectLst>
                  <a:outerShdw blurRad="38100" dist="38100" dir="2700000" rotWithShape="0">
                    <a:srgbClr val="797979"/>
                  </a:outerShdw>
                </a:effectLst>
                <a:latin typeface="Arial"/>
                <a:ea typeface="Arial"/>
                <a:cs typeface="Arial"/>
                <a:sym typeface="Arial"/>
              </a:defRPr>
            </a:lvl1pPr>
          </a:lstStyle>
          <a:p>
            <a:r>
              <a:t>fire</a:t>
            </a:r>
          </a:p>
        </p:txBody>
      </p:sp>
      <p:sp>
        <p:nvSpPr>
          <p:cNvPr id="460" name="6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a:lvl1pPr>
          </a:lstStyle>
          <a:p>
            <a:r>
              <a:t>60%</a:t>
            </a:r>
          </a:p>
        </p:txBody>
      </p:sp>
      <p:pic>
        <p:nvPicPr>
          <p:cNvPr id="461" name="purple.png" descr="purple.png"/>
          <p:cNvPicPr>
            <a:picLocks noChangeAspect="1"/>
          </p:cNvPicPr>
          <p:nvPr/>
        </p:nvPicPr>
        <p:blipFill>
          <a:blip r:embed="rId5">
            <a:extLst/>
          </a:blip>
          <a:stretch>
            <a:fillRect/>
          </a:stretch>
        </p:blipFill>
        <p:spPr>
          <a:xfrm>
            <a:off x="3873367" y="3749051"/>
            <a:ext cx="1160860" cy="1964532"/>
          </a:xfrm>
          <a:prstGeom prst="rect">
            <a:avLst/>
          </a:prstGeom>
          <a:ln w="3175">
            <a:miter lim="400000"/>
          </a:ln>
        </p:spPr>
      </p:pic>
      <p:pic>
        <p:nvPicPr>
          <p:cNvPr id="462" name="right-red.png" descr="right-red.png"/>
          <p:cNvPicPr>
            <a:picLocks noChangeAspect="1"/>
          </p:cNvPicPr>
          <p:nvPr/>
        </p:nvPicPr>
        <p:blipFill>
          <a:blip r:embed="rId6">
            <a:extLst/>
          </a:blip>
          <a:stretch>
            <a:fillRect/>
          </a:stretch>
        </p:blipFill>
        <p:spPr>
          <a:xfrm>
            <a:off x="5024304" y="3749051"/>
            <a:ext cx="1121173" cy="1964532"/>
          </a:xfrm>
          <a:prstGeom prst="rect">
            <a:avLst/>
          </a:prstGeom>
          <a:ln w="3175">
            <a:miter lim="400000"/>
          </a:ln>
        </p:spPr>
      </p:pic>
      <p:pic>
        <p:nvPicPr>
          <p:cNvPr id="463" name="right-orange.png" descr="right-orange.png"/>
          <p:cNvPicPr>
            <a:picLocks noChangeAspect="1"/>
          </p:cNvPicPr>
          <p:nvPr/>
        </p:nvPicPr>
        <p:blipFill>
          <a:blip r:embed="rId7">
            <a:extLst/>
          </a:blip>
          <a:stretch>
            <a:fillRect/>
          </a:stretch>
        </p:blipFill>
        <p:spPr>
          <a:xfrm>
            <a:off x="5153288" y="3679597"/>
            <a:ext cx="1726408" cy="1508126"/>
          </a:xfrm>
          <a:prstGeom prst="rect">
            <a:avLst/>
          </a:prstGeom>
          <a:ln w="3175">
            <a:miter lim="400000"/>
          </a:ln>
        </p:spPr>
      </p:pic>
      <p:pic>
        <p:nvPicPr>
          <p:cNvPr id="464" name="right-yellow.png" descr="right-yellow.png"/>
          <p:cNvPicPr>
            <a:picLocks noChangeAspect="1"/>
          </p:cNvPicPr>
          <p:nvPr/>
        </p:nvPicPr>
        <p:blipFill>
          <a:blip r:embed="rId8">
            <a:extLst/>
          </a:blip>
          <a:stretch>
            <a:fillRect/>
          </a:stretch>
        </p:blipFill>
        <p:spPr>
          <a:xfrm>
            <a:off x="5192976" y="3024754"/>
            <a:ext cx="1914923" cy="1150938"/>
          </a:xfrm>
          <a:prstGeom prst="rect">
            <a:avLst/>
          </a:prstGeom>
          <a:ln w="3175">
            <a:miter lim="400000"/>
          </a:ln>
        </p:spPr>
      </p:pic>
      <p:pic>
        <p:nvPicPr>
          <p:cNvPr id="465" name="right-gree.png" descr="right-gree.png"/>
          <p:cNvPicPr>
            <a:picLocks noChangeAspect="1"/>
          </p:cNvPicPr>
          <p:nvPr/>
        </p:nvPicPr>
        <p:blipFill>
          <a:blip r:embed="rId9">
            <a:extLst/>
          </a:blip>
          <a:stretch>
            <a:fillRect/>
          </a:stretch>
        </p:blipFill>
        <p:spPr>
          <a:xfrm>
            <a:off x="5143367" y="2012722"/>
            <a:ext cx="1736329" cy="1498205"/>
          </a:xfrm>
          <a:prstGeom prst="rect">
            <a:avLst/>
          </a:prstGeom>
          <a:ln w="3175">
            <a:miter lim="400000"/>
          </a:ln>
        </p:spPr>
      </p:pic>
      <p:pic>
        <p:nvPicPr>
          <p:cNvPr id="466" name="blue-right.png" descr="blue-right.png"/>
          <p:cNvPicPr>
            <a:picLocks noChangeAspect="1"/>
          </p:cNvPicPr>
          <p:nvPr/>
        </p:nvPicPr>
        <p:blipFill>
          <a:blip r:embed="rId10">
            <a:extLst/>
          </a:blip>
          <a:stretch>
            <a:fillRect/>
          </a:stretch>
        </p:blipFill>
        <p:spPr>
          <a:xfrm>
            <a:off x="5044148" y="1556316"/>
            <a:ext cx="1150938" cy="1924845"/>
          </a:xfrm>
          <a:prstGeom prst="rect">
            <a:avLst/>
          </a:prstGeom>
          <a:ln w="3175">
            <a:miter lim="400000"/>
          </a:ln>
        </p:spPr>
      </p:pic>
      <p:pic>
        <p:nvPicPr>
          <p:cNvPr id="467" name="Volter Arms akimbo facing left.png" descr="Volter Arms akimbo facing left.png"/>
          <p:cNvPicPr>
            <a:picLocks noChangeAspect="1"/>
          </p:cNvPicPr>
          <p:nvPr/>
        </p:nvPicPr>
        <p:blipFill>
          <a:blip r:embed="rId11">
            <a:extLst/>
          </a:blip>
          <a:stretch>
            <a:fillRect/>
          </a:stretch>
        </p:blipFill>
        <p:spPr>
          <a:xfrm>
            <a:off x="6649324" y="3858688"/>
            <a:ext cx="3362006" cy="4350832"/>
          </a:xfrm>
          <a:prstGeom prst="rect">
            <a:avLst/>
          </a:prstGeom>
          <a:ln w="3175">
            <a:miter lim="400000"/>
          </a:ln>
        </p:spPr>
      </p:pic>
      <p:pic>
        <p:nvPicPr>
          <p:cNvPr id="2" name="Slide 36 sample audio">
            <a:hlinkClick r:id="" action="ppaction://media"/>
            <a:extLst>
              <a:ext uri="{FF2B5EF4-FFF2-40B4-BE49-F238E27FC236}">
                <a16:creationId xmlns:a16="http://schemas.microsoft.com/office/drawing/2014/main" id="{B27993EC-2041-B142-8761-68C44D04CBE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160000" y="319382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783" fill="hold"/>
                                        <p:tgtEl>
                                          <p:spTgt spid="2"/>
                                        </p:tgtEl>
                                      </p:cBhvr>
                                    </p:cmd>
                                  </p:childTnLst>
                                </p:cTn>
                              </p:par>
                            </p:childTnLst>
                          </p:cTn>
                        </p:par>
                        <p:par>
                          <p:cTn id="7" fill="hold">
                            <p:stCondLst>
                              <p:cond delay="500"/>
                            </p:stCondLst>
                            <p:childTnLst>
                              <p:par>
                                <p:cTn id="8" presetID="9" presetClass="entr" fill="hold" grpId="1" nodeType="afterEffect">
                                  <p:stCondLst>
                                    <p:cond delay="0"/>
                                  </p:stCondLst>
                                  <p:iterate>
                                    <p:tmAbs val="0"/>
                                  </p:iterate>
                                  <p:childTnLst>
                                    <p:set>
                                      <p:cBhvr>
                                        <p:cTn id="9" fill="hold"/>
                                        <p:tgtEl>
                                          <p:spTgt spid="466"/>
                                        </p:tgtEl>
                                        <p:attrNameLst>
                                          <p:attrName>style.visibility</p:attrName>
                                        </p:attrNameLst>
                                      </p:cBhvr>
                                      <p:to>
                                        <p:strVal val="visible"/>
                                      </p:to>
                                    </p:set>
                                    <p:animEffect transition="in" filter="dissolve">
                                      <p:cBhvr>
                                        <p:cTn id="10" dur="100"/>
                                        <p:tgtEl>
                                          <p:spTgt spid="466"/>
                                        </p:tgtEl>
                                      </p:cBhvr>
                                    </p:animEffect>
                                  </p:childTnLst>
                                </p:cTn>
                              </p:par>
                            </p:childTnLst>
                          </p:cTn>
                        </p:par>
                        <p:par>
                          <p:cTn id="11" fill="hold">
                            <p:stCondLst>
                              <p:cond delay="600"/>
                            </p:stCondLst>
                            <p:childTnLst>
                              <p:par>
                                <p:cTn id="12" presetID="9" presetClass="entr" fill="hold" grpId="2" nodeType="afterEffect">
                                  <p:stCondLst>
                                    <p:cond delay="0"/>
                                  </p:stCondLst>
                                  <p:iterate>
                                    <p:tmAbs val="0"/>
                                  </p:iterate>
                                  <p:childTnLst>
                                    <p:set>
                                      <p:cBhvr>
                                        <p:cTn id="13" fill="hold"/>
                                        <p:tgtEl>
                                          <p:spTgt spid="465"/>
                                        </p:tgtEl>
                                        <p:attrNameLst>
                                          <p:attrName>style.visibility</p:attrName>
                                        </p:attrNameLst>
                                      </p:cBhvr>
                                      <p:to>
                                        <p:strVal val="visible"/>
                                      </p:to>
                                    </p:set>
                                    <p:animEffect transition="in" filter="dissolve">
                                      <p:cBhvr>
                                        <p:cTn id="14" dur="100"/>
                                        <p:tgtEl>
                                          <p:spTgt spid="465"/>
                                        </p:tgtEl>
                                      </p:cBhvr>
                                    </p:animEffect>
                                  </p:childTnLst>
                                </p:cTn>
                              </p:par>
                            </p:childTnLst>
                          </p:cTn>
                        </p:par>
                        <p:par>
                          <p:cTn id="15" fill="hold">
                            <p:stCondLst>
                              <p:cond delay="700"/>
                            </p:stCondLst>
                            <p:childTnLst>
                              <p:par>
                                <p:cTn id="16" presetID="9" presetClass="entr" fill="hold" grpId="3" nodeType="afterEffect">
                                  <p:stCondLst>
                                    <p:cond delay="0"/>
                                  </p:stCondLst>
                                  <p:iterate>
                                    <p:tmAbs val="0"/>
                                  </p:iterate>
                                  <p:childTnLst>
                                    <p:set>
                                      <p:cBhvr>
                                        <p:cTn id="17" fill="hold"/>
                                        <p:tgtEl>
                                          <p:spTgt spid="464"/>
                                        </p:tgtEl>
                                        <p:attrNameLst>
                                          <p:attrName>style.visibility</p:attrName>
                                        </p:attrNameLst>
                                      </p:cBhvr>
                                      <p:to>
                                        <p:strVal val="visible"/>
                                      </p:to>
                                    </p:set>
                                    <p:animEffect transition="in" filter="dissolve">
                                      <p:cBhvr>
                                        <p:cTn id="18" dur="100"/>
                                        <p:tgtEl>
                                          <p:spTgt spid="464"/>
                                        </p:tgtEl>
                                      </p:cBhvr>
                                    </p:animEffect>
                                  </p:childTnLst>
                                </p:cTn>
                              </p:par>
                            </p:childTnLst>
                          </p:cTn>
                        </p:par>
                        <p:par>
                          <p:cTn id="19" fill="hold">
                            <p:stCondLst>
                              <p:cond delay="800"/>
                            </p:stCondLst>
                            <p:childTnLst>
                              <p:par>
                                <p:cTn id="20" presetID="9" presetClass="entr" fill="hold" grpId="4" nodeType="afterEffect">
                                  <p:stCondLst>
                                    <p:cond delay="0"/>
                                  </p:stCondLst>
                                  <p:iterate>
                                    <p:tmAbs val="0"/>
                                  </p:iterate>
                                  <p:childTnLst>
                                    <p:set>
                                      <p:cBhvr>
                                        <p:cTn id="21" fill="hold"/>
                                        <p:tgtEl>
                                          <p:spTgt spid="463"/>
                                        </p:tgtEl>
                                        <p:attrNameLst>
                                          <p:attrName>style.visibility</p:attrName>
                                        </p:attrNameLst>
                                      </p:cBhvr>
                                      <p:to>
                                        <p:strVal val="visible"/>
                                      </p:to>
                                    </p:set>
                                    <p:animEffect transition="in" filter="dissolve">
                                      <p:cBhvr>
                                        <p:cTn id="22" dur="100"/>
                                        <p:tgtEl>
                                          <p:spTgt spid="463"/>
                                        </p:tgtEl>
                                      </p:cBhvr>
                                    </p:animEffect>
                                  </p:childTnLst>
                                </p:cTn>
                              </p:par>
                            </p:childTnLst>
                          </p:cTn>
                        </p:par>
                        <p:par>
                          <p:cTn id="23" fill="hold">
                            <p:stCondLst>
                              <p:cond delay="900"/>
                            </p:stCondLst>
                            <p:childTnLst>
                              <p:par>
                                <p:cTn id="24" presetID="9" presetClass="entr" fill="hold" grpId="5" nodeType="afterEffect">
                                  <p:stCondLst>
                                    <p:cond delay="0"/>
                                  </p:stCondLst>
                                  <p:iterate>
                                    <p:tmAbs val="0"/>
                                  </p:iterate>
                                  <p:childTnLst>
                                    <p:set>
                                      <p:cBhvr>
                                        <p:cTn id="25" fill="hold"/>
                                        <p:tgtEl>
                                          <p:spTgt spid="462"/>
                                        </p:tgtEl>
                                        <p:attrNameLst>
                                          <p:attrName>style.visibility</p:attrName>
                                        </p:attrNameLst>
                                      </p:cBhvr>
                                      <p:to>
                                        <p:strVal val="visible"/>
                                      </p:to>
                                    </p:set>
                                    <p:animEffect transition="in" filter="dissolve">
                                      <p:cBhvr>
                                        <p:cTn id="26" dur="100"/>
                                        <p:tgtEl>
                                          <p:spTgt spid="462"/>
                                        </p:tgtEl>
                                      </p:cBhvr>
                                    </p:animEffect>
                                  </p:childTnLst>
                                </p:cTn>
                              </p:par>
                            </p:childTnLst>
                          </p:cTn>
                        </p:par>
                        <p:par>
                          <p:cTn id="27" fill="hold">
                            <p:stCondLst>
                              <p:cond delay="1000"/>
                            </p:stCondLst>
                            <p:childTnLst>
                              <p:par>
                                <p:cTn id="28" presetID="9" presetClass="entr" fill="hold" grpId="6" nodeType="afterEffect">
                                  <p:stCondLst>
                                    <p:cond delay="0"/>
                                  </p:stCondLst>
                                  <p:iterate>
                                    <p:tmAbs val="0"/>
                                  </p:iterate>
                                  <p:childTnLst>
                                    <p:set>
                                      <p:cBhvr>
                                        <p:cTn id="29" fill="hold"/>
                                        <p:tgtEl>
                                          <p:spTgt spid="461"/>
                                        </p:tgtEl>
                                        <p:attrNameLst>
                                          <p:attrName>style.visibility</p:attrName>
                                        </p:attrNameLst>
                                      </p:cBhvr>
                                      <p:to>
                                        <p:strVal val="visible"/>
                                      </p:to>
                                    </p:set>
                                    <p:animEffect transition="in" filter="dissolve">
                                      <p:cBhvr>
                                        <p:cTn id="30" dur="100"/>
                                        <p:tgtEl>
                                          <p:spTgt spid="461"/>
                                        </p:tgtEl>
                                      </p:cBhvr>
                                    </p:animEffect>
                                  </p:childTnLst>
                                </p:cTn>
                              </p:par>
                            </p:childTnLst>
                          </p:cTn>
                        </p:par>
                        <p:par>
                          <p:cTn id="31" fill="hold">
                            <p:stCondLst>
                              <p:cond delay="1100"/>
                            </p:stCondLst>
                            <p:childTnLst>
                              <p:par>
                                <p:cTn id="32" presetID="2" presetClass="entr" presetSubtype="1" fill="hold" grpId="7" nodeType="afterEffect">
                                  <p:stCondLst>
                                    <p:cond delay="0"/>
                                  </p:stCondLst>
                                  <p:iterate>
                                    <p:tmAbs val="0"/>
                                  </p:iterate>
                                  <p:childTnLst>
                                    <p:set>
                                      <p:cBhvr>
                                        <p:cTn id="33" fill="hold"/>
                                        <p:tgtEl>
                                          <p:spTgt spid="460"/>
                                        </p:tgtEl>
                                        <p:attrNameLst>
                                          <p:attrName>style.visibility</p:attrName>
                                        </p:attrNameLst>
                                      </p:cBhvr>
                                      <p:to>
                                        <p:strVal val="visible"/>
                                      </p:to>
                                    </p:set>
                                    <p:anim calcmode="lin" valueType="num">
                                      <p:cBhvr>
                                        <p:cTn id="34" dur="2000" fill="hold"/>
                                        <p:tgtEl>
                                          <p:spTgt spid="460"/>
                                        </p:tgtEl>
                                        <p:attrNameLst>
                                          <p:attrName>ppt_x</p:attrName>
                                        </p:attrNameLst>
                                      </p:cBhvr>
                                      <p:tavLst>
                                        <p:tav tm="0">
                                          <p:val>
                                            <p:strVal val="#ppt_x"/>
                                          </p:val>
                                        </p:tav>
                                        <p:tav tm="100000">
                                          <p:val>
                                            <p:strVal val="#ppt_x"/>
                                          </p:val>
                                        </p:tav>
                                      </p:tavLst>
                                    </p:anim>
                                    <p:anim calcmode="lin" valueType="num">
                                      <p:cBhvr>
                                        <p:cTn id="35" dur="2000" fill="hold"/>
                                        <p:tgtEl>
                                          <p:spTgt spid="4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460" grpId="7" animBg="1" advAuto="0"/>
      <p:bldP spid="461" grpId="6" animBg="1" advAuto="0"/>
      <p:bldP spid="462" grpId="5" animBg="1" advAuto="0"/>
      <p:bldP spid="463" grpId="4" animBg="1" advAuto="0"/>
      <p:bldP spid="464" grpId="3" animBg="1" advAuto="0"/>
      <p:bldP spid="465" grpId="2" animBg="1" advAuto="0"/>
      <p:bldP spid="466"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71" name="Stay the length of a ______ ____ away from a downed power line."/>
          <p:cNvSpPr txBox="1"/>
          <p:nvPr/>
        </p:nvSpPr>
        <p:spPr>
          <a:xfrm>
            <a:off x="342304" y="22250"/>
            <a:ext cx="9475392" cy="410133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lstStyle>
            <a:lvl1pPr defTabSz="357187">
              <a:defRPr sz="5600">
                <a:solidFill>
                  <a:srgbClr val="4AC7F4"/>
                </a:solidFill>
                <a:effectLst>
                  <a:outerShdw blurRad="38100" dist="38100" dir="2700000" rotWithShape="0">
                    <a:srgbClr val="797979"/>
                  </a:outerShdw>
                </a:effectLst>
                <a:latin typeface="Arial"/>
                <a:ea typeface="Arial"/>
                <a:cs typeface="Arial"/>
                <a:sym typeface="Arial"/>
              </a:defRPr>
            </a:lvl1pPr>
          </a:lstStyle>
          <a:p>
            <a:r>
              <a:t>Stay the length of a ______ ____ away from a downed power line. </a:t>
            </a:r>
          </a:p>
        </p:txBody>
      </p:sp>
      <p:pic>
        <p:nvPicPr>
          <p:cNvPr id="472" name="Volter walking facing right - left arm out.png" descr="Volter walking facing right - left arm out.png"/>
          <p:cNvPicPr>
            <a:picLocks noChangeAspect="1"/>
          </p:cNvPicPr>
          <p:nvPr/>
        </p:nvPicPr>
        <p:blipFill>
          <a:blip r:embed="rId5">
            <a:extLst/>
          </a:blip>
          <a:stretch>
            <a:fillRect/>
          </a:stretch>
        </p:blipFill>
        <p:spPr>
          <a:xfrm>
            <a:off x="5888486" y="2786904"/>
            <a:ext cx="4052291" cy="5244142"/>
          </a:xfrm>
          <a:prstGeom prst="rect">
            <a:avLst/>
          </a:prstGeom>
          <a:ln w="3175">
            <a:miter lim="400000"/>
          </a:ln>
        </p:spPr>
      </p:pic>
      <p:pic>
        <p:nvPicPr>
          <p:cNvPr id="2" name="Slide 37 sample audio">
            <a:hlinkClick r:id="" action="ppaction://media"/>
            <a:extLst>
              <a:ext uri="{FF2B5EF4-FFF2-40B4-BE49-F238E27FC236}">
                <a16:creationId xmlns:a16="http://schemas.microsoft.com/office/drawing/2014/main" id="{496E6FFA-9F30-624C-87BA-062A6B1A13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10196" y="3249179"/>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76" name="school bus"/>
          <p:cNvSpPr txBox="1"/>
          <p:nvPr/>
        </p:nvSpPr>
        <p:spPr>
          <a:xfrm>
            <a:off x="531919" y="5889807"/>
            <a:ext cx="6460369" cy="1424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lgn="l" defTabSz="357187">
              <a:defRPr sz="9500">
                <a:solidFill>
                  <a:srgbClr val="4AC7F4"/>
                </a:solidFill>
                <a:effectLst>
                  <a:outerShdw blurRad="38100" dist="38100" dir="2700000" rotWithShape="0">
                    <a:srgbClr val="797979"/>
                  </a:outerShdw>
                </a:effectLst>
                <a:latin typeface="Arial"/>
                <a:ea typeface="Arial"/>
                <a:cs typeface="Arial"/>
                <a:sym typeface="Arial"/>
              </a:defRPr>
            </a:lvl1pPr>
          </a:lstStyle>
          <a:p>
            <a:r>
              <a:t>school bus</a:t>
            </a:r>
          </a:p>
        </p:txBody>
      </p:sp>
      <p:sp>
        <p:nvSpPr>
          <p:cNvPr id="477" name="7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a:lvl1pPr>
          </a:lstStyle>
          <a:p>
            <a:r>
              <a:t>70%</a:t>
            </a:r>
          </a:p>
        </p:txBody>
      </p:sp>
      <p:pic>
        <p:nvPicPr>
          <p:cNvPr id="478" name="left-blue.png" descr="left-blue.png"/>
          <p:cNvPicPr>
            <a:picLocks noChangeAspect="1"/>
          </p:cNvPicPr>
          <p:nvPr/>
        </p:nvPicPr>
        <p:blipFill>
          <a:blip r:embed="rId5">
            <a:extLst/>
          </a:blip>
          <a:stretch>
            <a:fillRect/>
          </a:stretch>
        </p:blipFill>
        <p:spPr>
          <a:xfrm>
            <a:off x="3060898" y="3864570"/>
            <a:ext cx="1855392" cy="1468438"/>
          </a:xfrm>
          <a:prstGeom prst="rect">
            <a:avLst/>
          </a:prstGeom>
          <a:ln w="3175">
            <a:miter lim="400000"/>
          </a:ln>
        </p:spPr>
      </p:pic>
      <p:pic>
        <p:nvPicPr>
          <p:cNvPr id="479" name="purple.png" descr="purple.png"/>
          <p:cNvPicPr>
            <a:picLocks noChangeAspect="1"/>
          </p:cNvPicPr>
          <p:nvPr/>
        </p:nvPicPr>
        <p:blipFill>
          <a:blip r:embed="rId6">
            <a:extLst/>
          </a:blip>
          <a:stretch>
            <a:fillRect/>
          </a:stretch>
        </p:blipFill>
        <p:spPr>
          <a:xfrm>
            <a:off x="3864570" y="3924101"/>
            <a:ext cx="1160860" cy="1964532"/>
          </a:xfrm>
          <a:prstGeom prst="rect">
            <a:avLst/>
          </a:prstGeom>
          <a:ln w="3175">
            <a:miter lim="400000"/>
          </a:ln>
        </p:spPr>
      </p:pic>
      <p:pic>
        <p:nvPicPr>
          <p:cNvPr id="480" name="right-red.png" descr="right-red.png"/>
          <p:cNvPicPr>
            <a:picLocks noChangeAspect="1"/>
          </p:cNvPicPr>
          <p:nvPr/>
        </p:nvPicPr>
        <p:blipFill>
          <a:blip r:embed="rId7">
            <a:extLst/>
          </a:blip>
          <a:stretch>
            <a:fillRect/>
          </a:stretch>
        </p:blipFill>
        <p:spPr>
          <a:xfrm>
            <a:off x="5015507" y="3924101"/>
            <a:ext cx="1121173" cy="1964532"/>
          </a:xfrm>
          <a:prstGeom prst="rect">
            <a:avLst/>
          </a:prstGeom>
          <a:ln w="3175">
            <a:miter lim="400000"/>
          </a:ln>
        </p:spPr>
      </p:pic>
      <p:pic>
        <p:nvPicPr>
          <p:cNvPr id="481" name="right-orange.png" descr="right-orange.png"/>
          <p:cNvPicPr>
            <a:picLocks noChangeAspect="1"/>
          </p:cNvPicPr>
          <p:nvPr/>
        </p:nvPicPr>
        <p:blipFill>
          <a:blip r:embed="rId8">
            <a:extLst/>
          </a:blip>
          <a:stretch>
            <a:fillRect/>
          </a:stretch>
        </p:blipFill>
        <p:spPr>
          <a:xfrm>
            <a:off x="5144492" y="3854648"/>
            <a:ext cx="1726407" cy="1508126"/>
          </a:xfrm>
          <a:prstGeom prst="rect">
            <a:avLst/>
          </a:prstGeom>
          <a:ln w="3175">
            <a:miter lim="400000"/>
          </a:ln>
        </p:spPr>
      </p:pic>
      <p:pic>
        <p:nvPicPr>
          <p:cNvPr id="482" name="right-yellow.png" descr="right-yellow.png"/>
          <p:cNvPicPr>
            <a:picLocks noChangeAspect="1"/>
          </p:cNvPicPr>
          <p:nvPr/>
        </p:nvPicPr>
        <p:blipFill>
          <a:blip r:embed="rId9">
            <a:extLst/>
          </a:blip>
          <a:stretch>
            <a:fillRect/>
          </a:stretch>
        </p:blipFill>
        <p:spPr>
          <a:xfrm>
            <a:off x="5184179" y="3199804"/>
            <a:ext cx="1914923" cy="1150939"/>
          </a:xfrm>
          <a:prstGeom prst="rect">
            <a:avLst/>
          </a:prstGeom>
          <a:ln w="3175">
            <a:miter lim="400000"/>
          </a:ln>
        </p:spPr>
      </p:pic>
      <p:pic>
        <p:nvPicPr>
          <p:cNvPr id="483" name="right-gree.png" descr="right-gree.png"/>
          <p:cNvPicPr>
            <a:picLocks noChangeAspect="1"/>
          </p:cNvPicPr>
          <p:nvPr/>
        </p:nvPicPr>
        <p:blipFill>
          <a:blip r:embed="rId10">
            <a:extLst/>
          </a:blip>
          <a:stretch>
            <a:fillRect/>
          </a:stretch>
        </p:blipFill>
        <p:spPr>
          <a:xfrm>
            <a:off x="5134570" y="2187773"/>
            <a:ext cx="1736329" cy="1498204"/>
          </a:xfrm>
          <a:prstGeom prst="rect">
            <a:avLst/>
          </a:prstGeom>
          <a:ln w="3175">
            <a:miter lim="400000"/>
          </a:ln>
        </p:spPr>
      </p:pic>
      <p:pic>
        <p:nvPicPr>
          <p:cNvPr id="484" name="blue-right.png" descr="blue-right.png"/>
          <p:cNvPicPr>
            <a:picLocks noChangeAspect="1"/>
          </p:cNvPicPr>
          <p:nvPr/>
        </p:nvPicPr>
        <p:blipFill>
          <a:blip r:embed="rId11">
            <a:extLst/>
          </a:blip>
          <a:stretch>
            <a:fillRect/>
          </a:stretch>
        </p:blipFill>
        <p:spPr>
          <a:xfrm>
            <a:off x="5035351" y="1731367"/>
            <a:ext cx="1150939" cy="1924844"/>
          </a:xfrm>
          <a:prstGeom prst="rect">
            <a:avLst/>
          </a:prstGeom>
          <a:ln w="3175">
            <a:miter lim="400000"/>
          </a:ln>
        </p:spPr>
      </p:pic>
      <p:pic>
        <p:nvPicPr>
          <p:cNvPr id="485" name="Volter Arms akimbo facing left.png" descr="Volter Arms akimbo facing left.png"/>
          <p:cNvPicPr>
            <a:picLocks noChangeAspect="1"/>
          </p:cNvPicPr>
          <p:nvPr/>
        </p:nvPicPr>
        <p:blipFill>
          <a:blip r:embed="rId12">
            <a:extLst/>
          </a:blip>
          <a:stretch>
            <a:fillRect/>
          </a:stretch>
        </p:blipFill>
        <p:spPr>
          <a:xfrm>
            <a:off x="6649324" y="3858688"/>
            <a:ext cx="3362006" cy="4350832"/>
          </a:xfrm>
          <a:prstGeom prst="rect">
            <a:avLst/>
          </a:prstGeom>
          <a:ln w="3175">
            <a:miter lim="400000"/>
          </a:ln>
        </p:spPr>
      </p:pic>
      <p:pic>
        <p:nvPicPr>
          <p:cNvPr id="2" name="Slide 38 audio sample">
            <a:hlinkClick r:id="" action="ppaction://media"/>
            <a:extLst>
              <a:ext uri="{FF2B5EF4-FFF2-40B4-BE49-F238E27FC236}">
                <a16:creationId xmlns:a16="http://schemas.microsoft.com/office/drawing/2014/main" id="{361FD7DE-EA72-4047-BCC2-4970B6F16D3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195534" y="3537943"/>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226" fill="hold"/>
                                        <p:tgtEl>
                                          <p:spTgt spid="2"/>
                                        </p:tgtEl>
                                      </p:cBhvr>
                                    </p:cmd>
                                  </p:childTnLst>
                                </p:cTn>
                              </p:par>
                            </p:childTnLst>
                          </p:cTn>
                        </p:par>
                        <p:par>
                          <p:cTn id="7" fill="hold">
                            <p:stCondLst>
                              <p:cond delay="500"/>
                            </p:stCondLst>
                            <p:childTnLst>
                              <p:par>
                                <p:cTn id="8" presetID="9" presetClass="entr" fill="hold" grpId="1" nodeType="afterEffect">
                                  <p:stCondLst>
                                    <p:cond delay="0"/>
                                  </p:stCondLst>
                                  <p:iterate>
                                    <p:tmAbs val="0"/>
                                  </p:iterate>
                                  <p:childTnLst>
                                    <p:set>
                                      <p:cBhvr>
                                        <p:cTn id="9" fill="hold"/>
                                        <p:tgtEl>
                                          <p:spTgt spid="484"/>
                                        </p:tgtEl>
                                        <p:attrNameLst>
                                          <p:attrName>style.visibility</p:attrName>
                                        </p:attrNameLst>
                                      </p:cBhvr>
                                      <p:to>
                                        <p:strVal val="visible"/>
                                      </p:to>
                                    </p:set>
                                    <p:animEffect transition="in" filter="dissolve">
                                      <p:cBhvr>
                                        <p:cTn id="10" dur="100"/>
                                        <p:tgtEl>
                                          <p:spTgt spid="484"/>
                                        </p:tgtEl>
                                      </p:cBhvr>
                                    </p:animEffect>
                                  </p:childTnLst>
                                </p:cTn>
                              </p:par>
                            </p:childTnLst>
                          </p:cTn>
                        </p:par>
                        <p:par>
                          <p:cTn id="11" fill="hold">
                            <p:stCondLst>
                              <p:cond delay="600"/>
                            </p:stCondLst>
                            <p:childTnLst>
                              <p:par>
                                <p:cTn id="12" presetID="9" presetClass="entr" fill="hold" grpId="2" nodeType="afterEffect">
                                  <p:stCondLst>
                                    <p:cond delay="0"/>
                                  </p:stCondLst>
                                  <p:iterate>
                                    <p:tmAbs val="0"/>
                                  </p:iterate>
                                  <p:childTnLst>
                                    <p:set>
                                      <p:cBhvr>
                                        <p:cTn id="13" fill="hold"/>
                                        <p:tgtEl>
                                          <p:spTgt spid="483"/>
                                        </p:tgtEl>
                                        <p:attrNameLst>
                                          <p:attrName>style.visibility</p:attrName>
                                        </p:attrNameLst>
                                      </p:cBhvr>
                                      <p:to>
                                        <p:strVal val="visible"/>
                                      </p:to>
                                    </p:set>
                                    <p:animEffect transition="in" filter="dissolve">
                                      <p:cBhvr>
                                        <p:cTn id="14" dur="100"/>
                                        <p:tgtEl>
                                          <p:spTgt spid="483"/>
                                        </p:tgtEl>
                                      </p:cBhvr>
                                    </p:animEffect>
                                  </p:childTnLst>
                                </p:cTn>
                              </p:par>
                            </p:childTnLst>
                          </p:cTn>
                        </p:par>
                        <p:par>
                          <p:cTn id="15" fill="hold">
                            <p:stCondLst>
                              <p:cond delay="700"/>
                            </p:stCondLst>
                            <p:childTnLst>
                              <p:par>
                                <p:cTn id="16" presetID="9" presetClass="entr" fill="hold" grpId="3" nodeType="afterEffect">
                                  <p:stCondLst>
                                    <p:cond delay="0"/>
                                  </p:stCondLst>
                                  <p:iterate>
                                    <p:tmAbs val="0"/>
                                  </p:iterate>
                                  <p:childTnLst>
                                    <p:set>
                                      <p:cBhvr>
                                        <p:cTn id="17" fill="hold"/>
                                        <p:tgtEl>
                                          <p:spTgt spid="482"/>
                                        </p:tgtEl>
                                        <p:attrNameLst>
                                          <p:attrName>style.visibility</p:attrName>
                                        </p:attrNameLst>
                                      </p:cBhvr>
                                      <p:to>
                                        <p:strVal val="visible"/>
                                      </p:to>
                                    </p:set>
                                    <p:animEffect transition="in" filter="dissolve">
                                      <p:cBhvr>
                                        <p:cTn id="18" dur="100"/>
                                        <p:tgtEl>
                                          <p:spTgt spid="482"/>
                                        </p:tgtEl>
                                      </p:cBhvr>
                                    </p:animEffect>
                                  </p:childTnLst>
                                </p:cTn>
                              </p:par>
                            </p:childTnLst>
                          </p:cTn>
                        </p:par>
                        <p:par>
                          <p:cTn id="19" fill="hold">
                            <p:stCondLst>
                              <p:cond delay="800"/>
                            </p:stCondLst>
                            <p:childTnLst>
                              <p:par>
                                <p:cTn id="20" presetID="9" presetClass="entr" fill="hold" grpId="4" nodeType="afterEffect">
                                  <p:stCondLst>
                                    <p:cond delay="0"/>
                                  </p:stCondLst>
                                  <p:iterate>
                                    <p:tmAbs val="0"/>
                                  </p:iterate>
                                  <p:childTnLst>
                                    <p:set>
                                      <p:cBhvr>
                                        <p:cTn id="21" fill="hold"/>
                                        <p:tgtEl>
                                          <p:spTgt spid="481"/>
                                        </p:tgtEl>
                                        <p:attrNameLst>
                                          <p:attrName>style.visibility</p:attrName>
                                        </p:attrNameLst>
                                      </p:cBhvr>
                                      <p:to>
                                        <p:strVal val="visible"/>
                                      </p:to>
                                    </p:set>
                                    <p:animEffect transition="in" filter="dissolve">
                                      <p:cBhvr>
                                        <p:cTn id="22" dur="100"/>
                                        <p:tgtEl>
                                          <p:spTgt spid="481"/>
                                        </p:tgtEl>
                                      </p:cBhvr>
                                    </p:animEffect>
                                  </p:childTnLst>
                                </p:cTn>
                              </p:par>
                            </p:childTnLst>
                          </p:cTn>
                        </p:par>
                        <p:par>
                          <p:cTn id="23" fill="hold">
                            <p:stCondLst>
                              <p:cond delay="900"/>
                            </p:stCondLst>
                            <p:childTnLst>
                              <p:par>
                                <p:cTn id="24" presetID="9" presetClass="entr" fill="hold" grpId="5" nodeType="afterEffect">
                                  <p:stCondLst>
                                    <p:cond delay="0"/>
                                  </p:stCondLst>
                                  <p:iterate>
                                    <p:tmAbs val="0"/>
                                  </p:iterate>
                                  <p:childTnLst>
                                    <p:set>
                                      <p:cBhvr>
                                        <p:cTn id="25" fill="hold"/>
                                        <p:tgtEl>
                                          <p:spTgt spid="480"/>
                                        </p:tgtEl>
                                        <p:attrNameLst>
                                          <p:attrName>style.visibility</p:attrName>
                                        </p:attrNameLst>
                                      </p:cBhvr>
                                      <p:to>
                                        <p:strVal val="visible"/>
                                      </p:to>
                                    </p:set>
                                    <p:animEffect transition="in" filter="dissolve">
                                      <p:cBhvr>
                                        <p:cTn id="26" dur="100"/>
                                        <p:tgtEl>
                                          <p:spTgt spid="480"/>
                                        </p:tgtEl>
                                      </p:cBhvr>
                                    </p:animEffect>
                                  </p:childTnLst>
                                </p:cTn>
                              </p:par>
                            </p:childTnLst>
                          </p:cTn>
                        </p:par>
                        <p:par>
                          <p:cTn id="27" fill="hold">
                            <p:stCondLst>
                              <p:cond delay="1000"/>
                            </p:stCondLst>
                            <p:childTnLst>
                              <p:par>
                                <p:cTn id="28" presetID="9" presetClass="entr" fill="hold" grpId="6" nodeType="afterEffect">
                                  <p:stCondLst>
                                    <p:cond delay="0"/>
                                  </p:stCondLst>
                                  <p:iterate>
                                    <p:tmAbs val="0"/>
                                  </p:iterate>
                                  <p:childTnLst>
                                    <p:set>
                                      <p:cBhvr>
                                        <p:cTn id="29" fill="hold"/>
                                        <p:tgtEl>
                                          <p:spTgt spid="479"/>
                                        </p:tgtEl>
                                        <p:attrNameLst>
                                          <p:attrName>style.visibility</p:attrName>
                                        </p:attrNameLst>
                                      </p:cBhvr>
                                      <p:to>
                                        <p:strVal val="visible"/>
                                      </p:to>
                                    </p:set>
                                    <p:animEffect transition="in" filter="dissolve">
                                      <p:cBhvr>
                                        <p:cTn id="30" dur="100"/>
                                        <p:tgtEl>
                                          <p:spTgt spid="479"/>
                                        </p:tgtEl>
                                      </p:cBhvr>
                                    </p:animEffect>
                                  </p:childTnLst>
                                </p:cTn>
                              </p:par>
                            </p:childTnLst>
                          </p:cTn>
                        </p:par>
                        <p:par>
                          <p:cTn id="31" fill="hold">
                            <p:stCondLst>
                              <p:cond delay="1100"/>
                            </p:stCondLst>
                            <p:childTnLst>
                              <p:par>
                                <p:cTn id="32" presetID="9" presetClass="entr" fill="hold" grpId="7" nodeType="afterEffect">
                                  <p:stCondLst>
                                    <p:cond delay="0"/>
                                  </p:stCondLst>
                                  <p:iterate>
                                    <p:tmAbs val="0"/>
                                  </p:iterate>
                                  <p:childTnLst>
                                    <p:set>
                                      <p:cBhvr>
                                        <p:cTn id="33" fill="hold"/>
                                        <p:tgtEl>
                                          <p:spTgt spid="478"/>
                                        </p:tgtEl>
                                        <p:attrNameLst>
                                          <p:attrName>style.visibility</p:attrName>
                                        </p:attrNameLst>
                                      </p:cBhvr>
                                      <p:to>
                                        <p:strVal val="visible"/>
                                      </p:to>
                                    </p:set>
                                    <p:animEffect transition="in" filter="dissolve">
                                      <p:cBhvr>
                                        <p:cTn id="34" dur="100"/>
                                        <p:tgtEl>
                                          <p:spTgt spid="478"/>
                                        </p:tgtEl>
                                      </p:cBhvr>
                                    </p:animEffect>
                                  </p:childTnLst>
                                </p:cTn>
                              </p:par>
                            </p:childTnLst>
                          </p:cTn>
                        </p:par>
                        <p:par>
                          <p:cTn id="35" fill="hold">
                            <p:stCondLst>
                              <p:cond delay="1200"/>
                            </p:stCondLst>
                            <p:childTnLst>
                              <p:par>
                                <p:cTn id="36" presetID="2" presetClass="entr" presetSubtype="1" fill="hold" grpId="8" nodeType="afterEffect">
                                  <p:stCondLst>
                                    <p:cond delay="0"/>
                                  </p:stCondLst>
                                  <p:iterate>
                                    <p:tmAbs val="0"/>
                                  </p:iterate>
                                  <p:childTnLst>
                                    <p:set>
                                      <p:cBhvr>
                                        <p:cTn id="37" fill="hold"/>
                                        <p:tgtEl>
                                          <p:spTgt spid="477"/>
                                        </p:tgtEl>
                                        <p:attrNameLst>
                                          <p:attrName>style.visibility</p:attrName>
                                        </p:attrNameLst>
                                      </p:cBhvr>
                                      <p:to>
                                        <p:strVal val="visible"/>
                                      </p:to>
                                    </p:set>
                                    <p:anim calcmode="lin" valueType="num">
                                      <p:cBhvr>
                                        <p:cTn id="38" dur="2000" fill="hold"/>
                                        <p:tgtEl>
                                          <p:spTgt spid="477"/>
                                        </p:tgtEl>
                                        <p:attrNameLst>
                                          <p:attrName>ppt_x</p:attrName>
                                        </p:attrNameLst>
                                      </p:cBhvr>
                                      <p:tavLst>
                                        <p:tav tm="0">
                                          <p:val>
                                            <p:strVal val="#ppt_x"/>
                                          </p:val>
                                        </p:tav>
                                        <p:tav tm="100000">
                                          <p:val>
                                            <p:strVal val="#ppt_x"/>
                                          </p:val>
                                        </p:tav>
                                      </p:tavLst>
                                    </p:anim>
                                    <p:anim calcmode="lin" valueType="num">
                                      <p:cBhvr>
                                        <p:cTn id="39" dur="2000" fill="hold"/>
                                        <p:tgtEl>
                                          <p:spTgt spid="4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
                </p:tgtEl>
              </p:cMediaNode>
            </p:audio>
          </p:childTnLst>
        </p:cTn>
      </p:par>
    </p:tnLst>
    <p:bldLst>
      <p:bldP spid="477" grpId="8" animBg="1" advAuto="0"/>
      <p:bldP spid="478" grpId="7" animBg="1" advAuto="0"/>
      <p:bldP spid="479" grpId="6" animBg="1" advAuto="0"/>
      <p:bldP spid="480" grpId="5" animBg="1" advAuto="0"/>
      <p:bldP spid="481" grpId="4" animBg="1" advAuto="0"/>
      <p:bldP spid="482" grpId="3" animBg="1" advAuto="0"/>
      <p:bldP spid="483" grpId="2" animBg="1" advAuto="0"/>
      <p:bldP spid="484"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89" name="You should not play around electric equipment like ____."/>
          <p:cNvSpPr txBox="1"/>
          <p:nvPr/>
        </p:nvSpPr>
        <p:spPr>
          <a:xfrm>
            <a:off x="64519" y="377603"/>
            <a:ext cx="9662979" cy="32469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spAutoFit/>
          </a:bodyPr>
          <a:lstStyle>
            <a:lvl1pPr defTabSz="357187">
              <a:defRPr sz="5600">
                <a:solidFill>
                  <a:srgbClr val="4AC7F4"/>
                </a:solidFill>
                <a:effectLst>
                  <a:outerShdw blurRad="38100" dist="38100" dir="2700000" rotWithShape="0">
                    <a:srgbClr val="797979"/>
                  </a:outerShdw>
                </a:effectLst>
                <a:latin typeface="Arial"/>
                <a:ea typeface="Arial"/>
                <a:cs typeface="Arial"/>
                <a:sym typeface="Arial"/>
              </a:defRPr>
            </a:lvl1pPr>
          </a:lstStyle>
          <a:p>
            <a:r>
              <a:t>You should not play around electric equipment like ____.</a:t>
            </a:r>
          </a:p>
        </p:txBody>
      </p:sp>
      <p:pic>
        <p:nvPicPr>
          <p:cNvPr id="490" name="droppedImage.tiff" descr="droppedImage.tiff"/>
          <p:cNvPicPr>
            <a:picLocks noChangeAspect="1"/>
          </p:cNvPicPr>
          <p:nvPr/>
        </p:nvPicPr>
        <p:blipFill>
          <a:blip r:embed="rId5">
            <a:extLst/>
          </a:blip>
          <a:stretch>
            <a:fillRect/>
          </a:stretch>
        </p:blipFill>
        <p:spPr>
          <a:xfrm>
            <a:off x="5674379" y="4194332"/>
            <a:ext cx="3395180" cy="2210531"/>
          </a:xfrm>
          <a:prstGeom prst="rect">
            <a:avLst/>
          </a:prstGeom>
          <a:ln w="3175">
            <a:miter lim="400000"/>
          </a:ln>
        </p:spPr>
      </p:pic>
      <p:pic>
        <p:nvPicPr>
          <p:cNvPr id="491" name="Volter facing right standing Right arm out.png" descr="Volter facing right standing Right arm out.png"/>
          <p:cNvPicPr>
            <a:picLocks noChangeAspect="1"/>
          </p:cNvPicPr>
          <p:nvPr/>
        </p:nvPicPr>
        <p:blipFill>
          <a:blip r:embed="rId6">
            <a:extLst/>
          </a:blip>
          <a:stretch>
            <a:fillRect/>
          </a:stretch>
        </p:blipFill>
        <p:spPr>
          <a:xfrm>
            <a:off x="1181620" y="3776050"/>
            <a:ext cx="3564132" cy="3636870"/>
          </a:xfrm>
          <a:prstGeom prst="rect">
            <a:avLst/>
          </a:prstGeom>
          <a:ln w="3175">
            <a:miter lim="400000"/>
          </a:ln>
        </p:spPr>
      </p:pic>
      <p:pic>
        <p:nvPicPr>
          <p:cNvPr id="2" name="Slide 39 audio sample">
            <a:hlinkClick r:id="" action="ppaction://media"/>
            <a:extLst>
              <a:ext uri="{FF2B5EF4-FFF2-40B4-BE49-F238E27FC236}">
                <a16:creationId xmlns:a16="http://schemas.microsoft.com/office/drawing/2014/main" id="{6413454F-E048-C64D-BB94-E62F1E838F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14375" y="2811787"/>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8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Three nuclear stacks.jpeg" descr="Three nuclear stacks.jpeg"/>
          <p:cNvPicPr>
            <a:picLocks noChangeAspect="1"/>
          </p:cNvPicPr>
          <p:nvPr/>
        </p:nvPicPr>
        <p:blipFill>
          <a:blip r:embed="rId5">
            <a:extLst/>
          </a:blip>
          <a:srcRect l="7385"/>
          <a:stretch>
            <a:fillRect/>
          </a:stretch>
        </p:blipFill>
        <p:spPr>
          <a:xfrm>
            <a:off x="3222865" y="4739604"/>
            <a:ext cx="4166240" cy="2994081"/>
          </a:xfrm>
          <a:prstGeom prst="rect">
            <a:avLst/>
          </a:prstGeom>
          <a:ln w="3175">
            <a:miter lim="400000"/>
          </a:ln>
        </p:spPr>
      </p:pic>
      <p:sp>
        <p:nvSpPr>
          <p:cNvPr id="163" name="Renewable and Nonrenewable"/>
          <p:cNvSpPr txBox="1"/>
          <p:nvPr/>
        </p:nvSpPr>
        <p:spPr>
          <a:xfrm>
            <a:off x="1248059" y="2631727"/>
            <a:ext cx="7663882" cy="19081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6000">
                <a:solidFill>
                  <a:srgbClr val="57C8E7"/>
                </a:solidFill>
              </a:defRPr>
            </a:lvl1pPr>
          </a:lstStyle>
          <a:p>
            <a:r>
              <a:t>Renewable and Nonrenewable</a:t>
            </a:r>
          </a:p>
        </p:txBody>
      </p:sp>
      <p:sp>
        <p:nvSpPr>
          <p:cNvPr id="164" name="Energy Sources"/>
          <p:cNvSpPr/>
          <p:nvPr/>
        </p:nvSpPr>
        <p:spPr>
          <a:xfrm>
            <a:off x="1185767" y="3114327"/>
            <a:ext cx="8175626" cy="942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5700">
                <a:solidFill>
                  <a:srgbClr val="31558F"/>
                </a:solidFill>
              </a:defRPr>
            </a:lvl1pPr>
          </a:lstStyle>
          <a:p>
            <a:r>
              <a:t>Energy Sources</a:t>
            </a:r>
          </a:p>
        </p:txBody>
      </p:sp>
      <p:pic>
        <p:nvPicPr>
          <p:cNvPr id="165" name="Image" descr="Image"/>
          <p:cNvPicPr>
            <a:picLocks noChangeAspect="1"/>
          </p:cNvPicPr>
          <p:nvPr/>
        </p:nvPicPr>
        <p:blipFill>
          <a:blip r:embed="rId6">
            <a:extLst/>
          </a:blip>
          <a:stretch>
            <a:fillRect/>
          </a:stretch>
        </p:blipFill>
        <p:spPr>
          <a:xfrm>
            <a:off x="6277162" y="-9263"/>
            <a:ext cx="4353240" cy="2560003"/>
          </a:xfrm>
          <a:prstGeom prst="rect">
            <a:avLst/>
          </a:prstGeom>
          <a:ln w="3175">
            <a:miter lim="400000"/>
          </a:ln>
        </p:spPr>
      </p:pic>
      <p:pic>
        <p:nvPicPr>
          <p:cNvPr id="166" name="Image" descr="Image"/>
          <p:cNvPicPr>
            <a:picLocks noChangeAspect="1"/>
          </p:cNvPicPr>
          <p:nvPr/>
        </p:nvPicPr>
        <p:blipFill>
          <a:blip r:embed="rId7">
            <a:extLst/>
          </a:blip>
          <a:stretch>
            <a:fillRect/>
          </a:stretch>
        </p:blipFill>
        <p:spPr>
          <a:xfrm>
            <a:off x="-76533" y="-890039"/>
            <a:ext cx="3439198" cy="3428175"/>
          </a:xfrm>
          <a:prstGeom prst="rect">
            <a:avLst/>
          </a:prstGeom>
          <a:ln w="3175">
            <a:miter lim="400000"/>
          </a:ln>
        </p:spPr>
      </p:pic>
      <p:pic>
        <p:nvPicPr>
          <p:cNvPr id="167" name="Image" descr="Image"/>
          <p:cNvPicPr>
            <a:picLocks noChangeAspect="1"/>
          </p:cNvPicPr>
          <p:nvPr/>
        </p:nvPicPr>
        <p:blipFill>
          <a:blip r:embed="rId8">
            <a:extLst/>
          </a:blip>
          <a:stretch>
            <a:fillRect/>
          </a:stretch>
        </p:blipFill>
        <p:spPr>
          <a:xfrm>
            <a:off x="3229243" y="-81339"/>
            <a:ext cx="3700243" cy="2631913"/>
          </a:xfrm>
          <a:prstGeom prst="rect">
            <a:avLst/>
          </a:prstGeom>
          <a:ln w="3175">
            <a:miter lim="400000"/>
          </a:ln>
        </p:spPr>
      </p:pic>
      <p:pic>
        <p:nvPicPr>
          <p:cNvPr id="168" name="Image" descr="Image"/>
          <p:cNvPicPr>
            <a:picLocks noChangeAspect="1"/>
          </p:cNvPicPr>
          <p:nvPr/>
        </p:nvPicPr>
        <p:blipFill>
          <a:blip r:embed="rId9">
            <a:extLst/>
          </a:blip>
          <a:stretch>
            <a:fillRect/>
          </a:stretch>
        </p:blipFill>
        <p:spPr>
          <a:xfrm>
            <a:off x="-456" y="4739604"/>
            <a:ext cx="3287044" cy="4448000"/>
          </a:xfrm>
          <a:prstGeom prst="rect">
            <a:avLst/>
          </a:prstGeom>
          <a:ln w="3175">
            <a:miter lim="400000"/>
          </a:ln>
        </p:spPr>
      </p:pic>
      <p:pic>
        <p:nvPicPr>
          <p:cNvPr id="169" name="Gas flame.jpeg" descr="Gas flame.jpeg"/>
          <p:cNvPicPr>
            <a:picLocks noChangeAspect="1"/>
          </p:cNvPicPr>
          <p:nvPr/>
        </p:nvPicPr>
        <p:blipFill>
          <a:blip r:embed="rId10">
            <a:extLst/>
          </a:blip>
          <a:srcRect l="7931" t="3520" r="50722" b="3520"/>
          <a:stretch>
            <a:fillRect/>
          </a:stretch>
        </p:blipFill>
        <p:spPr>
          <a:xfrm>
            <a:off x="6993816" y="4739604"/>
            <a:ext cx="3193978" cy="4787887"/>
          </a:xfrm>
          <a:prstGeom prst="rect">
            <a:avLst/>
          </a:prstGeom>
          <a:ln w="3175">
            <a:miter lim="400000"/>
          </a:ln>
        </p:spPr>
      </p:pic>
      <p:pic>
        <p:nvPicPr>
          <p:cNvPr id="2" name="Slide 4 audio sample">
            <a:hlinkClick r:id="" action="ppaction://media"/>
            <a:extLst>
              <a:ext uri="{FF2B5EF4-FFF2-40B4-BE49-F238E27FC236}">
                <a16:creationId xmlns:a16="http://schemas.microsoft.com/office/drawing/2014/main" id="{15247AFC-A052-1746-8E3F-260DE47C840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160000" y="3403600"/>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1563" fill="hold"/>
                                        <p:tgtEl>
                                          <p:spTgt spid="2"/>
                                        </p:tgtEl>
                                      </p:cBhvr>
                                    </p:cmd>
                                  </p:childTnLst>
                                </p:cTn>
                              </p:par>
                            </p:childTnLst>
                          </p:cTn>
                        </p:par>
                        <p:par>
                          <p:cTn id="7" fill="hold">
                            <p:stCondLst>
                              <p:cond delay="500"/>
                            </p:stCondLst>
                            <p:childTnLst>
                              <p:par>
                                <p:cTn id="8" presetID="1" presetClass="exit" presetSubtype="0" fill="hold" grpId="1" nodeType="afterEffect">
                                  <p:stCondLst>
                                    <p:cond delay="6000"/>
                                  </p:stCondLst>
                                  <p:iterate>
                                    <p:tmAbs val="0"/>
                                  </p:iterate>
                                  <p:childTnLst>
                                    <p:set>
                                      <p:cBhvr>
                                        <p:cTn id="9" fill="hold">
                                          <p:stCondLst>
                                            <p:cond delay="0"/>
                                          </p:stCondLst>
                                        </p:cTn>
                                        <p:tgtEl>
                                          <p:spTgt spid="164"/>
                                        </p:tgtEl>
                                        <p:attrNameLst>
                                          <p:attrName>style.visibility</p:attrName>
                                        </p:attrNameLst>
                                      </p:cBhvr>
                                      <p:to>
                                        <p:strVal val="hidden"/>
                                      </p:to>
                                    </p:set>
                                  </p:childTnLst>
                                </p:cTn>
                              </p:par>
                            </p:childTnLst>
                          </p:cTn>
                        </p:par>
                        <p:par>
                          <p:cTn id="10" fill="hold">
                            <p:stCondLst>
                              <p:cond delay="6500"/>
                            </p:stCondLst>
                            <p:childTnLst>
                              <p:par>
                                <p:cTn id="11" presetID="15" presetClass="entr" presetSubtype="8" fill="hold" grpId="2" nodeType="afterEffect">
                                  <p:stCondLst>
                                    <p:cond delay="0"/>
                                  </p:stCondLst>
                                  <p:iterate>
                                    <p:tmAbs val="0"/>
                                  </p:iterate>
                                  <p:childTnLst>
                                    <p:set>
                                      <p:cBhvr>
                                        <p:cTn id="12" fill="hold"/>
                                        <p:tgtEl>
                                          <p:spTgt spid="163"/>
                                        </p:tgtEl>
                                        <p:attrNameLst>
                                          <p:attrName>style.visibility</p:attrName>
                                        </p:attrNameLst>
                                      </p:cBhvr>
                                      <p:to>
                                        <p:strVal val="visible"/>
                                      </p:to>
                                    </p:set>
                                    <p:anim calcmode="lin" valueType="num">
                                      <p:cBhvr>
                                        <p:cTn id="13" dur="1000" fill="hold"/>
                                        <p:tgtEl>
                                          <p:spTgt spid="163"/>
                                        </p:tgtEl>
                                        <p:attrNameLst>
                                          <p:attrName>ppt_w</p:attrName>
                                        </p:attrNameLst>
                                      </p:cBhvr>
                                      <p:tavLst>
                                        <p:tav tm="0">
                                          <p:val>
                                            <p:fltVal val="0"/>
                                          </p:val>
                                        </p:tav>
                                        <p:tav tm="100000">
                                          <p:val>
                                            <p:strVal val="#ppt_w"/>
                                          </p:val>
                                        </p:tav>
                                      </p:tavLst>
                                    </p:anim>
                                    <p:anim calcmode="lin" valueType="num">
                                      <p:cBhvr>
                                        <p:cTn id="14" dur="1000" fill="hold"/>
                                        <p:tgtEl>
                                          <p:spTgt spid="163"/>
                                        </p:tgtEl>
                                        <p:attrNameLst>
                                          <p:attrName>ppt_h</p:attrName>
                                        </p:attrNameLst>
                                      </p:cBhvr>
                                      <p:tavLst>
                                        <p:tav tm="0">
                                          <p:val>
                                            <p:fltVal val="0"/>
                                          </p:val>
                                        </p:tav>
                                        <p:tav tm="100000">
                                          <p:val>
                                            <p:strVal val="#ppt_h"/>
                                          </p:val>
                                        </p:tav>
                                      </p:tavLst>
                                    </p:anim>
                                    <p:anim calcmode="lin" valueType="num">
                                      <p:cBhvr>
                                        <p:cTn id="15" dur="1000" fill="hold"/>
                                        <p:tgtEl>
                                          <p:spTgt spid="16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6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63" grpId="2" animBg="1" advAuto="0"/>
      <p:bldP spid="164" grpId="1"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495" name="8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a:lvl1pPr>
          </a:lstStyle>
          <a:p>
            <a:r>
              <a:t>80%</a:t>
            </a:r>
          </a:p>
        </p:txBody>
      </p:sp>
      <p:pic>
        <p:nvPicPr>
          <p:cNvPr id="496" name="left-green.png" descr="left-green.png"/>
          <p:cNvPicPr>
            <a:picLocks noChangeAspect="1"/>
          </p:cNvPicPr>
          <p:nvPr/>
        </p:nvPicPr>
        <p:blipFill>
          <a:blip r:embed="rId5">
            <a:extLst/>
          </a:blip>
          <a:stretch>
            <a:fillRect/>
          </a:stretch>
        </p:blipFill>
        <p:spPr>
          <a:xfrm>
            <a:off x="3021210" y="3140273"/>
            <a:ext cx="1865314" cy="1220392"/>
          </a:xfrm>
          <a:prstGeom prst="rect">
            <a:avLst/>
          </a:prstGeom>
          <a:ln w="3175">
            <a:miter lim="400000"/>
          </a:ln>
        </p:spPr>
      </p:pic>
      <p:pic>
        <p:nvPicPr>
          <p:cNvPr id="497" name="left-blue.png" descr="left-blue.png"/>
          <p:cNvPicPr>
            <a:picLocks noChangeAspect="1"/>
          </p:cNvPicPr>
          <p:nvPr/>
        </p:nvPicPr>
        <p:blipFill>
          <a:blip r:embed="rId6">
            <a:extLst/>
          </a:blip>
          <a:stretch>
            <a:fillRect/>
          </a:stretch>
        </p:blipFill>
        <p:spPr>
          <a:xfrm>
            <a:off x="3100585" y="3864570"/>
            <a:ext cx="1855392" cy="1468438"/>
          </a:xfrm>
          <a:prstGeom prst="rect">
            <a:avLst/>
          </a:prstGeom>
          <a:ln w="3175">
            <a:miter lim="400000"/>
          </a:ln>
        </p:spPr>
      </p:pic>
      <p:pic>
        <p:nvPicPr>
          <p:cNvPr id="498" name="purple.png" descr="purple.png"/>
          <p:cNvPicPr>
            <a:picLocks noChangeAspect="1"/>
          </p:cNvPicPr>
          <p:nvPr/>
        </p:nvPicPr>
        <p:blipFill>
          <a:blip r:embed="rId7">
            <a:extLst/>
          </a:blip>
          <a:stretch>
            <a:fillRect/>
          </a:stretch>
        </p:blipFill>
        <p:spPr>
          <a:xfrm>
            <a:off x="3904257" y="3924101"/>
            <a:ext cx="1160861" cy="1964532"/>
          </a:xfrm>
          <a:prstGeom prst="rect">
            <a:avLst/>
          </a:prstGeom>
          <a:ln w="3175">
            <a:miter lim="400000"/>
          </a:ln>
        </p:spPr>
      </p:pic>
      <p:pic>
        <p:nvPicPr>
          <p:cNvPr id="499" name="right-red.png" descr="right-red.png"/>
          <p:cNvPicPr>
            <a:picLocks noChangeAspect="1"/>
          </p:cNvPicPr>
          <p:nvPr/>
        </p:nvPicPr>
        <p:blipFill>
          <a:blip r:embed="rId8">
            <a:extLst/>
          </a:blip>
          <a:stretch>
            <a:fillRect/>
          </a:stretch>
        </p:blipFill>
        <p:spPr>
          <a:xfrm>
            <a:off x="5055195" y="3924101"/>
            <a:ext cx="1121173" cy="1964532"/>
          </a:xfrm>
          <a:prstGeom prst="rect">
            <a:avLst/>
          </a:prstGeom>
          <a:ln w="3175">
            <a:miter lim="400000"/>
          </a:ln>
        </p:spPr>
      </p:pic>
      <p:pic>
        <p:nvPicPr>
          <p:cNvPr id="500" name="right-orange.png" descr="right-orange.png"/>
          <p:cNvPicPr>
            <a:picLocks noChangeAspect="1"/>
          </p:cNvPicPr>
          <p:nvPr/>
        </p:nvPicPr>
        <p:blipFill>
          <a:blip r:embed="rId9">
            <a:extLst/>
          </a:blip>
          <a:stretch>
            <a:fillRect/>
          </a:stretch>
        </p:blipFill>
        <p:spPr>
          <a:xfrm>
            <a:off x="5184179" y="3854648"/>
            <a:ext cx="1726407" cy="1508126"/>
          </a:xfrm>
          <a:prstGeom prst="rect">
            <a:avLst/>
          </a:prstGeom>
          <a:ln w="3175">
            <a:miter lim="400000"/>
          </a:ln>
        </p:spPr>
      </p:pic>
      <p:pic>
        <p:nvPicPr>
          <p:cNvPr id="501" name="right-yellow.png" descr="right-yellow.png"/>
          <p:cNvPicPr>
            <a:picLocks noChangeAspect="1"/>
          </p:cNvPicPr>
          <p:nvPr/>
        </p:nvPicPr>
        <p:blipFill>
          <a:blip r:embed="rId10">
            <a:extLst/>
          </a:blip>
          <a:stretch>
            <a:fillRect/>
          </a:stretch>
        </p:blipFill>
        <p:spPr>
          <a:xfrm>
            <a:off x="5223867" y="3199804"/>
            <a:ext cx="1914923" cy="1150939"/>
          </a:xfrm>
          <a:prstGeom prst="rect">
            <a:avLst/>
          </a:prstGeom>
          <a:ln w="3175">
            <a:miter lim="400000"/>
          </a:ln>
        </p:spPr>
      </p:pic>
      <p:pic>
        <p:nvPicPr>
          <p:cNvPr id="502" name="right-gree.png" descr="right-gree.png"/>
          <p:cNvPicPr>
            <a:picLocks noChangeAspect="1"/>
          </p:cNvPicPr>
          <p:nvPr/>
        </p:nvPicPr>
        <p:blipFill>
          <a:blip r:embed="rId11">
            <a:extLst/>
          </a:blip>
          <a:stretch>
            <a:fillRect/>
          </a:stretch>
        </p:blipFill>
        <p:spPr>
          <a:xfrm>
            <a:off x="5174257" y="2187773"/>
            <a:ext cx="1736329" cy="1498204"/>
          </a:xfrm>
          <a:prstGeom prst="rect">
            <a:avLst/>
          </a:prstGeom>
          <a:ln w="3175">
            <a:miter lim="400000"/>
          </a:ln>
        </p:spPr>
      </p:pic>
      <p:pic>
        <p:nvPicPr>
          <p:cNvPr id="503" name="blue-right.png" descr="blue-right.png"/>
          <p:cNvPicPr>
            <a:picLocks noChangeAspect="1"/>
          </p:cNvPicPr>
          <p:nvPr/>
        </p:nvPicPr>
        <p:blipFill>
          <a:blip r:embed="rId12">
            <a:extLst/>
          </a:blip>
          <a:stretch>
            <a:fillRect/>
          </a:stretch>
        </p:blipFill>
        <p:spPr>
          <a:xfrm>
            <a:off x="5075039" y="1731367"/>
            <a:ext cx="1150938" cy="1924844"/>
          </a:xfrm>
          <a:prstGeom prst="rect">
            <a:avLst/>
          </a:prstGeom>
          <a:ln w="3175">
            <a:miter lim="400000"/>
          </a:ln>
        </p:spPr>
      </p:pic>
      <p:sp>
        <p:nvSpPr>
          <p:cNvPr id="504" name="meters"/>
          <p:cNvSpPr txBox="1"/>
          <p:nvPr/>
        </p:nvSpPr>
        <p:spPr>
          <a:xfrm>
            <a:off x="460321" y="5870134"/>
            <a:ext cx="4809420" cy="139014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lvl1pPr algn="l" defTabSz="357187">
              <a:defRPr sz="9500">
                <a:solidFill>
                  <a:srgbClr val="4AC7F4"/>
                </a:solidFill>
                <a:effectLst>
                  <a:outerShdw blurRad="38100" dist="38100" dir="2700000" rotWithShape="0">
                    <a:srgbClr val="797979"/>
                  </a:outerShdw>
                </a:effectLst>
                <a:latin typeface="Arial"/>
                <a:ea typeface="Arial"/>
                <a:cs typeface="Arial"/>
                <a:sym typeface="Arial"/>
              </a:defRPr>
            </a:lvl1pPr>
          </a:lstStyle>
          <a:p>
            <a:r>
              <a:t>meters</a:t>
            </a:r>
          </a:p>
        </p:txBody>
      </p:sp>
      <p:pic>
        <p:nvPicPr>
          <p:cNvPr id="505" name="Volter Arms akimbo facing left.png" descr="Volter Arms akimbo facing left.png"/>
          <p:cNvPicPr>
            <a:picLocks noChangeAspect="1"/>
          </p:cNvPicPr>
          <p:nvPr/>
        </p:nvPicPr>
        <p:blipFill>
          <a:blip r:embed="rId13">
            <a:extLst/>
          </a:blip>
          <a:stretch>
            <a:fillRect/>
          </a:stretch>
        </p:blipFill>
        <p:spPr>
          <a:xfrm>
            <a:off x="6649324" y="3858688"/>
            <a:ext cx="3362006" cy="4350832"/>
          </a:xfrm>
          <a:prstGeom prst="rect">
            <a:avLst/>
          </a:prstGeom>
          <a:ln w="3175">
            <a:miter lim="400000"/>
          </a:ln>
        </p:spPr>
      </p:pic>
      <p:pic>
        <p:nvPicPr>
          <p:cNvPr id="2" name="Slide 40 sample audio">
            <a:hlinkClick r:id="" action="ppaction://media"/>
            <a:extLst>
              <a:ext uri="{FF2B5EF4-FFF2-40B4-BE49-F238E27FC236}">
                <a16:creationId xmlns:a16="http://schemas.microsoft.com/office/drawing/2014/main" id="{A62B8341-A417-8B40-B98F-CA80FA46645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352422" y="38100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5270" fill="hold"/>
                                        <p:tgtEl>
                                          <p:spTgt spid="2"/>
                                        </p:tgtEl>
                                      </p:cBhvr>
                                    </p:cmd>
                                  </p:childTnLst>
                                </p:cTn>
                              </p:par>
                            </p:childTnLst>
                          </p:cTn>
                        </p:par>
                        <p:par>
                          <p:cTn id="7" fill="hold">
                            <p:stCondLst>
                              <p:cond delay="500"/>
                            </p:stCondLst>
                            <p:childTnLst>
                              <p:par>
                                <p:cTn id="8" presetID="9" presetClass="entr" fill="hold" grpId="1" nodeType="afterEffect">
                                  <p:stCondLst>
                                    <p:cond delay="0"/>
                                  </p:stCondLst>
                                  <p:iterate>
                                    <p:tmAbs val="0"/>
                                  </p:iterate>
                                  <p:childTnLst>
                                    <p:set>
                                      <p:cBhvr>
                                        <p:cTn id="9" fill="hold"/>
                                        <p:tgtEl>
                                          <p:spTgt spid="503"/>
                                        </p:tgtEl>
                                        <p:attrNameLst>
                                          <p:attrName>style.visibility</p:attrName>
                                        </p:attrNameLst>
                                      </p:cBhvr>
                                      <p:to>
                                        <p:strVal val="visible"/>
                                      </p:to>
                                    </p:set>
                                    <p:animEffect transition="in" filter="dissolve">
                                      <p:cBhvr>
                                        <p:cTn id="10" dur="100"/>
                                        <p:tgtEl>
                                          <p:spTgt spid="503"/>
                                        </p:tgtEl>
                                      </p:cBhvr>
                                    </p:animEffect>
                                  </p:childTnLst>
                                </p:cTn>
                              </p:par>
                            </p:childTnLst>
                          </p:cTn>
                        </p:par>
                        <p:par>
                          <p:cTn id="11" fill="hold">
                            <p:stCondLst>
                              <p:cond delay="600"/>
                            </p:stCondLst>
                            <p:childTnLst>
                              <p:par>
                                <p:cTn id="12" presetID="9" presetClass="entr" fill="hold" grpId="2" nodeType="afterEffect">
                                  <p:stCondLst>
                                    <p:cond delay="0"/>
                                  </p:stCondLst>
                                  <p:iterate>
                                    <p:tmAbs val="0"/>
                                  </p:iterate>
                                  <p:childTnLst>
                                    <p:set>
                                      <p:cBhvr>
                                        <p:cTn id="13" fill="hold"/>
                                        <p:tgtEl>
                                          <p:spTgt spid="502"/>
                                        </p:tgtEl>
                                        <p:attrNameLst>
                                          <p:attrName>style.visibility</p:attrName>
                                        </p:attrNameLst>
                                      </p:cBhvr>
                                      <p:to>
                                        <p:strVal val="visible"/>
                                      </p:to>
                                    </p:set>
                                    <p:animEffect transition="in" filter="dissolve">
                                      <p:cBhvr>
                                        <p:cTn id="14" dur="100"/>
                                        <p:tgtEl>
                                          <p:spTgt spid="502"/>
                                        </p:tgtEl>
                                      </p:cBhvr>
                                    </p:animEffect>
                                  </p:childTnLst>
                                </p:cTn>
                              </p:par>
                            </p:childTnLst>
                          </p:cTn>
                        </p:par>
                        <p:par>
                          <p:cTn id="15" fill="hold">
                            <p:stCondLst>
                              <p:cond delay="700"/>
                            </p:stCondLst>
                            <p:childTnLst>
                              <p:par>
                                <p:cTn id="16" presetID="9" presetClass="entr" fill="hold" grpId="3" nodeType="afterEffect">
                                  <p:stCondLst>
                                    <p:cond delay="0"/>
                                  </p:stCondLst>
                                  <p:iterate>
                                    <p:tmAbs val="0"/>
                                  </p:iterate>
                                  <p:childTnLst>
                                    <p:set>
                                      <p:cBhvr>
                                        <p:cTn id="17" fill="hold"/>
                                        <p:tgtEl>
                                          <p:spTgt spid="501"/>
                                        </p:tgtEl>
                                        <p:attrNameLst>
                                          <p:attrName>style.visibility</p:attrName>
                                        </p:attrNameLst>
                                      </p:cBhvr>
                                      <p:to>
                                        <p:strVal val="visible"/>
                                      </p:to>
                                    </p:set>
                                    <p:animEffect transition="in" filter="dissolve">
                                      <p:cBhvr>
                                        <p:cTn id="18" dur="100"/>
                                        <p:tgtEl>
                                          <p:spTgt spid="501"/>
                                        </p:tgtEl>
                                      </p:cBhvr>
                                    </p:animEffect>
                                  </p:childTnLst>
                                </p:cTn>
                              </p:par>
                            </p:childTnLst>
                          </p:cTn>
                        </p:par>
                        <p:par>
                          <p:cTn id="19" fill="hold">
                            <p:stCondLst>
                              <p:cond delay="800"/>
                            </p:stCondLst>
                            <p:childTnLst>
                              <p:par>
                                <p:cTn id="20" presetID="9" presetClass="entr" fill="hold" grpId="4" nodeType="afterEffect">
                                  <p:stCondLst>
                                    <p:cond delay="0"/>
                                  </p:stCondLst>
                                  <p:iterate>
                                    <p:tmAbs val="0"/>
                                  </p:iterate>
                                  <p:childTnLst>
                                    <p:set>
                                      <p:cBhvr>
                                        <p:cTn id="21" fill="hold"/>
                                        <p:tgtEl>
                                          <p:spTgt spid="500"/>
                                        </p:tgtEl>
                                        <p:attrNameLst>
                                          <p:attrName>style.visibility</p:attrName>
                                        </p:attrNameLst>
                                      </p:cBhvr>
                                      <p:to>
                                        <p:strVal val="visible"/>
                                      </p:to>
                                    </p:set>
                                    <p:animEffect transition="in" filter="dissolve">
                                      <p:cBhvr>
                                        <p:cTn id="22" dur="100"/>
                                        <p:tgtEl>
                                          <p:spTgt spid="500"/>
                                        </p:tgtEl>
                                      </p:cBhvr>
                                    </p:animEffect>
                                  </p:childTnLst>
                                </p:cTn>
                              </p:par>
                            </p:childTnLst>
                          </p:cTn>
                        </p:par>
                        <p:par>
                          <p:cTn id="23" fill="hold">
                            <p:stCondLst>
                              <p:cond delay="900"/>
                            </p:stCondLst>
                            <p:childTnLst>
                              <p:par>
                                <p:cTn id="24" presetID="9" presetClass="entr" fill="hold" grpId="5" nodeType="afterEffect">
                                  <p:stCondLst>
                                    <p:cond delay="0"/>
                                  </p:stCondLst>
                                  <p:iterate>
                                    <p:tmAbs val="0"/>
                                  </p:iterate>
                                  <p:childTnLst>
                                    <p:set>
                                      <p:cBhvr>
                                        <p:cTn id="25" fill="hold"/>
                                        <p:tgtEl>
                                          <p:spTgt spid="499"/>
                                        </p:tgtEl>
                                        <p:attrNameLst>
                                          <p:attrName>style.visibility</p:attrName>
                                        </p:attrNameLst>
                                      </p:cBhvr>
                                      <p:to>
                                        <p:strVal val="visible"/>
                                      </p:to>
                                    </p:set>
                                    <p:animEffect transition="in" filter="dissolve">
                                      <p:cBhvr>
                                        <p:cTn id="26" dur="100"/>
                                        <p:tgtEl>
                                          <p:spTgt spid="499"/>
                                        </p:tgtEl>
                                      </p:cBhvr>
                                    </p:animEffect>
                                  </p:childTnLst>
                                </p:cTn>
                              </p:par>
                            </p:childTnLst>
                          </p:cTn>
                        </p:par>
                        <p:par>
                          <p:cTn id="27" fill="hold">
                            <p:stCondLst>
                              <p:cond delay="1000"/>
                            </p:stCondLst>
                            <p:childTnLst>
                              <p:par>
                                <p:cTn id="28" presetID="9" presetClass="entr" fill="hold" grpId="6" nodeType="afterEffect">
                                  <p:stCondLst>
                                    <p:cond delay="0"/>
                                  </p:stCondLst>
                                  <p:iterate>
                                    <p:tmAbs val="0"/>
                                  </p:iterate>
                                  <p:childTnLst>
                                    <p:set>
                                      <p:cBhvr>
                                        <p:cTn id="29" fill="hold"/>
                                        <p:tgtEl>
                                          <p:spTgt spid="498"/>
                                        </p:tgtEl>
                                        <p:attrNameLst>
                                          <p:attrName>style.visibility</p:attrName>
                                        </p:attrNameLst>
                                      </p:cBhvr>
                                      <p:to>
                                        <p:strVal val="visible"/>
                                      </p:to>
                                    </p:set>
                                    <p:animEffect transition="in" filter="dissolve">
                                      <p:cBhvr>
                                        <p:cTn id="30" dur="100"/>
                                        <p:tgtEl>
                                          <p:spTgt spid="498"/>
                                        </p:tgtEl>
                                      </p:cBhvr>
                                    </p:animEffect>
                                  </p:childTnLst>
                                </p:cTn>
                              </p:par>
                            </p:childTnLst>
                          </p:cTn>
                        </p:par>
                        <p:par>
                          <p:cTn id="31" fill="hold">
                            <p:stCondLst>
                              <p:cond delay="1100"/>
                            </p:stCondLst>
                            <p:childTnLst>
                              <p:par>
                                <p:cTn id="32" presetID="9" presetClass="entr" fill="hold" grpId="7" nodeType="afterEffect">
                                  <p:stCondLst>
                                    <p:cond delay="0"/>
                                  </p:stCondLst>
                                  <p:iterate>
                                    <p:tmAbs val="0"/>
                                  </p:iterate>
                                  <p:childTnLst>
                                    <p:set>
                                      <p:cBhvr>
                                        <p:cTn id="33" fill="hold"/>
                                        <p:tgtEl>
                                          <p:spTgt spid="497"/>
                                        </p:tgtEl>
                                        <p:attrNameLst>
                                          <p:attrName>style.visibility</p:attrName>
                                        </p:attrNameLst>
                                      </p:cBhvr>
                                      <p:to>
                                        <p:strVal val="visible"/>
                                      </p:to>
                                    </p:set>
                                    <p:animEffect transition="in" filter="dissolve">
                                      <p:cBhvr>
                                        <p:cTn id="34" dur="100"/>
                                        <p:tgtEl>
                                          <p:spTgt spid="497"/>
                                        </p:tgtEl>
                                      </p:cBhvr>
                                    </p:animEffect>
                                  </p:childTnLst>
                                </p:cTn>
                              </p:par>
                            </p:childTnLst>
                          </p:cTn>
                        </p:par>
                        <p:par>
                          <p:cTn id="35" fill="hold">
                            <p:stCondLst>
                              <p:cond delay="1200"/>
                            </p:stCondLst>
                            <p:childTnLst>
                              <p:par>
                                <p:cTn id="36" presetID="9" presetClass="entr" fill="hold" grpId="8" nodeType="afterEffect">
                                  <p:stCondLst>
                                    <p:cond delay="0"/>
                                  </p:stCondLst>
                                  <p:iterate>
                                    <p:tmAbs val="0"/>
                                  </p:iterate>
                                  <p:childTnLst>
                                    <p:set>
                                      <p:cBhvr>
                                        <p:cTn id="37" fill="hold"/>
                                        <p:tgtEl>
                                          <p:spTgt spid="496"/>
                                        </p:tgtEl>
                                        <p:attrNameLst>
                                          <p:attrName>style.visibility</p:attrName>
                                        </p:attrNameLst>
                                      </p:cBhvr>
                                      <p:to>
                                        <p:strVal val="visible"/>
                                      </p:to>
                                    </p:set>
                                    <p:animEffect transition="in" filter="dissolve">
                                      <p:cBhvr>
                                        <p:cTn id="38" dur="100"/>
                                        <p:tgtEl>
                                          <p:spTgt spid="496"/>
                                        </p:tgtEl>
                                      </p:cBhvr>
                                    </p:animEffect>
                                  </p:childTnLst>
                                </p:cTn>
                              </p:par>
                            </p:childTnLst>
                          </p:cTn>
                        </p:par>
                        <p:par>
                          <p:cTn id="39" fill="hold">
                            <p:stCondLst>
                              <p:cond delay="1300"/>
                            </p:stCondLst>
                            <p:childTnLst>
                              <p:par>
                                <p:cTn id="40" presetID="2" presetClass="entr" presetSubtype="1" fill="hold" grpId="9" nodeType="afterEffect">
                                  <p:stCondLst>
                                    <p:cond delay="0"/>
                                  </p:stCondLst>
                                  <p:iterate>
                                    <p:tmAbs val="0"/>
                                  </p:iterate>
                                  <p:childTnLst>
                                    <p:set>
                                      <p:cBhvr>
                                        <p:cTn id="41" fill="hold"/>
                                        <p:tgtEl>
                                          <p:spTgt spid="495"/>
                                        </p:tgtEl>
                                        <p:attrNameLst>
                                          <p:attrName>style.visibility</p:attrName>
                                        </p:attrNameLst>
                                      </p:cBhvr>
                                      <p:to>
                                        <p:strVal val="visible"/>
                                      </p:to>
                                    </p:set>
                                    <p:anim calcmode="lin" valueType="num">
                                      <p:cBhvr>
                                        <p:cTn id="42" dur="2000" fill="hold"/>
                                        <p:tgtEl>
                                          <p:spTgt spid="495"/>
                                        </p:tgtEl>
                                        <p:attrNameLst>
                                          <p:attrName>ppt_x</p:attrName>
                                        </p:attrNameLst>
                                      </p:cBhvr>
                                      <p:tavLst>
                                        <p:tav tm="0">
                                          <p:val>
                                            <p:strVal val="#ppt_x"/>
                                          </p:val>
                                        </p:tav>
                                        <p:tav tm="100000">
                                          <p:val>
                                            <p:strVal val="#ppt_x"/>
                                          </p:val>
                                        </p:tav>
                                      </p:tavLst>
                                    </p:anim>
                                    <p:anim calcmode="lin" valueType="num">
                                      <p:cBhvr>
                                        <p:cTn id="43" dur="2000" fill="hold"/>
                                        <p:tgtEl>
                                          <p:spTgt spid="49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2"/>
                </p:tgtEl>
              </p:cMediaNode>
            </p:audio>
          </p:childTnLst>
        </p:cTn>
      </p:par>
    </p:tnLst>
    <p:bldLst>
      <p:bldP spid="495" grpId="9" animBg="1" advAuto="0"/>
      <p:bldP spid="496" grpId="8" animBg="1" advAuto="0"/>
      <p:bldP spid="497" grpId="7" animBg="1" advAuto="0"/>
      <p:bldP spid="498" grpId="6" animBg="1" advAuto="0"/>
      <p:bldP spid="499" grpId="5" animBg="1" advAuto="0"/>
      <p:bldP spid="500" grpId="4" animBg="1" advAuto="0"/>
      <p:bldP spid="501" grpId="3" animBg="1" advAuto="0"/>
      <p:bldP spid="502" grpId="2" animBg="1" advAuto="0"/>
      <p:bldP spid="503"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09" name="Call _____ before digging to mark the location of buried power lines."/>
          <p:cNvSpPr txBox="1"/>
          <p:nvPr/>
        </p:nvSpPr>
        <p:spPr>
          <a:xfrm>
            <a:off x="14882" y="292232"/>
            <a:ext cx="10130236" cy="339328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nchor="ctr"/>
          <a:lstStyle>
            <a:lvl1pPr defTabSz="357187">
              <a:defRPr sz="5600">
                <a:solidFill>
                  <a:srgbClr val="4AC7F4"/>
                </a:solidFill>
                <a:effectLst>
                  <a:outerShdw blurRad="38100" dist="38100" dir="2700000" rotWithShape="0">
                    <a:srgbClr val="797979"/>
                  </a:outerShdw>
                </a:effectLst>
                <a:latin typeface="Arial"/>
                <a:ea typeface="Arial"/>
                <a:cs typeface="Arial"/>
                <a:sym typeface="Arial"/>
              </a:defRPr>
            </a:lvl1pPr>
          </a:lstStyle>
          <a:p>
            <a:r>
              <a:t> Call _____ before digging to mark the location of buried power lines.</a:t>
            </a:r>
          </a:p>
        </p:txBody>
      </p:sp>
      <p:pic>
        <p:nvPicPr>
          <p:cNvPr id="510" name="DSCN1487.jpeg" descr="DSCN1487.jpeg"/>
          <p:cNvPicPr>
            <a:picLocks noChangeAspect="1"/>
          </p:cNvPicPr>
          <p:nvPr/>
        </p:nvPicPr>
        <p:blipFill>
          <a:blip r:embed="rId5">
            <a:extLst/>
          </a:blip>
          <a:stretch>
            <a:fillRect/>
          </a:stretch>
        </p:blipFill>
        <p:spPr>
          <a:xfrm>
            <a:off x="1090294" y="4033208"/>
            <a:ext cx="3397184" cy="2547889"/>
          </a:xfrm>
          <a:prstGeom prst="rect">
            <a:avLst/>
          </a:prstGeom>
          <a:ln w="12700">
            <a:solidFill>
              <a:srgbClr val="797979"/>
            </a:solidFill>
            <a:miter lim="400000"/>
          </a:ln>
        </p:spPr>
      </p:pic>
      <p:sp>
        <p:nvSpPr>
          <p:cNvPr id="511" name="Square"/>
          <p:cNvSpPr/>
          <p:nvPr/>
        </p:nvSpPr>
        <p:spPr>
          <a:xfrm>
            <a:off x="8147603" y="6765094"/>
            <a:ext cx="1270001" cy="1270001"/>
          </a:xfrm>
          <a:prstGeom prst="rect">
            <a:avLst/>
          </a:prstGeom>
          <a:solidFill>
            <a:srgbClr val="000000"/>
          </a:solidFill>
          <a:ln w="3175">
            <a:miter lim="400000"/>
          </a:ln>
        </p:spPr>
        <p:txBody>
          <a:bodyPr lIns="39687" tIns="39687" rIns="39687" bIns="39687" anchor="ctr"/>
          <a:lstStyle/>
          <a:p>
            <a:pPr>
              <a:defRPr sz="1800" b="0">
                <a:solidFill>
                  <a:srgbClr val="FFFFFF"/>
                </a:solidFill>
                <a:latin typeface="+mn-lt"/>
                <a:ea typeface="+mn-ea"/>
                <a:cs typeface="+mn-cs"/>
                <a:sym typeface="Helvetica Light"/>
              </a:defRPr>
            </a:pPr>
            <a:endParaRPr/>
          </a:p>
        </p:txBody>
      </p:sp>
      <p:pic>
        <p:nvPicPr>
          <p:cNvPr id="512" name="Volter facing left sitting left arm up.png" descr="Volter facing left sitting left arm up.png"/>
          <p:cNvPicPr>
            <a:picLocks noChangeAspect="1"/>
          </p:cNvPicPr>
          <p:nvPr/>
        </p:nvPicPr>
        <p:blipFill>
          <a:blip r:embed="rId6">
            <a:extLst/>
          </a:blip>
          <a:stretch>
            <a:fillRect/>
          </a:stretch>
        </p:blipFill>
        <p:spPr>
          <a:xfrm>
            <a:off x="5033576" y="2434804"/>
            <a:ext cx="4767556" cy="6169779"/>
          </a:xfrm>
          <a:prstGeom prst="rect">
            <a:avLst/>
          </a:prstGeom>
          <a:ln w="3175">
            <a:miter lim="400000"/>
          </a:ln>
        </p:spPr>
      </p:pic>
      <p:pic>
        <p:nvPicPr>
          <p:cNvPr id="2" name="Slide 41 sample audio">
            <a:hlinkClick r:id="" action="ppaction://media"/>
            <a:extLst>
              <a:ext uri="{FF2B5EF4-FFF2-40B4-BE49-F238E27FC236}">
                <a16:creationId xmlns:a16="http://schemas.microsoft.com/office/drawing/2014/main" id="{DB5E787F-B23F-9F40-8B56-783E49A31E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75954" y="3279114"/>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78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16" name="811"/>
          <p:cNvSpPr txBox="1"/>
          <p:nvPr/>
        </p:nvSpPr>
        <p:spPr>
          <a:xfrm>
            <a:off x="726254" y="5685242"/>
            <a:ext cx="2681717" cy="142420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lgn="l" defTabSz="357187">
              <a:defRPr sz="9500">
                <a:solidFill>
                  <a:srgbClr val="4AC7F4"/>
                </a:solidFill>
                <a:effectLst>
                  <a:outerShdw blurRad="38100" dist="38100" dir="2700000" rotWithShape="0">
                    <a:srgbClr val="797979"/>
                  </a:outerShdw>
                </a:effectLst>
                <a:latin typeface="Arial"/>
                <a:ea typeface="Arial"/>
                <a:cs typeface="Arial"/>
                <a:sym typeface="Arial"/>
              </a:defRPr>
            </a:lvl1pPr>
          </a:lstStyle>
          <a:p>
            <a:r>
              <a:t>811</a:t>
            </a:r>
          </a:p>
        </p:txBody>
      </p:sp>
      <p:sp>
        <p:nvSpPr>
          <p:cNvPr id="517" name="90%"/>
          <p:cNvSpPr txBox="1"/>
          <p:nvPr/>
        </p:nvSpPr>
        <p:spPr>
          <a:xfrm>
            <a:off x="7251254" y="1547812"/>
            <a:ext cx="1363006"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a:lvl1pPr>
          </a:lstStyle>
          <a:p>
            <a:r>
              <a:t>90%</a:t>
            </a:r>
          </a:p>
        </p:txBody>
      </p:sp>
      <p:pic>
        <p:nvPicPr>
          <p:cNvPr id="518" name="left-yellow.png" descr="left-yellow.png"/>
          <p:cNvPicPr>
            <a:picLocks noChangeAspect="1"/>
          </p:cNvPicPr>
          <p:nvPr/>
        </p:nvPicPr>
        <p:blipFill>
          <a:blip r:embed="rId5">
            <a:extLst/>
          </a:blip>
          <a:stretch>
            <a:fillRect/>
          </a:stretch>
        </p:blipFill>
        <p:spPr>
          <a:xfrm>
            <a:off x="3184921" y="2291953"/>
            <a:ext cx="1756173" cy="1587501"/>
          </a:xfrm>
          <a:prstGeom prst="rect">
            <a:avLst/>
          </a:prstGeom>
          <a:ln w="3175">
            <a:miter lim="400000"/>
          </a:ln>
        </p:spPr>
      </p:pic>
      <p:pic>
        <p:nvPicPr>
          <p:cNvPr id="519" name="left-green.png" descr="left-green.png"/>
          <p:cNvPicPr>
            <a:picLocks noChangeAspect="1"/>
          </p:cNvPicPr>
          <p:nvPr/>
        </p:nvPicPr>
        <p:blipFill>
          <a:blip r:embed="rId6">
            <a:extLst/>
          </a:blip>
          <a:stretch>
            <a:fillRect/>
          </a:stretch>
        </p:blipFill>
        <p:spPr>
          <a:xfrm>
            <a:off x="3036093" y="3244453"/>
            <a:ext cx="1865314" cy="1220391"/>
          </a:xfrm>
          <a:prstGeom prst="rect">
            <a:avLst/>
          </a:prstGeom>
          <a:ln w="3175">
            <a:miter lim="400000"/>
          </a:ln>
        </p:spPr>
      </p:pic>
      <p:pic>
        <p:nvPicPr>
          <p:cNvPr id="520" name="left-blue.png" descr="left-blue.png"/>
          <p:cNvPicPr>
            <a:picLocks noChangeAspect="1"/>
          </p:cNvPicPr>
          <p:nvPr/>
        </p:nvPicPr>
        <p:blipFill>
          <a:blip r:embed="rId7">
            <a:extLst/>
          </a:blip>
          <a:stretch>
            <a:fillRect/>
          </a:stretch>
        </p:blipFill>
        <p:spPr>
          <a:xfrm>
            <a:off x="3115468" y="3968750"/>
            <a:ext cx="1855392" cy="1468438"/>
          </a:xfrm>
          <a:prstGeom prst="rect">
            <a:avLst/>
          </a:prstGeom>
          <a:ln w="3175">
            <a:miter lim="400000"/>
          </a:ln>
        </p:spPr>
      </p:pic>
      <p:pic>
        <p:nvPicPr>
          <p:cNvPr id="521" name="purple.png" descr="purple.png"/>
          <p:cNvPicPr>
            <a:picLocks noChangeAspect="1"/>
          </p:cNvPicPr>
          <p:nvPr/>
        </p:nvPicPr>
        <p:blipFill>
          <a:blip r:embed="rId8">
            <a:extLst/>
          </a:blip>
          <a:stretch>
            <a:fillRect/>
          </a:stretch>
        </p:blipFill>
        <p:spPr>
          <a:xfrm>
            <a:off x="3919140" y="4028281"/>
            <a:ext cx="1160860" cy="1964532"/>
          </a:xfrm>
          <a:prstGeom prst="rect">
            <a:avLst/>
          </a:prstGeom>
          <a:ln w="3175">
            <a:miter lim="400000"/>
          </a:ln>
        </p:spPr>
      </p:pic>
      <p:pic>
        <p:nvPicPr>
          <p:cNvPr id="522" name="right-red.png" descr="right-red.png"/>
          <p:cNvPicPr>
            <a:picLocks noChangeAspect="1"/>
          </p:cNvPicPr>
          <p:nvPr/>
        </p:nvPicPr>
        <p:blipFill>
          <a:blip r:embed="rId9">
            <a:extLst/>
          </a:blip>
          <a:stretch>
            <a:fillRect/>
          </a:stretch>
        </p:blipFill>
        <p:spPr>
          <a:xfrm>
            <a:off x="5070078" y="4028281"/>
            <a:ext cx="1121172" cy="1964532"/>
          </a:xfrm>
          <a:prstGeom prst="rect">
            <a:avLst/>
          </a:prstGeom>
          <a:ln w="3175">
            <a:miter lim="400000"/>
          </a:ln>
        </p:spPr>
      </p:pic>
      <p:pic>
        <p:nvPicPr>
          <p:cNvPr id="523" name="right-orange.png" descr="right-orange.png"/>
          <p:cNvPicPr>
            <a:picLocks noChangeAspect="1"/>
          </p:cNvPicPr>
          <p:nvPr/>
        </p:nvPicPr>
        <p:blipFill>
          <a:blip r:embed="rId10">
            <a:extLst/>
          </a:blip>
          <a:stretch>
            <a:fillRect/>
          </a:stretch>
        </p:blipFill>
        <p:spPr>
          <a:xfrm>
            <a:off x="5199062" y="3958828"/>
            <a:ext cx="1726407" cy="1508126"/>
          </a:xfrm>
          <a:prstGeom prst="rect">
            <a:avLst/>
          </a:prstGeom>
          <a:ln w="3175">
            <a:miter lim="400000"/>
          </a:ln>
        </p:spPr>
      </p:pic>
      <p:pic>
        <p:nvPicPr>
          <p:cNvPr id="524" name="right-yellow.png" descr="right-yellow.png"/>
          <p:cNvPicPr>
            <a:picLocks noChangeAspect="1"/>
          </p:cNvPicPr>
          <p:nvPr/>
        </p:nvPicPr>
        <p:blipFill>
          <a:blip r:embed="rId11">
            <a:extLst/>
          </a:blip>
          <a:stretch>
            <a:fillRect/>
          </a:stretch>
        </p:blipFill>
        <p:spPr>
          <a:xfrm>
            <a:off x="5238750" y="3303984"/>
            <a:ext cx="1914922" cy="1150938"/>
          </a:xfrm>
          <a:prstGeom prst="rect">
            <a:avLst/>
          </a:prstGeom>
          <a:ln w="3175">
            <a:miter lim="400000"/>
          </a:ln>
        </p:spPr>
      </p:pic>
      <p:pic>
        <p:nvPicPr>
          <p:cNvPr id="525" name="right-gree.png" descr="right-gree.png"/>
          <p:cNvPicPr>
            <a:picLocks noChangeAspect="1"/>
          </p:cNvPicPr>
          <p:nvPr/>
        </p:nvPicPr>
        <p:blipFill>
          <a:blip r:embed="rId12">
            <a:extLst/>
          </a:blip>
          <a:stretch>
            <a:fillRect/>
          </a:stretch>
        </p:blipFill>
        <p:spPr>
          <a:xfrm>
            <a:off x="5189140" y="2291953"/>
            <a:ext cx="1736329" cy="1498204"/>
          </a:xfrm>
          <a:prstGeom prst="rect">
            <a:avLst/>
          </a:prstGeom>
          <a:ln w="3175">
            <a:miter lim="400000"/>
          </a:ln>
        </p:spPr>
      </p:pic>
      <p:pic>
        <p:nvPicPr>
          <p:cNvPr id="526" name="blue-right.png" descr="blue-right.png"/>
          <p:cNvPicPr>
            <a:picLocks noChangeAspect="1"/>
          </p:cNvPicPr>
          <p:nvPr/>
        </p:nvPicPr>
        <p:blipFill>
          <a:blip r:embed="rId13">
            <a:extLst/>
          </a:blip>
          <a:stretch>
            <a:fillRect/>
          </a:stretch>
        </p:blipFill>
        <p:spPr>
          <a:xfrm>
            <a:off x="5089921" y="1835546"/>
            <a:ext cx="1150939" cy="1924845"/>
          </a:xfrm>
          <a:prstGeom prst="rect">
            <a:avLst/>
          </a:prstGeom>
          <a:ln w="3175">
            <a:miter lim="400000"/>
          </a:ln>
        </p:spPr>
      </p:pic>
      <p:pic>
        <p:nvPicPr>
          <p:cNvPr id="527" name="Volter Arms akimbo facing left.png" descr="Volter Arms akimbo facing left.png"/>
          <p:cNvPicPr>
            <a:picLocks noChangeAspect="1"/>
          </p:cNvPicPr>
          <p:nvPr/>
        </p:nvPicPr>
        <p:blipFill>
          <a:blip r:embed="rId14">
            <a:extLst/>
          </a:blip>
          <a:stretch>
            <a:fillRect/>
          </a:stretch>
        </p:blipFill>
        <p:spPr>
          <a:xfrm>
            <a:off x="6649324" y="3858688"/>
            <a:ext cx="3362006" cy="4350832"/>
          </a:xfrm>
          <a:prstGeom prst="rect">
            <a:avLst/>
          </a:prstGeom>
          <a:ln w="3175">
            <a:miter lim="400000"/>
          </a:ln>
        </p:spPr>
      </p:pic>
      <p:pic>
        <p:nvPicPr>
          <p:cNvPr id="2" name="Slide 42 audio sample">
            <a:hlinkClick r:id="" action="ppaction://media"/>
            <a:extLst>
              <a:ext uri="{FF2B5EF4-FFF2-40B4-BE49-F238E27FC236}">
                <a16:creationId xmlns:a16="http://schemas.microsoft.com/office/drawing/2014/main" id="{0A31CF6E-3DFA-1A4D-A752-772B8BC7C7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365868" y="3638492"/>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269" fill="hold"/>
                                        <p:tgtEl>
                                          <p:spTgt spid="2"/>
                                        </p:tgtEl>
                                      </p:cBhvr>
                                    </p:cmd>
                                  </p:childTnLst>
                                </p:cTn>
                              </p:par>
                            </p:childTnLst>
                          </p:cTn>
                        </p:par>
                        <p:par>
                          <p:cTn id="7" fill="hold">
                            <p:stCondLst>
                              <p:cond delay="500"/>
                            </p:stCondLst>
                            <p:childTnLst>
                              <p:par>
                                <p:cTn id="8" presetID="9" presetClass="entr" fill="hold" grpId="1" nodeType="afterEffect">
                                  <p:stCondLst>
                                    <p:cond delay="0"/>
                                  </p:stCondLst>
                                  <p:iterate>
                                    <p:tmAbs val="0"/>
                                  </p:iterate>
                                  <p:childTnLst>
                                    <p:set>
                                      <p:cBhvr>
                                        <p:cTn id="9" fill="hold"/>
                                        <p:tgtEl>
                                          <p:spTgt spid="526"/>
                                        </p:tgtEl>
                                        <p:attrNameLst>
                                          <p:attrName>style.visibility</p:attrName>
                                        </p:attrNameLst>
                                      </p:cBhvr>
                                      <p:to>
                                        <p:strVal val="visible"/>
                                      </p:to>
                                    </p:set>
                                    <p:animEffect transition="in" filter="dissolve">
                                      <p:cBhvr>
                                        <p:cTn id="10" dur="100"/>
                                        <p:tgtEl>
                                          <p:spTgt spid="526"/>
                                        </p:tgtEl>
                                      </p:cBhvr>
                                    </p:animEffect>
                                  </p:childTnLst>
                                </p:cTn>
                              </p:par>
                            </p:childTnLst>
                          </p:cTn>
                        </p:par>
                        <p:par>
                          <p:cTn id="11" fill="hold">
                            <p:stCondLst>
                              <p:cond delay="600"/>
                            </p:stCondLst>
                            <p:childTnLst>
                              <p:par>
                                <p:cTn id="12" presetID="9" presetClass="entr" fill="hold" grpId="2" nodeType="afterEffect">
                                  <p:stCondLst>
                                    <p:cond delay="0"/>
                                  </p:stCondLst>
                                  <p:iterate>
                                    <p:tmAbs val="0"/>
                                  </p:iterate>
                                  <p:childTnLst>
                                    <p:set>
                                      <p:cBhvr>
                                        <p:cTn id="13" fill="hold"/>
                                        <p:tgtEl>
                                          <p:spTgt spid="525"/>
                                        </p:tgtEl>
                                        <p:attrNameLst>
                                          <p:attrName>style.visibility</p:attrName>
                                        </p:attrNameLst>
                                      </p:cBhvr>
                                      <p:to>
                                        <p:strVal val="visible"/>
                                      </p:to>
                                    </p:set>
                                    <p:animEffect transition="in" filter="dissolve">
                                      <p:cBhvr>
                                        <p:cTn id="14" dur="100"/>
                                        <p:tgtEl>
                                          <p:spTgt spid="525"/>
                                        </p:tgtEl>
                                      </p:cBhvr>
                                    </p:animEffect>
                                  </p:childTnLst>
                                </p:cTn>
                              </p:par>
                            </p:childTnLst>
                          </p:cTn>
                        </p:par>
                        <p:par>
                          <p:cTn id="15" fill="hold">
                            <p:stCondLst>
                              <p:cond delay="700"/>
                            </p:stCondLst>
                            <p:childTnLst>
                              <p:par>
                                <p:cTn id="16" presetID="9" presetClass="entr" fill="hold" grpId="3" nodeType="afterEffect">
                                  <p:stCondLst>
                                    <p:cond delay="0"/>
                                  </p:stCondLst>
                                  <p:iterate>
                                    <p:tmAbs val="0"/>
                                  </p:iterate>
                                  <p:childTnLst>
                                    <p:set>
                                      <p:cBhvr>
                                        <p:cTn id="17" fill="hold"/>
                                        <p:tgtEl>
                                          <p:spTgt spid="524"/>
                                        </p:tgtEl>
                                        <p:attrNameLst>
                                          <p:attrName>style.visibility</p:attrName>
                                        </p:attrNameLst>
                                      </p:cBhvr>
                                      <p:to>
                                        <p:strVal val="visible"/>
                                      </p:to>
                                    </p:set>
                                    <p:animEffect transition="in" filter="dissolve">
                                      <p:cBhvr>
                                        <p:cTn id="18" dur="100"/>
                                        <p:tgtEl>
                                          <p:spTgt spid="524"/>
                                        </p:tgtEl>
                                      </p:cBhvr>
                                    </p:animEffect>
                                  </p:childTnLst>
                                </p:cTn>
                              </p:par>
                            </p:childTnLst>
                          </p:cTn>
                        </p:par>
                        <p:par>
                          <p:cTn id="19" fill="hold">
                            <p:stCondLst>
                              <p:cond delay="800"/>
                            </p:stCondLst>
                            <p:childTnLst>
                              <p:par>
                                <p:cTn id="20" presetID="9" presetClass="entr" fill="hold" grpId="4" nodeType="afterEffect">
                                  <p:stCondLst>
                                    <p:cond delay="0"/>
                                  </p:stCondLst>
                                  <p:iterate>
                                    <p:tmAbs val="0"/>
                                  </p:iterate>
                                  <p:childTnLst>
                                    <p:set>
                                      <p:cBhvr>
                                        <p:cTn id="21" fill="hold"/>
                                        <p:tgtEl>
                                          <p:spTgt spid="523"/>
                                        </p:tgtEl>
                                        <p:attrNameLst>
                                          <p:attrName>style.visibility</p:attrName>
                                        </p:attrNameLst>
                                      </p:cBhvr>
                                      <p:to>
                                        <p:strVal val="visible"/>
                                      </p:to>
                                    </p:set>
                                    <p:animEffect transition="in" filter="dissolve">
                                      <p:cBhvr>
                                        <p:cTn id="22" dur="100"/>
                                        <p:tgtEl>
                                          <p:spTgt spid="523"/>
                                        </p:tgtEl>
                                      </p:cBhvr>
                                    </p:animEffect>
                                  </p:childTnLst>
                                </p:cTn>
                              </p:par>
                            </p:childTnLst>
                          </p:cTn>
                        </p:par>
                        <p:par>
                          <p:cTn id="23" fill="hold">
                            <p:stCondLst>
                              <p:cond delay="900"/>
                            </p:stCondLst>
                            <p:childTnLst>
                              <p:par>
                                <p:cTn id="24" presetID="9" presetClass="entr" fill="hold" grpId="5" nodeType="afterEffect">
                                  <p:stCondLst>
                                    <p:cond delay="0"/>
                                  </p:stCondLst>
                                  <p:iterate>
                                    <p:tmAbs val="0"/>
                                  </p:iterate>
                                  <p:childTnLst>
                                    <p:set>
                                      <p:cBhvr>
                                        <p:cTn id="25" fill="hold"/>
                                        <p:tgtEl>
                                          <p:spTgt spid="522"/>
                                        </p:tgtEl>
                                        <p:attrNameLst>
                                          <p:attrName>style.visibility</p:attrName>
                                        </p:attrNameLst>
                                      </p:cBhvr>
                                      <p:to>
                                        <p:strVal val="visible"/>
                                      </p:to>
                                    </p:set>
                                    <p:animEffect transition="in" filter="dissolve">
                                      <p:cBhvr>
                                        <p:cTn id="26" dur="100"/>
                                        <p:tgtEl>
                                          <p:spTgt spid="522"/>
                                        </p:tgtEl>
                                      </p:cBhvr>
                                    </p:animEffect>
                                  </p:childTnLst>
                                </p:cTn>
                              </p:par>
                            </p:childTnLst>
                          </p:cTn>
                        </p:par>
                        <p:par>
                          <p:cTn id="27" fill="hold">
                            <p:stCondLst>
                              <p:cond delay="1000"/>
                            </p:stCondLst>
                            <p:childTnLst>
                              <p:par>
                                <p:cTn id="28" presetID="9" presetClass="entr" fill="hold" grpId="6" nodeType="afterEffect">
                                  <p:stCondLst>
                                    <p:cond delay="0"/>
                                  </p:stCondLst>
                                  <p:iterate>
                                    <p:tmAbs val="0"/>
                                  </p:iterate>
                                  <p:childTnLst>
                                    <p:set>
                                      <p:cBhvr>
                                        <p:cTn id="29" fill="hold"/>
                                        <p:tgtEl>
                                          <p:spTgt spid="521"/>
                                        </p:tgtEl>
                                        <p:attrNameLst>
                                          <p:attrName>style.visibility</p:attrName>
                                        </p:attrNameLst>
                                      </p:cBhvr>
                                      <p:to>
                                        <p:strVal val="visible"/>
                                      </p:to>
                                    </p:set>
                                    <p:animEffect transition="in" filter="dissolve">
                                      <p:cBhvr>
                                        <p:cTn id="30" dur="100"/>
                                        <p:tgtEl>
                                          <p:spTgt spid="521"/>
                                        </p:tgtEl>
                                      </p:cBhvr>
                                    </p:animEffect>
                                  </p:childTnLst>
                                </p:cTn>
                              </p:par>
                            </p:childTnLst>
                          </p:cTn>
                        </p:par>
                        <p:par>
                          <p:cTn id="31" fill="hold">
                            <p:stCondLst>
                              <p:cond delay="1100"/>
                            </p:stCondLst>
                            <p:childTnLst>
                              <p:par>
                                <p:cTn id="32" presetID="9" presetClass="entr" fill="hold" grpId="7" nodeType="afterEffect">
                                  <p:stCondLst>
                                    <p:cond delay="0"/>
                                  </p:stCondLst>
                                  <p:iterate>
                                    <p:tmAbs val="0"/>
                                  </p:iterate>
                                  <p:childTnLst>
                                    <p:set>
                                      <p:cBhvr>
                                        <p:cTn id="33" fill="hold"/>
                                        <p:tgtEl>
                                          <p:spTgt spid="520"/>
                                        </p:tgtEl>
                                        <p:attrNameLst>
                                          <p:attrName>style.visibility</p:attrName>
                                        </p:attrNameLst>
                                      </p:cBhvr>
                                      <p:to>
                                        <p:strVal val="visible"/>
                                      </p:to>
                                    </p:set>
                                    <p:animEffect transition="in" filter="dissolve">
                                      <p:cBhvr>
                                        <p:cTn id="34" dur="100"/>
                                        <p:tgtEl>
                                          <p:spTgt spid="520"/>
                                        </p:tgtEl>
                                      </p:cBhvr>
                                    </p:animEffect>
                                  </p:childTnLst>
                                </p:cTn>
                              </p:par>
                            </p:childTnLst>
                          </p:cTn>
                        </p:par>
                        <p:par>
                          <p:cTn id="35" fill="hold">
                            <p:stCondLst>
                              <p:cond delay="1200"/>
                            </p:stCondLst>
                            <p:childTnLst>
                              <p:par>
                                <p:cTn id="36" presetID="9" presetClass="entr" fill="hold" grpId="8" nodeType="afterEffect">
                                  <p:stCondLst>
                                    <p:cond delay="0"/>
                                  </p:stCondLst>
                                  <p:iterate>
                                    <p:tmAbs val="0"/>
                                  </p:iterate>
                                  <p:childTnLst>
                                    <p:set>
                                      <p:cBhvr>
                                        <p:cTn id="37" fill="hold"/>
                                        <p:tgtEl>
                                          <p:spTgt spid="519"/>
                                        </p:tgtEl>
                                        <p:attrNameLst>
                                          <p:attrName>style.visibility</p:attrName>
                                        </p:attrNameLst>
                                      </p:cBhvr>
                                      <p:to>
                                        <p:strVal val="visible"/>
                                      </p:to>
                                    </p:set>
                                    <p:animEffect transition="in" filter="dissolve">
                                      <p:cBhvr>
                                        <p:cTn id="38" dur="100"/>
                                        <p:tgtEl>
                                          <p:spTgt spid="519"/>
                                        </p:tgtEl>
                                      </p:cBhvr>
                                    </p:animEffect>
                                  </p:childTnLst>
                                </p:cTn>
                              </p:par>
                            </p:childTnLst>
                          </p:cTn>
                        </p:par>
                        <p:par>
                          <p:cTn id="39" fill="hold">
                            <p:stCondLst>
                              <p:cond delay="1300"/>
                            </p:stCondLst>
                            <p:childTnLst>
                              <p:par>
                                <p:cTn id="40" presetID="9" presetClass="entr" fill="hold" grpId="9" nodeType="afterEffect">
                                  <p:stCondLst>
                                    <p:cond delay="0"/>
                                  </p:stCondLst>
                                  <p:iterate>
                                    <p:tmAbs val="0"/>
                                  </p:iterate>
                                  <p:childTnLst>
                                    <p:set>
                                      <p:cBhvr>
                                        <p:cTn id="41" fill="hold"/>
                                        <p:tgtEl>
                                          <p:spTgt spid="518"/>
                                        </p:tgtEl>
                                        <p:attrNameLst>
                                          <p:attrName>style.visibility</p:attrName>
                                        </p:attrNameLst>
                                      </p:cBhvr>
                                      <p:to>
                                        <p:strVal val="visible"/>
                                      </p:to>
                                    </p:set>
                                    <p:animEffect transition="in" filter="dissolve">
                                      <p:cBhvr>
                                        <p:cTn id="42" dur="100"/>
                                        <p:tgtEl>
                                          <p:spTgt spid="518"/>
                                        </p:tgtEl>
                                      </p:cBhvr>
                                    </p:animEffect>
                                  </p:childTnLst>
                                </p:cTn>
                              </p:par>
                            </p:childTnLst>
                          </p:cTn>
                        </p:par>
                        <p:par>
                          <p:cTn id="43" fill="hold">
                            <p:stCondLst>
                              <p:cond delay="1400"/>
                            </p:stCondLst>
                            <p:childTnLst>
                              <p:par>
                                <p:cTn id="44" presetID="2" presetClass="entr" presetSubtype="1" fill="hold" grpId="10" nodeType="afterEffect">
                                  <p:stCondLst>
                                    <p:cond delay="0"/>
                                  </p:stCondLst>
                                  <p:iterate>
                                    <p:tmAbs val="0"/>
                                  </p:iterate>
                                  <p:childTnLst>
                                    <p:set>
                                      <p:cBhvr>
                                        <p:cTn id="45" fill="hold"/>
                                        <p:tgtEl>
                                          <p:spTgt spid="517"/>
                                        </p:tgtEl>
                                        <p:attrNameLst>
                                          <p:attrName>style.visibility</p:attrName>
                                        </p:attrNameLst>
                                      </p:cBhvr>
                                      <p:to>
                                        <p:strVal val="visible"/>
                                      </p:to>
                                    </p:set>
                                    <p:anim calcmode="lin" valueType="num">
                                      <p:cBhvr>
                                        <p:cTn id="46" dur="2000" fill="hold"/>
                                        <p:tgtEl>
                                          <p:spTgt spid="517"/>
                                        </p:tgtEl>
                                        <p:attrNameLst>
                                          <p:attrName>ppt_x</p:attrName>
                                        </p:attrNameLst>
                                      </p:cBhvr>
                                      <p:tavLst>
                                        <p:tav tm="0">
                                          <p:val>
                                            <p:strVal val="#ppt_x"/>
                                          </p:val>
                                        </p:tav>
                                        <p:tav tm="100000">
                                          <p:val>
                                            <p:strVal val="#ppt_x"/>
                                          </p:val>
                                        </p:tav>
                                      </p:tavLst>
                                    </p:anim>
                                    <p:anim calcmode="lin" valueType="num">
                                      <p:cBhvr>
                                        <p:cTn id="47" dur="2000" fill="hold"/>
                                        <p:tgtEl>
                                          <p:spTgt spid="5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2"/>
                </p:tgtEl>
              </p:cMediaNode>
            </p:audio>
          </p:childTnLst>
        </p:cTn>
      </p:par>
    </p:tnLst>
    <p:bldLst>
      <p:bldP spid="517" grpId="10" animBg="1" advAuto="0"/>
      <p:bldP spid="518" grpId="9" animBg="1" advAuto="0"/>
      <p:bldP spid="519" grpId="8" animBg="1" advAuto="0"/>
      <p:bldP spid="520" grpId="7" animBg="1" advAuto="0"/>
      <p:bldP spid="521" grpId="6" animBg="1" advAuto="0"/>
      <p:bldP spid="522" grpId="5" animBg="1" advAuto="0"/>
      <p:bldP spid="523" grpId="4" animBg="1" advAuto="0"/>
      <p:bldP spid="524" grpId="3" animBg="1" advAuto="0"/>
      <p:bldP spid="525" grpId="2" animBg="1" advAuto="0"/>
      <p:bldP spid="526"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31" name="If you see a downed power line you should  ____, ____ _____ and __ ___ ______ ___."/>
          <p:cNvSpPr txBox="1"/>
          <p:nvPr/>
        </p:nvSpPr>
        <p:spPr>
          <a:xfrm>
            <a:off x="446484" y="157418"/>
            <a:ext cx="9267032" cy="449614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5" tIns="396875" rIns="396875" bIns="396875"/>
          <a:lstStyle>
            <a:lvl1pPr defTabSz="357187">
              <a:defRPr sz="5600">
                <a:solidFill>
                  <a:srgbClr val="4AC7F4"/>
                </a:solidFill>
                <a:effectLst>
                  <a:outerShdw blurRad="38100" dist="38100" dir="2700000" rotWithShape="0">
                    <a:srgbClr val="797979"/>
                  </a:outerShdw>
                </a:effectLst>
                <a:latin typeface="Arial"/>
                <a:ea typeface="Arial"/>
                <a:cs typeface="Arial"/>
                <a:sym typeface="Arial"/>
              </a:defRPr>
            </a:lvl1pPr>
          </a:lstStyle>
          <a:p>
            <a:r>
              <a:t>If you see a downed power line you should  ____, ____ _____ and __ ___ ______ ___.</a:t>
            </a:r>
          </a:p>
        </p:txBody>
      </p:sp>
      <p:pic>
        <p:nvPicPr>
          <p:cNvPr id="532" name="Volter facing right standing Right arm out.png" descr="Volter facing right standing Right arm out.png"/>
          <p:cNvPicPr>
            <a:picLocks noChangeAspect="1"/>
          </p:cNvPicPr>
          <p:nvPr/>
        </p:nvPicPr>
        <p:blipFill>
          <a:blip r:embed="rId5">
            <a:extLst/>
          </a:blip>
          <a:stretch>
            <a:fillRect/>
          </a:stretch>
        </p:blipFill>
        <p:spPr>
          <a:xfrm>
            <a:off x="301995" y="3448748"/>
            <a:ext cx="3564133" cy="3636870"/>
          </a:xfrm>
          <a:prstGeom prst="rect">
            <a:avLst/>
          </a:prstGeom>
          <a:ln w="3175">
            <a:miter lim="400000"/>
          </a:ln>
        </p:spPr>
      </p:pic>
      <p:pic>
        <p:nvPicPr>
          <p:cNvPr id="2" name="Recorded Sound">
            <a:hlinkClick r:id="" action="ppaction://media"/>
            <a:extLst>
              <a:ext uri="{FF2B5EF4-FFF2-40B4-BE49-F238E27FC236}">
                <a16:creationId xmlns:a16="http://schemas.microsoft.com/office/drawing/2014/main" id="{349E4B44-F57A-FA42-A899-51460CA805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54554" y="350387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4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sp>
        <p:nvSpPr>
          <p:cNvPr id="536" name="Stop, turn around, and go the other way!"/>
          <p:cNvSpPr txBox="1"/>
          <p:nvPr/>
        </p:nvSpPr>
        <p:spPr>
          <a:xfrm>
            <a:off x="274812" y="5546725"/>
            <a:ext cx="7464075" cy="170710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spAutoFit/>
          </a:bodyPr>
          <a:lstStyle>
            <a:lvl1pPr algn="l" defTabSz="357187">
              <a:defRPr sz="5600">
                <a:solidFill>
                  <a:srgbClr val="4AC7F4"/>
                </a:solidFill>
                <a:effectLst>
                  <a:outerShdw blurRad="38100" dist="38100" dir="2700000" rotWithShape="0">
                    <a:srgbClr val="797979"/>
                  </a:outerShdw>
                </a:effectLst>
                <a:latin typeface="Arial"/>
                <a:ea typeface="Arial"/>
                <a:cs typeface="Arial"/>
                <a:sym typeface="Arial"/>
              </a:defRPr>
            </a:lvl1pPr>
          </a:lstStyle>
          <a:p>
            <a:r>
              <a:t>Stop, turn around, and go the other way!</a:t>
            </a:r>
          </a:p>
        </p:txBody>
      </p:sp>
      <p:sp>
        <p:nvSpPr>
          <p:cNvPr id="537" name="100%"/>
          <p:cNvSpPr txBox="1"/>
          <p:nvPr/>
        </p:nvSpPr>
        <p:spPr>
          <a:xfrm>
            <a:off x="7074675" y="1547812"/>
            <a:ext cx="1716163" cy="84336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defTabSz="456406">
              <a:defRPr sz="5000"/>
            </a:lvl1pPr>
          </a:lstStyle>
          <a:p>
            <a:r>
              <a:t>100%</a:t>
            </a:r>
          </a:p>
        </p:txBody>
      </p:sp>
      <p:pic>
        <p:nvPicPr>
          <p:cNvPr id="538" name="left-orange.png" descr="left-orange.png"/>
          <p:cNvPicPr>
            <a:picLocks noChangeAspect="1"/>
          </p:cNvPicPr>
          <p:nvPr/>
        </p:nvPicPr>
        <p:blipFill>
          <a:blip r:embed="rId5">
            <a:extLst/>
          </a:blip>
          <a:stretch>
            <a:fillRect/>
          </a:stretch>
        </p:blipFill>
        <p:spPr>
          <a:xfrm>
            <a:off x="3958828" y="1329531"/>
            <a:ext cx="1121172" cy="1905001"/>
          </a:xfrm>
          <a:prstGeom prst="rect">
            <a:avLst/>
          </a:prstGeom>
          <a:ln w="3175">
            <a:miter lim="400000"/>
          </a:ln>
        </p:spPr>
      </p:pic>
      <p:pic>
        <p:nvPicPr>
          <p:cNvPr id="539" name="left-yellow.png" descr="left-yellow.png"/>
          <p:cNvPicPr>
            <a:picLocks noChangeAspect="1"/>
          </p:cNvPicPr>
          <p:nvPr/>
        </p:nvPicPr>
        <p:blipFill>
          <a:blip r:embed="rId6">
            <a:extLst/>
          </a:blip>
          <a:stretch>
            <a:fillRect/>
          </a:stretch>
        </p:blipFill>
        <p:spPr>
          <a:xfrm>
            <a:off x="3184921" y="1785937"/>
            <a:ext cx="1756173" cy="1587501"/>
          </a:xfrm>
          <a:prstGeom prst="rect">
            <a:avLst/>
          </a:prstGeom>
          <a:ln w="3175">
            <a:miter lim="400000"/>
          </a:ln>
        </p:spPr>
      </p:pic>
      <p:pic>
        <p:nvPicPr>
          <p:cNvPr id="540" name="left-green.png" descr="left-green.png"/>
          <p:cNvPicPr>
            <a:picLocks noChangeAspect="1"/>
          </p:cNvPicPr>
          <p:nvPr/>
        </p:nvPicPr>
        <p:blipFill>
          <a:blip r:embed="rId7">
            <a:extLst/>
          </a:blip>
          <a:stretch>
            <a:fillRect/>
          </a:stretch>
        </p:blipFill>
        <p:spPr>
          <a:xfrm>
            <a:off x="3036093" y="2738437"/>
            <a:ext cx="1865314" cy="1220392"/>
          </a:xfrm>
          <a:prstGeom prst="rect">
            <a:avLst/>
          </a:prstGeom>
          <a:ln w="3175">
            <a:miter lim="400000"/>
          </a:ln>
        </p:spPr>
      </p:pic>
      <p:pic>
        <p:nvPicPr>
          <p:cNvPr id="541" name="left-blue.png" descr="left-blue.png"/>
          <p:cNvPicPr>
            <a:picLocks noChangeAspect="1"/>
          </p:cNvPicPr>
          <p:nvPr/>
        </p:nvPicPr>
        <p:blipFill>
          <a:blip r:embed="rId8">
            <a:extLst/>
          </a:blip>
          <a:stretch>
            <a:fillRect/>
          </a:stretch>
        </p:blipFill>
        <p:spPr>
          <a:xfrm>
            <a:off x="3115468" y="3462734"/>
            <a:ext cx="1855392" cy="1468438"/>
          </a:xfrm>
          <a:prstGeom prst="rect">
            <a:avLst/>
          </a:prstGeom>
          <a:ln w="3175">
            <a:miter lim="400000"/>
          </a:ln>
        </p:spPr>
      </p:pic>
      <p:pic>
        <p:nvPicPr>
          <p:cNvPr id="542" name="purple.png" descr="purple.png"/>
          <p:cNvPicPr>
            <a:picLocks noChangeAspect="1"/>
          </p:cNvPicPr>
          <p:nvPr/>
        </p:nvPicPr>
        <p:blipFill>
          <a:blip r:embed="rId9">
            <a:extLst/>
          </a:blip>
          <a:stretch>
            <a:fillRect/>
          </a:stretch>
        </p:blipFill>
        <p:spPr>
          <a:xfrm>
            <a:off x="3919140" y="3522265"/>
            <a:ext cx="1160860" cy="1964532"/>
          </a:xfrm>
          <a:prstGeom prst="rect">
            <a:avLst/>
          </a:prstGeom>
          <a:ln w="3175">
            <a:miter lim="400000"/>
          </a:ln>
        </p:spPr>
      </p:pic>
      <p:pic>
        <p:nvPicPr>
          <p:cNvPr id="543" name="right-red.png" descr="right-red.png"/>
          <p:cNvPicPr>
            <a:picLocks noChangeAspect="1"/>
          </p:cNvPicPr>
          <p:nvPr/>
        </p:nvPicPr>
        <p:blipFill>
          <a:blip r:embed="rId10">
            <a:extLst/>
          </a:blip>
          <a:stretch>
            <a:fillRect/>
          </a:stretch>
        </p:blipFill>
        <p:spPr>
          <a:xfrm>
            <a:off x="5070078" y="3522265"/>
            <a:ext cx="1121172" cy="1964532"/>
          </a:xfrm>
          <a:prstGeom prst="rect">
            <a:avLst/>
          </a:prstGeom>
          <a:ln w="3175">
            <a:miter lim="400000"/>
          </a:ln>
        </p:spPr>
      </p:pic>
      <p:pic>
        <p:nvPicPr>
          <p:cNvPr id="544" name="right-orange.png" descr="right-orange.png"/>
          <p:cNvPicPr>
            <a:picLocks noChangeAspect="1"/>
          </p:cNvPicPr>
          <p:nvPr/>
        </p:nvPicPr>
        <p:blipFill>
          <a:blip r:embed="rId11">
            <a:extLst/>
          </a:blip>
          <a:stretch>
            <a:fillRect/>
          </a:stretch>
        </p:blipFill>
        <p:spPr>
          <a:xfrm>
            <a:off x="5199062" y="3452812"/>
            <a:ext cx="1726407" cy="1508126"/>
          </a:xfrm>
          <a:prstGeom prst="rect">
            <a:avLst/>
          </a:prstGeom>
          <a:ln w="3175">
            <a:miter lim="400000"/>
          </a:ln>
        </p:spPr>
      </p:pic>
      <p:pic>
        <p:nvPicPr>
          <p:cNvPr id="545" name="right-yellow.png" descr="right-yellow.png"/>
          <p:cNvPicPr>
            <a:picLocks noChangeAspect="1"/>
          </p:cNvPicPr>
          <p:nvPr/>
        </p:nvPicPr>
        <p:blipFill>
          <a:blip r:embed="rId12">
            <a:extLst/>
          </a:blip>
          <a:stretch>
            <a:fillRect/>
          </a:stretch>
        </p:blipFill>
        <p:spPr>
          <a:xfrm>
            <a:off x="5238750" y="2797968"/>
            <a:ext cx="1914922" cy="1150939"/>
          </a:xfrm>
          <a:prstGeom prst="rect">
            <a:avLst/>
          </a:prstGeom>
          <a:ln w="3175">
            <a:miter lim="400000"/>
          </a:ln>
        </p:spPr>
      </p:pic>
      <p:pic>
        <p:nvPicPr>
          <p:cNvPr id="546" name="right-gree.png" descr="right-gree.png"/>
          <p:cNvPicPr>
            <a:picLocks noChangeAspect="1"/>
          </p:cNvPicPr>
          <p:nvPr/>
        </p:nvPicPr>
        <p:blipFill>
          <a:blip r:embed="rId13">
            <a:extLst/>
          </a:blip>
          <a:stretch>
            <a:fillRect/>
          </a:stretch>
        </p:blipFill>
        <p:spPr>
          <a:xfrm>
            <a:off x="5189140" y="1785937"/>
            <a:ext cx="1736329" cy="1498204"/>
          </a:xfrm>
          <a:prstGeom prst="rect">
            <a:avLst/>
          </a:prstGeom>
          <a:ln w="3175">
            <a:miter lim="400000"/>
          </a:ln>
        </p:spPr>
      </p:pic>
      <p:pic>
        <p:nvPicPr>
          <p:cNvPr id="547" name="blue-right.png" descr="blue-right.png"/>
          <p:cNvPicPr>
            <a:picLocks noChangeAspect="1"/>
          </p:cNvPicPr>
          <p:nvPr/>
        </p:nvPicPr>
        <p:blipFill>
          <a:blip r:embed="rId14">
            <a:extLst/>
          </a:blip>
          <a:stretch>
            <a:fillRect/>
          </a:stretch>
        </p:blipFill>
        <p:spPr>
          <a:xfrm>
            <a:off x="5089921" y="1329531"/>
            <a:ext cx="1150939" cy="1924844"/>
          </a:xfrm>
          <a:prstGeom prst="rect">
            <a:avLst/>
          </a:prstGeom>
          <a:ln w="3175">
            <a:miter lim="400000"/>
          </a:ln>
        </p:spPr>
      </p:pic>
      <p:pic>
        <p:nvPicPr>
          <p:cNvPr id="548" name="Volter Arms akimbo facing left.png" descr="Volter Arms akimbo facing left.png"/>
          <p:cNvPicPr>
            <a:picLocks noChangeAspect="1"/>
          </p:cNvPicPr>
          <p:nvPr/>
        </p:nvPicPr>
        <p:blipFill>
          <a:blip r:embed="rId15">
            <a:extLst/>
          </a:blip>
          <a:stretch>
            <a:fillRect/>
          </a:stretch>
        </p:blipFill>
        <p:spPr>
          <a:xfrm>
            <a:off x="7034609" y="3352887"/>
            <a:ext cx="3362006" cy="4350832"/>
          </a:xfrm>
          <a:prstGeom prst="rect">
            <a:avLst/>
          </a:prstGeom>
          <a:ln w="3175">
            <a:miter lim="400000"/>
          </a:ln>
        </p:spPr>
      </p:pic>
      <p:pic>
        <p:nvPicPr>
          <p:cNvPr id="2" name="Slide 44 audio sample">
            <a:hlinkClick r:id="" action="ppaction://media"/>
            <a:extLst>
              <a:ext uri="{FF2B5EF4-FFF2-40B4-BE49-F238E27FC236}">
                <a16:creationId xmlns:a16="http://schemas.microsoft.com/office/drawing/2014/main" id="{6D384340-C315-0844-BB46-B541730F296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673600" y="3403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5479" fill="hold"/>
                                        <p:tgtEl>
                                          <p:spTgt spid="2"/>
                                        </p:tgtEl>
                                      </p:cBhvr>
                                    </p:cmd>
                                  </p:childTnLst>
                                </p:cTn>
                              </p:par>
                            </p:childTnLst>
                          </p:cTn>
                        </p:par>
                        <p:par>
                          <p:cTn id="7" fill="hold">
                            <p:stCondLst>
                              <p:cond delay="500"/>
                            </p:stCondLst>
                            <p:childTnLst>
                              <p:par>
                                <p:cTn id="8" presetID="9" presetClass="entr" fill="hold" grpId="1" nodeType="afterEffect">
                                  <p:stCondLst>
                                    <p:cond delay="0"/>
                                  </p:stCondLst>
                                  <p:iterate>
                                    <p:tmAbs val="0"/>
                                  </p:iterate>
                                  <p:childTnLst>
                                    <p:set>
                                      <p:cBhvr>
                                        <p:cTn id="9" fill="hold"/>
                                        <p:tgtEl>
                                          <p:spTgt spid="547"/>
                                        </p:tgtEl>
                                        <p:attrNameLst>
                                          <p:attrName>style.visibility</p:attrName>
                                        </p:attrNameLst>
                                      </p:cBhvr>
                                      <p:to>
                                        <p:strVal val="visible"/>
                                      </p:to>
                                    </p:set>
                                    <p:animEffect transition="in" filter="dissolve">
                                      <p:cBhvr>
                                        <p:cTn id="10" dur="100"/>
                                        <p:tgtEl>
                                          <p:spTgt spid="547"/>
                                        </p:tgtEl>
                                      </p:cBhvr>
                                    </p:animEffect>
                                  </p:childTnLst>
                                </p:cTn>
                              </p:par>
                            </p:childTnLst>
                          </p:cTn>
                        </p:par>
                        <p:par>
                          <p:cTn id="11" fill="hold">
                            <p:stCondLst>
                              <p:cond delay="600"/>
                            </p:stCondLst>
                            <p:childTnLst>
                              <p:par>
                                <p:cTn id="12" presetID="9" presetClass="entr" fill="hold" grpId="2" nodeType="afterEffect">
                                  <p:stCondLst>
                                    <p:cond delay="0"/>
                                  </p:stCondLst>
                                  <p:iterate>
                                    <p:tmAbs val="0"/>
                                  </p:iterate>
                                  <p:childTnLst>
                                    <p:set>
                                      <p:cBhvr>
                                        <p:cTn id="13" fill="hold"/>
                                        <p:tgtEl>
                                          <p:spTgt spid="546"/>
                                        </p:tgtEl>
                                        <p:attrNameLst>
                                          <p:attrName>style.visibility</p:attrName>
                                        </p:attrNameLst>
                                      </p:cBhvr>
                                      <p:to>
                                        <p:strVal val="visible"/>
                                      </p:to>
                                    </p:set>
                                    <p:animEffect transition="in" filter="dissolve">
                                      <p:cBhvr>
                                        <p:cTn id="14" dur="100"/>
                                        <p:tgtEl>
                                          <p:spTgt spid="546"/>
                                        </p:tgtEl>
                                      </p:cBhvr>
                                    </p:animEffect>
                                  </p:childTnLst>
                                </p:cTn>
                              </p:par>
                            </p:childTnLst>
                          </p:cTn>
                        </p:par>
                        <p:par>
                          <p:cTn id="15" fill="hold">
                            <p:stCondLst>
                              <p:cond delay="700"/>
                            </p:stCondLst>
                            <p:childTnLst>
                              <p:par>
                                <p:cTn id="16" presetID="9" presetClass="entr" fill="hold" grpId="3" nodeType="afterEffect">
                                  <p:stCondLst>
                                    <p:cond delay="0"/>
                                  </p:stCondLst>
                                  <p:iterate>
                                    <p:tmAbs val="0"/>
                                  </p:iterate>
                                  <p:childTnLst>
                                    <p:set>
                                      <p:cBhvr>
                                        <p:cTn id="17" fill="hold"/>
                                        <p:tgtEl>
                                          <p:spTgt spid="545"/>
                                        </p:tgtEl>
                                        <p:attrNameLst>
                                          <p:attrName>style.visibility</p:attrName>
                                        </p:attrNameLst>
                                      </p:cBhvr>
                                      <p:to>
                                        <p:strVal val="visible"/>
                                      </p:to>
                                    </p:set>
                                    <p:animEffect transition="in" filter="dissolve">
                                      <p:cBhvr>
                                        <p:cTn id="18" dur="100"/>
                                        <p:tgtEl>
                                          <p:spTgt spid="545"/>
                                        </p:tgtEl>
                                      </p:cBhvr>
                                    </p:animEffect>
                                  </p:childTnLst>
                                </p:cTn>
                              </p:par>
                            </p:childTnLst>
                          </p:cTn>
                        </p:par>
                        <p:par>
                          <p:cTn id="19" fill="hold">
                            <p:stCondLst>
                              <p:cond delay="800"/>
                            </p:stCondLst>
                            <p:childTnLst>
                              <p:par>
                                <p:cTn id="20" presetID="9" presetClass="entr" fill="hold" grpId="4" nodeType="afterEffect">
                                  <p:stCondLst>
                                    <p:cond delay="0"/>
                                  </p:stCondLst>
                                  <p:iterate>
                                    <p:tmAbs val="0"/>
                                  </p:iterate>
                                  <p:childTnLst>
                                    <p:set>
                                      <p:cBhvr>
                                        <p:cTn id="21" fill="hold"/>
                                        <p:tgtEl>
                                          <p:spTgt spid="544"/>
                                        </p:tgtEl>
                                        <p:attrNameLst>
                                          <p:attrName>style.visibility</p:attrName>
                                        </p:attrNameLst>
                                      </p:cBhvr>
                                      <p:to>
                                        <p:strVal val="visible"/>
                                      </p:to>
                                    </p:set>
                                    <p:animEffect transition="in" filter="dissolve">
                                      <p:cBhvr>
                                        <p:cTn id="22" dur="100"/>
                                        <p:tgtEl>
                                          <p:spTgt spid="544"/>
                                        </p:tgtEl>
                                      </p:cBhvr>
                                    </p:animEffect>
                                  </p:childTnLst>
                                </p:cTn>
                              </p:par>
                            </p:childTnLst>
                          </p:cTn>
                        </p:par>
                        <p:par>
                          <p:cTn id="23" fill="hold">
                            <p:stCondLst>
                              <p:cond delay="900"/>
                            </p:stCondLst>
                            <p:childTnLst>
                              <p:par>
                                <p:cTn id="24" presetID="9" presetClass="entr" fill="hold" grpId="5" nodeType="afterEffect">
                                  <p:stCondLst>
                                    <p:cond delay="0"/>
                                  </p:stCondLst>
                                  <p:iterate>
                                    <p:tmAbs val="0"/>
                                  </p:iterate>
                                  <p:childTnLst>
                                    <p:set>
                                      <p:cBhvr>
                                        <p:cTn id="25" fill="hold"/>
                                        <p:tgtEl>
                                          <p:spTgt spid="543"/>
                                        </p:tgtEl>
                                        <p:attrNameLst>
                                          <p:attrName>style.visibility</p:attrName>
                                        </p:attrNameLst>
                                      </p:cBhvr>
                                      <p:to>
                                        <p:strVal val="visible"/>
                                      </p:to>
                                    </p:set>
                                    <p:animEffect transition="in" filter="dissolve">
                                      <p:cBhvr>
                                        <p:cTn id="26" dur="100"/>
                                        <p:tgtEl>
                                          <p:spTgt spid="543"/>
                                        </p:tgtEl>
                                      </p:cBhvr>
                                    </p:animEffect>
                                  </p:childTnLst>
                                </p:cTn>
                              </p:par>
                            </p:childTnLst>
                          </p:cTn>
                        </p:par>
                        <p:par>
                          <p:cTn id="27" fill="hold">
                            <p:stCondLst>
                              <p:cond delay="1000"/>
                            </p:stCondLst>
                            <p:childTnLst>
                              <p:par>
                                <p:cTn id="28" presetID="9" presetClass="entr" fill="hold" grpId="6" nodeType="afterEffect">
                                  <p:stCondLst>
                                    <p:cond delay="0"/>
                                  </p:stCondLst>
                                  <p:iterate>
                                    <p:tmAbs val="0"/>
                                  </p:iterate>
                                  <p:childTnLst>
                                    <p:set>
                                      <p:cBhvr>
                                        <p:cTn id="29" fill="hold"/>
                                        <p:tgtEl>
                                          <p:spTgt spid="542"/>
                                        </p:tgtEl>
                                        <p:attrNameLst>
                                          <p:attrName>style.visibility</p:attrName>
                                        </p:attrNameLst>
                                      </p:cBhvr>
                                      <p:to>
                                        <p:strVal val="visible"/>
                                      </p:to>
                                    </p:set>
                                    <p:animEffect transition="in" filter="dissolve">
                                      <p:cBhvr>
                                        <p:cTn id="30" dur="100"/>
                                        <p:tgtEl>
                                          <p:spTgt spid="542"/>
                                        </p:tgtEl>
                                      </p:cBhvr>
                                    </p:animEffect>
                                  </p:childTnLst>
                                </p:cTn>
                              </p:par>
                            </p:childTnLst>
                          </p:cTn>
                        </p:par>
                        <p:par>
                          <p:cTn id="31" fill="hold">
                            <p:stCondLst>
                              <p:cond delay="1100"/>
                            </p:stCondLst>
                            <p:childTnLst>
                              <p:par>
                                <p:cTn id="32" presetID="9" presetClass="entr" fill="hold" grpId="7" nodeType="afterEffect">
                                  <p:stCondLst>
                                    <p:cond delay="0"/>
                                  </p:stCondLst>
                                  <p:iterate>
                                    <p:tmAbs val="0"/>
                                  </p:iterate>
                                  <p:childTnLst>
                                    <p:set>
                                      <p:cBhvr>
                                        <p:cTn id="33" fill="hold"/>
                                        <p:tgtEl>
                                          <p:spTgt spid="541"/>
                                        </p:tgtEl>
                                        <p:attrNameLst>
                                          <p:attrName>style.visibility</p:attrName>
                                        </p:attrNameLst>
                                      </p:cBhvr>
                                      <p:to>
                                        <p:strVal val="visible"/>
                                      </p:to>
                                    </p:set>
                                    <p:animEffect transition="in" filter="dissolve">
                                      <p:cBhvr>
                                        <p:cTn id="34" dur="100"/>
                                        <p:tgtEl>
                                          <p:spTgt spid="541"/>
                                        </p:tgtEl>
                                      </p:cBhvr>
                                    </p:animEffect>
                                  </p:childTnLst>
                                </p:cTn>
                              </p:par>
                            </p:childTnLst>
                          </p:cTn>
                        </p:par>
                        <p:par>
                          <p:cTn id="35" fill="hold">
                            <p:stCondLst>
                              <p:cond delay="1200"/>
                            </p:stCondLst>
                            <p:childTnLst>
                              <p:par>
                                <p:cTn id="36" presetID="9" presetClass="entr" fill="hold" grpId="8" nodeType="afterEffect">
                                  <p:stCondLst>
                                    <p:cond delay="0"/>
                                  </p:stCondLst>
                                  <p:iterate>
                                    <p:tmAbs val="0"/>
                                  </p:iterate>
                                  <p:childTnLst>
                                    <p:set>
                                      <p:cBhvr>
                                        <p:cTn id="37" fill="hold"/>
                                        <p:tgtEl>
                                          <p:spTgt spid="540"/>
                                        </p:tgtEl>
                                        <p:attrNameLst>
                                          <p:attrName>style.visibility</p:attrName>
                                        </p:attrNameLst>
                                      </p:cBhvr>
                                      <p:to>
                                        <p:strVal val="visible"/>
                                      </p:to>
                                    </p:set>
                                    <p:animEffect transition="in" filter="dissolve">
                                      <p:cBhvr>
                                        <p:cTn id="38" dur="100"/>
                                        <p:tgtEl>
                                          <p:spTgt spid="540"/>
                                        </p:tgtEl>
                                      </p:cBhvr>
                                    </p:animEffect>
                                  </p:childTnLst>
                                </p:cTn>
                              </p:par>
                            </p:childTnLst>
                          </p:cTn>
                        </p:par>
                        <p:par>
                          <p:cTn id="39" fill="hold">
                            <p:stCondLst>
                              <p:cond delay="1300"/>
                            </p:stCondLst>
                            <p:childTnLst>
                              <p:par>
                                <p:cTn id="40" presetID="9" presetClass="entr" fill="hold" grpId="9" nodeType="afterEffect">
                                  <p:stCondLst>
                                    <p:cond delay="0"/>
                                  </p:stCondLst>
                                  <p:iterate>
                                    <p:tmAbs val="0"/>
                                  </p:iterate>
                                  <p:childTnLst>
                                    <p:set>
                                      <p:cBhvr>
                                        <p:cTn id="41" fill="hold"/>
                                        <p:tgtEl>
                                          <p:spTgt spid="539"/>
                                        </p:tgtEl>
                                        <p:attrNameLst>
                                          <p:attrName>style.visibility</p:attrName>
                                        </p:attrNameLst>
                                      </p:cBhvr>
                                      <p:to>
                                        <p:strVal val="visible"/>
                                      </p:to>
                                    </p:set>
                                    <p:animEffect transition="in" filter="dissolve">
                                      <p:cBhvr>
                                        <p:cTn id="42" dur="100"/>
                                        <p:tgtEl>
                                          <p:spTgt spid="539"/>
                                        </p:tgtEl>
                                      </p:cBhvr>
                                    </p:animEffect>
                                  </p:childTnLst>
                                </p:cTn>
                              </p:par>
                            </p:childTnLst>
                          </p:cTn>
                        </p:par>
                        <p:par>
                          <p:cTn id="43" fill="hold">
                            <p:stCondLst>
                              <p:cond delay="1400"/>
                            </p:stCondLst>
                            <p:childTnLst>
                              <p:par>
                                <p:cTn id="44" presetID="9" presetClass="entr" fill="hold" grpId="10" nodeType="afterEffect">
                                  <p:stCondLst>
                                    <p:cond delay="0"/>
                                  </p:stCondLst>
                                  <p:iterate>
                                    <p:tmAbs val="0"/>
                                  </p:iterate>
                                  <p:childTnLst>
                                    <p:set>
                                      <p:cBhvr>
                                        <p:cTn id="45" fill="hold"/>
                                        <p:tgtEl>
                                          <p:spTgt spid="538"/>
                                        </p:tgtEl>
                                        <p:attrNameLst>
                                          <p:attrName>style.visibility</p:attrName>
                                        </p:attrNameLst>
                                      </p:cBhvr>
                                      <p:to>
                                        <p:strVal val="visible"/>
                                      </p:to>
                                    </p:set>
                                    <p:animEffect transition="in" filter="dissolve">
                                      <p:cBhvr>
                                        <p:cTn id="46" dur="100"/>
                                        <p:tgtEl>
                                          <p:spTgt spid="538"/>
                                        </p:tgtEl>
                                      </p:cBhvr>
                                    </p:animEffect>
                                  </p:childTnLst>
                                </p:cTn>
                              </p:par>
                            </p:childTnLst>
                          </p:cTn>
                        </p:par>
                        <p:par>
                          <p:cTn id="47" fill="hold">
                            <p:stCondLst>
                              <p:cond delay="1500"/>
                            </p:stCondLst>
                            <p:childTnLst>
                              <p:par>
                                <p:cTn id="48" presetID="2" presetClass="entr" presetSubtype="1" fill="hold" grpId="11" nodeType="afterEffect">
                                  <p:stCondLst>
                                    <p:cond delay="0"/>
                                  </p:stCondLst>
                                  <p:iterate>
                                    <p:tmAbs val="0"/>
                                  </p:iterate>
                                  <p:childTnLst>
                                    <p:set>
                                      <p:cBhvr>
                                        <p:cTn id="49" fill="hold"/>
                                        <p:tgtEl>
                                          <p:spTgt spid="537"/>
                                        </p:tgtEl>
                                        <p:attrNameLst>
                                          <p:attrName>style.visibility</p:attrName>
                                        </p:attrNameLst>
                                      </p:cBhvr>
                                      <p:to>
                                        <p:strVal val="visible"/>
                                      </p:to>
                                    </p:set>
                                    <p:anim calcmode="lin" valueType="num">
                                      <p:cBhvr>
                                        <p:cTn id="50" dur="2000" fill="hold"/>
                                        <p:tgtEl>
                                          <p:spTgt spid="537"/>
                                        </p:tgtEl>
                                        <p:attrNameLst>
                                          <p:attrName>ppt_x</p:attrName>
                                        </p:attrNameLst>
                                      </p:cBhvr>
                                      <p:tavLst>
                                        <p:tav tm="0">
                                          <p:val>
                                            <p:strVal val="#ppt_x"/>
                                          </p:val>
                                        </p:tav>
                                        <p:tav tm="100000">
                                          <p:val>
                                            <p:strVal val="#ppt_x"/>
                                          </p:val>
                                        </p:tav>
                                      </p:tavLst>
                                    </p:anim>
                                    <p:anim calcmode="lin" valueType="num">
                                      <p:cBhvr>
                                        <p:cTn id="51" dur="2000" fill="hold"/>
                                        <p:tgtEl>
                                          <p:spTgt spid="5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537" grpId="11" animBg="1" advAuto="0"/>
      <p:bldP spid="538" grpId="10" animBg="1" advAuto="0"/>
      <p:bldP spid="539" grpId="9" animBg="1" advAuto="0"/>
      <p:bldP spid="540" grpId="8" animBg="1" advAuto="0"/>
      <p:bldP spid="541" grpId="7" animBg="1" advAuto="0"/>
      <p:bldP spid="542" grpId="6" animBg="1" advAuto="0"/>
      <p:bldP spid="543" grpId="5" animBg="1" advAuto="0"/>
      <p:bldP spid="544" grpId="4" animBg="1" advAuto="0"/>
      <p:bldP spid="545" grpId="3" animBg="1" advAuto="0"/>
      <p:bldP spid="546" grpId="2" animBg="1" advAuto="0"/>
      <p:bldP spid="547"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6D6D6"/>
            </a:gs>
          </a:gsLst>
          <a:lin ang="5400000" scaled="0"/>
        </a:gradFill>
        <a:effectLst/>
      </p:bgPr>
    </p:bg>
    <p:spTree>
      <p:nvGrpSpPr>
        <p:cNvPr id="1" name=""/>
        <p:cNvGrpSpPr/>
        <p:nvPr/>
      </p:nvGrpSpPr>
      <p:grpSpPr>
        <a:xfrm>
          <a:off x="0" y="0"/>
          <a:ext cx="0" cy="0"/>
          <a:chOff x="0" y="0"/>
          <a:chExt cx="0" cy="0"/>
        </a:xfrm>
      </p:grpSpPr>
      <p:pic>
        <p:nvPicPr>
          <p:cNvPr id="552" name="left-orange.png" descr="left-orange.png"/>
          <p:cNvPicPr>
            <a:picLocks noChangeAspect="1"/>
          </p:cNvPicPr>
          <p:nvPr/>
        </p:nvPicPr>
        <p:blipFill>
          <a:blip r:embed="rId5">
            <a:extLst/>
          </a:blip>
          <a:stretch>
            <a:fillRect/>
          </a:stretch>
        </p:blipFill>
        <p:spPr>
          <a:xfrm>
            <a:off x="2261561" y="1238090"/>
            <a:ext cx="1121173" cy="1905001"/>
          </a:xfrm>
          <a:prstGeom prst="rect">
            <a:avLst/>
          </a:prstGeom>
          <a:ln w="3175">
            <a:miter lim="400000"/>
          </a:ln>
        </p:spPr>
      </p:pic>
      <p:pic>
        <p:nvPicPr>
          <p:cNvPr id="553" name="left-yellow.png" descr="left-yellow.png"/>
          <p:cNvPicPr>
            <a:picLocks noChangeAspect="1"/>
          </p:cNvPicPr>
          <p:nvPr/>
        </p:nvPicPr>
        <p:blipFill>
          <a:blip r:embed="rId6">
            <a:extLst/>
          </a:blip>
          <a:stretch>
            <a:fillRect/>
          </a:stretch>
        </p:blipFill>
        <p:spPr>
          <a:xfrm>
            <a:off x="1566824" y="1694496"/>
            <a:ext cx="1756173" cy="1587501"/>
          </a:xfrm>
          <a:prstGeom prst="rect">
            <a:avLst/>
          </a:prstGeom>
          <a:ln w="3175">
            <a:miter lim="400000"/>
          </a:ln>
        </p:spPr>
      </p:pic>
      <p:pic>
        <p:nvPicPr>
          <p:cNvPr id="554" name="left-green.png" descr="left-green.png"/>
          <p:cNvPicPr>
            <a:picLocks noChangeAspect="1"/>
          </p:cNvPicPr>
          <p:nvPr/>
        </p:nvPicPr>
        <p:blipFill>
          <a:blip r:embed="rId7">
            <a:extLst/>
          </a:blip>
          <a:stretch>
            <a:fillRect/>
          </a:stretch>
        </p:blipFill>
        <p:spPr>
          <a:xfrm>
            <a:off x="1387665" y="2646996"/>
            <a:ext cx="1925974" cy="1260079"/>
          </a:xfrm>
          <a:prstGeom prst="rect">
            <a:avLst/>
          </a:prstGeom>
          <a:ln w="3175">
            <a:miter lim="400000"/>
          </a:ln>
        </p:spPr>
      </p:pic>
      <p:pic>
        <p:nvPicPr>
          <p:cNvPr id="555" name="left-blue.png" descr="left-blue.png"/>
          <p:cNvPicPr>
            <a:picLocks noChangeAspect="1"/>
          </p:cNvPicPr>
          <p:nvPr/>
        </p:nvPicPr>
        <p:blipFill>
          <a:blip r:embed="rId8">
            <a:extLst/>
          </a:blip>
          <a:stretch>
            <a:fillRect/>
          </a:stretch>
        </p:blipFill>
        <p:spPr>
          <a:xfrm>
            <a:off x="1497371" y="3371293"/>
            <a:ext cx="1855391" cy="1468438"/>
          </a:xfrm>
          <a:prstGeom prst="rect">
            <a:avLst/>
          </a:prstGeom>
          <a:ln w="3175">
            <a:miter lim="400000"/>
          </a:ln>
        </p:spPr>
      </p:pic>
      <p:pic>
        <p:nvPicPr>
          <p:cNvPr id="556" name="purple.png" descr="purple.png"/>
          <p:cNvPicPr>
            <a:picLocks noChangeAspect="1"/>
          </p:cNvPicPr>
          <p:nvPr/>
        </p:nvPicPr>
        <p:blipFill>
          <a:blip r:embed="rId9">
            <a:extLst/>
          </a:blip>
          <a:stretch>
            <a:fillRect/>
          </a:stretch>
        </p:blipFill>
        <p:spPr>
          <a:xfrm>
            <a:off x="2301042" y="3430824"/>
            <a:ext cx="1160861" cy="1964532"/>
          </a:xfrm>
          <a:prstGeom prst="rect">
            <a:avLst/>
          </a:prstGeom>
          <a:ln w="3175">
            <a:miter lim="400000"/>
          </a:ln>
        </p:spPr>
      </p:pic>
      <p:pic>
        <p:nvPicPr>
          <p:cNvPr id="557" name="right-red.png" descr="right-red.png"/>
          <p:cNvPicPr>
            <a:picLocks noChangeAspect="1"/>
          </p:cNvPicPr>
          <p:nvPr/>
        </p:nvPicPr>
        <p:blipFill>
          <a:blip r:embed="rId10">
            <a:extLst/>
          </a:blip>
          <a:stretch>
            <a:fillRect/>
          </a:stretch>
        </p:blipFill>
        <p:spPr>
          <a:xfrm>
            <a:off x="3407538" y="3432147"/>
            <a:ext cx="1121173" cy="1964532"/>
          </a:xfrm>
          <a:prstGeom prst="rect">
            <a:avLst/>
          </a:prstGeom>
          <a:ln w="3175">
            <a:miter lim="400000"/>
          </a:ln>
        </p:spPr>
      </p:pic>
      <p:pic>
        <p:nvPicPr>
          <p:cNvPr id="558" name="right-orange.png" descr="right-orange.png"/>
          <p:cNvPicPr>
            <a:picLocks noChangeAspect="1"/>
          </p:cNvPicPr>
          <p:nvPr/>
        </p:nvPicPr>
        <p:blipFill>
          <a:blip r:embed="rId11">
            <a:extLst/>
          </a:blip>
          <a:stretch>
            <a:fillRect/>
          </a:stretch>
        </p:blipFill>
        <p:spPr>
          <a:xfrm>
            <a:off x="3501795" y="3361371"/>
            <a:ext cx="1726408" cy="1508126"/>
          </a:xfrm>
          <a:prstGeom prst="rect">
            <a:avLst/>
          </a:prstGeom>
          <a:ln w="3175">
            <a:miter lim="400000"/>
          </a:ln>
        </p:spPr>
      </p:pic>
      <p:pic>
        <p:nvPicPr>
          <p:cNvPr id="559" name="right-yellow.png" descr="right-yellow.png"/>
          <p:cNvPicPr>
            <a:picLocks noChangeAspect="1"/>
          </p:cNvPicPr>
          <p:nvPr/>
        </p:nvPicPr>
        <p:blipFill>
          <a:blip r:embed="rId12">
            <a:extLst/>
          </a:blip>
          <a:stretch>
            <a:fillRect/>
          </a:stretch>
        </p:blipFill>
        <p:spPr>
          <a:xfrm>
            <a:off x="3541483" y="2706527"/>
            <a:ext cx="1914923" cy="1150939"/>
          </a:xfrm>
          <a:prstGeom prst="rect">
            <a:avLst/>
          </a:prstGeom>
          <a:ln w="3175">
            <a:miter lim="400000"/>
          </a:ln>
        </p:spPr>
      </p:pic>
      <p:pic>
        <p:nvPicPr>
          <p:cNvPr id="560" name="right-gree.png" descr="right-gree.png"/>
          <p:cNvPicPr>
            <a:picLocks noChangeAspect="1"/>
          </p:cNvPicPr>
          <p:nvPr/>
        </p:nvPicPr>
        <p:blipFill>
          <a:blip r:embed="rId13">
            <a:extLst/>
          </a:blip>
          <a:stretch>
            <a:fillRect/>
          </a:stretch>
        </p:blipFill>
        <p:spPr>
          <a:xfrm>
            <a:off x="3501692" y="1739144"/>
            <a:ext cx="1736329" cy="1498204"/>
          </a:xfrm>
          <a:prstGeom prst="rect">
            <a:avLst/>
          </a:prstGeom>
          <a:ln w="3175">
            <a:miter lim="400000"/>
          </a:ln>
        </p:spPr>
      </p:pic>
      <p:pic>
        <p:nvPicPr>
          <p:cNvPr id="561" name="blue-right.png" descr="blue-right.png"/>
          <p:cNvPicPr>
            <a:picLocks noChangeAspect="1"/>
          </p:cNvPicPr>
          <p:nvPr/>
        </p:nvPicPr>
        <p:blipFill>
          <a:blip r:embed="rId14">
            <a:extLst/>
          </a:blip>
          <a:stretch>
            <a:fillRect/>
          </a:stretch>
        </p:blipFill>
        <p:spPr>
          <a:xfrm>
            <a:off x="3392655" y="1228168"/>
            <a:ext cx="1150938" cy="1924845"/>
          </a:xfrm>
          <a:prstGeom prst="rect">
            <a:avLst/>
          </a:prstGeom>
          <a:ln w="3175">
            <a:miter lim="400000"/>
          </a:ln>
        </p:spPr>
      </p:pic>
      <p:sp>
        <p:nvSpPr>
          <p:cNvPr id="562" name="ELECTRICAL SAFETY SENSE  Completed = 100% Safe"/>
          <p:cNvSpPr txBox="1"/>
          <p:nvPr/>
        </p:nvSpPr>
        <p:spPr>
          <a:xfrm>
            <a:off x="464344" y="5557572"/>
            <a:ext cx="9237266" cy="1508126"/>
          </a:xfrm>
          <a:prstGeom prst="rect">
            <a:avLst/>
          </a:prstGeom>
          <a:ln w="3175"/>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2333" tIns="42333" rIns="42333" bIns="42333"/>
          <a:lstStyle/>
          <a:p>
            <a:pPr defTabSz="357187">
              <a:defRPr sz="4200">
                <a:solidFill>
                  <a:srgbClr val="4AC7F4"/>
                </a:solidFill>
                <a:effectLst>
                  <a:outerShdw blurRad="38100" dist="38100" dir="2700000" rotWithShape="0">
                    <a:srgbClr val="797979"/>
                  </a:outerShdw>
                </a:effectLst>
                <a:latin typeface="Arial"/>
                <a:ea typeface="Arial"/>
                <a:cs typeface="Arial"/>
                <a:sym typeface="Arial"/>
              </a:defRPr>
            </a:pPr>
            <a:r>
              <a:rPr>
                <a:effectLst>
                  <a:outerShdw blurRad="38100" dist="38100" dir="2700000" rotWithShape="0">
                    <a:srgbClr val="000000">
                      <a:alpha val="43137"/>
                    </a:srgbClr>
                  </a:outerShdw>
                </a:effectLst>
              </a:rPr>
              <a:t>ELECTRICAL SAFETY SENSE </a:t>
            </a:r>
            <a:br>
              <a:rPr>
                <a:effectLst>
                  <a:outerShdw blurRad="38100" dist="38100" dir="2700000" rotWithShape="0">
                    <a:srgbClr val="000000">
                      <a:alpha val="43137"/>
                    </a:srgbClr>
                  </a:outerShdw>
                </a:effectLst>
              </a:rPr>
            </a:br>
            <a:r>
              <a:rPr>
                <a:effectLst>
                  <a:outerShdw blurRad="38100" dist="38100" dir="2700000" rotWithShape="0">
                    <a:srgbClr val="000000">
                      <a:alpha val="43137"/>
                    </a:srgbClr>
                  </a:outerShdw>
                </a:effectLst>
              </a:rPr>
              <a:t>Completed = 100% Safe</a:t>
            </a:r>
          </a:p>
        </p:txBody>
      </p:sp>
      <p:pic>
        <p:nvPicPr>
          <p:cNvPr id="563" name="Volter running left cape out.png" descr="Volter running left cape out.png"/>
          <p:cNvPicPr>
            <a:picLocks noChangeAspect="1"/>
          </p:cNvPicPr>
          <p:nvPr/>
        </p:nvPicPr>
        <p:blipFill>
          <a:blip r:embed="rId15">
            <a:extLst/>
          </a:blip>
          <a:stretch>
            <a:fillRect/>
          </a:stretch>
        </p:blipFill>
        <p:spPr>
          <a:xfrm>
            <a:off x="5645127" y="665566"/>
            <a:ext cx="4310646" cy="5578483"/>
          </a:xfrm>
          <a:prstGeom prst="rect">
            <a:avLst/>
          </a:prstGeom>
          <a:ln w="3175">
            <a:miter lim="400000"/>
          </a:ln>
        </p:spPr>
      </p:pic>
      <p:pic>
        <p:nvPicPr>
          <p:cNvPr id="2" name="Slide 45 audio sample">
            <a:hlinkClick r:id="" action="ppaction://media"/>
            <a:extLst>
              <a:ext uri="{FF2B5EF4-FFF2-40B4-BE49-F238E27FC236}">
                <a16:creationId xmlns:a16="http://schemas.microsoft.com/office/drawing/2014/main" id="{EADA5C16-300D-CE4C-9C13-EDA5831AB1E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259389" y="3699112"/>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xmlns:m="http://schemas.openxmlformats.org/officeDocument/2006/math" xmlns:a14="http://schemas.microsoft.com/office/drawing/2010/main">
      <p:transition spd="fast">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8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Screen Shot 2018-10-05 at 10.54.58 AM.png" descr="Screen Shot 2018-10-05 at 10.54.58 AM.png"/>
          <p:cNvPicPr>
            <a:picLocks noChangeAspect="1"/>
          </p:cNvPicPr>
          <p:nvPr/>
        </p:nvPicPr>
        <p:blipFill>
          <a:blip r:embed="rId5">
            <a:extLst/>
          </a:blip>
          <a:stretch>
            <a:fillRect/>
          </a:stretch>
        </p:blipFill>
        <p:spPr>
          <a:xfrm>
            <a:off x="-129677" y="1354222"/>
            <a:ext cx="10419354" cy="6849312"/>
          </a:xfrm>
          <a:prstGeom prst="rect">
            <a:avLst/>
          </a:prstGeom>
          <a:ln w="3175">
            <a:miter lim="400000"/>
          </a:ln>
        </p:spPr>
      </p:pic>
      <p:pic>
        <p:nvPicPr>
          <p:cNvPr id="568" name="Screen Shot 2018-10-08 at 11.43.49 AM.png" descr="Screen Shot 2018-10-08 at 11.43.49 AM.png"/>
          <p:cNvPicPr>
            <a:picLocks noChangeAspect="1"/>
          </p:cNvPicPr>
          <p:nvPr/>
        </p:nvPicPr>
        <p:blipFill>
          <a:blip r:embed="rId6">
            <a:extLst/>
          </a:blip>
          <a:stretch>
            <a:fillRect/>
          </a:stretch>
        </p:blipFill>
        <p:spPr>
          <a:xfrm>
            <a:off x="-395633" y="1375925"/>
            <a:ext cx="10692960" cy="6659650"/>
          </a:xfrm>
          <a:prstGeom prst="rect">
            <a:avLst/>
          </a:prstGeom>
          <a:ln w="3175">
            <a:miter lim="400000"/>
          </a:ln>
        </p:spPr>
      </p:pic>
      <p:pic>
        <p:nvPicPr>
          <p:cNvPr id="569" name="Screen Shot 2018-10-08 at 11.44.59 AM.png" descr="Screen Shot 2018-10-08 at 11.44.59 AM.png"/>
          <p:cNvPicPr>
            <a:picLocks noChangeAspect="1"/>
          </p:cNvPicPr>
          <p:nvPr/>
        </p:nvPicPr>
        <p:blipFill>
          <a:blip r:embed="rId7">
            <a:extLst/>
          </a:blip>
          <a:stretch>
            <a:fillRect/>
          </a:stretch>
        </p:blipFill>
        <p:spPr>
          <a:xfrm>
            <a:off x="-395633" y="1339020"/>
            <a:ext cx="10709546" cy="6718258"/>
          </a:xfrm>
          <a:prstGeom prst="rect">
            <a:avLst/>
          </a:prstGeom>
          <a:ln w="3175">
            <a:miter lim="400000"/>
          </a:ln>
        </p:spPr>
      </p:pic>
      <p:sp>
        <p:nvSpPr>
          <p:cNvPr id="570" name="Learn more at  energysafekids.org/dte"/>
          <p:cNvSpPr txBox="1"/>
          <p:nvPr/>
        </p:nvSpPr>
        <p:spPr>
          <a:xfrm>
            <a:off x="1428742" y="-75051"/>
            <a:ext cx="7044210" cy="1450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lnSpc>
                <a:spcPct val="80000"/>
              </a:lnSpc>
              <a:defRPr sz="5000">
                <a:solidFill>
                  <a:srgbClr val="006AB3"/>
                </a:solidFill>
              </a:defRPr>
            </a:pPr>
            <a:r>
              <a:t>Learn more at </a:t>
            </a:r>
            <a:br/>
            <a:r>
              <a:t>energysafekids.org/dte</a:t>
            </a:r>
          </a:p>
        </p:txBody>
      </p:sp>
      <p:pic>
        <p:nvPicPr>
          <p:cNvPr id="2" name="Recorded Sound">
            <a:hlinkClick r:id="" action="ppaction://media"/>
            <a:extLst>
              <a:ext uri="{FF2B5EF4-FFF2-40B4-BE49-F238E27FC236}">
                <a16:creationId xmlns:a16="http://schemas.microsoft.com/office/drawing/2014/main" id="{652E27CD-04D3-D24A-B3AB-969F7696A6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13913" y="3637064"/>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lip dir="l"/>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507" fill="hold"/>
                                        <p:tgtEl>
                                          <p:spTgt spid="2"/>
                                        </p:tgtEl>
                                      </p:cBhvr>
                                    </p:cmd>
                                  </p:childTnLst>
                                </p:cTn>
                              </p:par>
                            </p:childTnLst>
                          </p:cTn>
                        </p:par>
                        <p:par>
                          <p:cTn id="7" fill="hold">
                            <p:stCondLst>
                              <p:cond delay="0"/>
                            </p:stCondLst>
                            <p:childTnLst>
                              <p:par>
                                <p:cTn id="8" presetID="9" presetClass="exit" fill="hold" grpId="3" nodeType="afterEffect">
                                  <p:stCondLst>
                                    <p:cond delay="7000"/>
                                  </p:stCondLst>
                                  <p:iterate>
                                    <p:tmAbs val="0"/>
                                  </p:iterate>
                                  <p:childTnLst>
                                    <p:animEffect transition="out" filter="dissolve">
                                      <p:cBhvr>
                                        <p:cTn id="9" dur="1500" fill="hold"/>
                                        <p:tgtEl>
                                          <p:spTgt spid="568"/>
                                        </p:tgtEl>
                                      </p:cBhvr>
                                    </p:animEffect>
                                    <p:set>
                                      <p:cBhvr>
                                        <p:cTn id="10" fill="hold">
                                          <p:stCondLst>
                                            <p:cond delay="1499"/>
                                          </p:stCondLst>
                                        </p:cTn>
                                        <p:tgtEl>
                                          <p:spTgt spid="568"/>
                                        </p:tgtEl>
                                        <p:attrNameLst>
                                          <p:attrName>style.visibility</p:attrName>
                                        </p:attrNameLst>
                                      </p:cBhvr>
                                      <p:to>
                                        <p:strVal val="hidden"/>
                                      </p:to>
                                    </p:set>
                                  </p:childTnLst>
                                </p:cTn>
                              </p:par>
                            </p:childTnLst>
                          </p:cTn>
                        </p:par>
                        <p:par>
                          <p:cTn id="11" fill="hold">
                            <p:stCondLst>
                              <p:cond delay="8500"/>
                            </p:stCondLst>
                            <p:childTnLst>
                              <p:par>
                                <p:cTn id="12" presetID="9" presetClass="entr" presetSubtype="0" fill="hold" nodeType="afterEffect">
                                  <p:stCondLst>
                                    <p:cond delay="0"/>
                                  </p:stCondLst>
                                  <p:childTnLst>
                                    <p:set>
                                      <p:cBhvr>
                                        <p:cTn id="13" dur="1" fill="hold">
                                          <p:stCondLst>
                                            <p:cond delay="0"/>
                                          </p:stCondLst>
                                        </p:cTn>
                                        <p:tgtEl>
                                          <p:spTgt spid="569"/>
                                        </p:tgtEl>
                                        <p:attrNameLst>
                                          <p:attrName>style.visibility</p:attrName>
                                        </p:attrNameLst>
                                      </p:cBhvr>
                                      <p:to>
                                        <p:strVal val="visible"/>
                                      </p:to>
                                    </p:set>
                                    <p:animEffect transition="in" filter="dissolve">
                                      <p:cBhvr>
                                        <p:cTn id="14" dur="500"/>
                                        <p:tgtEl>
                                          <p:spTgt spid="569"/>
                                        </p:tgtEl>
                                      </p:cBhvr>
                                    </p:animEffect>
                                  </p:childTnLst>
                                </p:cTn>
                              </p:par>
                            </p:childTnLst>
                          </p:cTn>
                        </p:par>
                        <p:par>
                          <p:cTn id="15" fill="hold">
                            <p:stCondLst>
                              <p:cond delay="9000"/>
                            </p:stCondLst>
                            <p:childTnLst>
                              <p:par>
                                <p:cTn id="16" presetID="9" presetClass="exit" fill="hold" grpId="1" nodeType="afterEffect">
                                  <p:stCondLst>
                                    <p:cond delay="9000"/>
                                  </p:stCondLst>
                                  <p:iterate>
                                    <p:tmAbs val="0"/>
                                  </p:iterate>
                                  <p:childTnLst>
                                    <p:animEffect transition="out" filter="dissolve">
                                      <p:cBhvr>
                                        <p:cTn id="17" dur="2500" fill="hold"/>
                                        <p:tgtEl>
                                          <p:spTgt spid="569"/>
                                        </p:tgtEl>
                                      </p:cBhvr>
                                    </p:animEffect>
                                    <p:set>
                                      <p:cBhvr>
                                        <p:cTn id="18" fill="hold">
                                          <p:stCondLst>
                                            <p:cond delay="2499"/>
                                          </p:stCondLst>
                                        </p:cTn>
                                        <p:tgtEl>
                                          <p:spTgt spid="569"/>
                                        </p:tgtEl>
                                        <p:attrNameLst>
                                          <p:attrName>style.visibility</p:attrName>
                                        </p:attrNameLst>
                                      </p:cBhvr>
                                      <p:to>
                                        <p:strVal val="hidden"/>
                                      </p:to>
                                    </p:set>
                                  </p:childTnLst>
                                </p:cTn>
                              </p:par>
                            </p:childTnLst>
                          </p:cTn>
                        </p:par>
                        <p:par>
                          <p:cTn id="19" fill="hold">
                            <p:stCondLst>
                              <p:cond delay="20500"/>
                            </p:stCondLst>
                            <p:childTnLst>
                              <p:par>
                                <p:cTn id="20" presetID="1" presetClass="entr" presetSubtype="0" fill="hold" grpId="4" nodeType="afterEffect">
                                  <p:stCondLst>
                                    <p:cond delay="0"/>
                                  </p:stCondLst>
                                  <p:iterate>
                                    <p:tmAbs val="0"/>
                                  </p:iterate>
                                  <p:childTnLst>
                                    <p:set>
                                      <p:cBhvr>
                                        <p:cTn id="21" fill="hold"/>
                                        <p:tgtEl>
                                          <p:spTgt spid="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67" grpId="4" animBg="1" advAuto="0"/>
      <p:bldP spid="568" grpId="3" animBg="1" advAuto="0"/>
      <p:bldP spid="569"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Look up to know what’s down.…"/>
          <p:cNvSpPr txBox="1"/>
          <p:nvPr/>
        </p:nvSpPr>
        <p:spPr>
          <a:xfrm>
            <a:off x="198412" y="2699494"/>
            <a:ext cx="9763176" cy="199862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spcBef>
                <a:spcPts val="2000"/>
              </a:spcBef>
              <a:defRPr sz="4000">
                <a:solidFill>
                  <a:srgbClr val="1DA9DF"/>
                </a:solidFill>
              </a:defRPr>
            </a:pPr>
            <a:r>
              <a:rPr sz="3600" dirty="0"/>
              <a:t>Look up to know what’s down.</a:t>
            </a:r>
          </a:p>
          <a:p>
            <a:pPr>
              <a:spcBef>
                <a:spcPts val="2000"/>
              </a:spcBef>
              <a:defRPr sz="4000">
                <a:solidFill>
                  <a:srgbClr val="7F7F7F"/>
                </a:solidFill>
              </a:defRPr>
            </a:pPr>
            <a:r>
              <a:rPr sz="3600" dirty="0">
                <a:solidFill>
                  <a:srgbClr val="31558F"/>
                </a:solidFill>
              </a:rPr>
              <a:t>If you see a downed power line,</a:t>
            </a:r>
            <a:r>
              <a:rPr sz="3600" dirty="0"/>
              <a:t> </a:t>
            </a:r>
            <a:br>
              <a:rPr sz="3600" dirty="0"/>
            </a:br>
            <a:r>
              <a:rPr sz="3600" dirty="0">
                <a:solidFill>
                  <a:srgbClr val="31558F"/>
                </a:solidFill>
              </a:rPr>
              <a:t>stop, turn around and go the other way</a:t>
            </a:r>
            <a:r>
              <a:rPr sz="3600" dirty="0"/>
              <a:t>.</a:t>
            </a:r>
          </a:p>
        </p:txBody>
      </p:sp>
      <p:pic>
        <p:nvPicPr>
          <p:cNvPr id="575" name="Volter Arms akimbo facing left.png" descr="Volter Arms akimbo facing left.png"/>
          <p:cNvPicPr>
            <a:picLocks noChangeAspect="1"/>
          </p:cNvPicPr>
          <p:nvPr/>
        </p:nvPicPr>
        <p:blipFill>
          <a:blip r:embed="rId5">
            <a:extLst/>
          </a:blip>
          <a:stretch>
            <a:fillRect/>
          </a:stretch>
        </p:blipFill>
        <p:spPr>
          <a:xfrm>
            <a:off x="7291655" y="4049960"/>
            <a:ext cx="3362006" cy="4350831"/>
          </a:xfrm>
          <a:prstGeom prst="rect">
            <a:avLst/>
          </a:prstGeom>
          <a:ln w="3175">
            <a:miter lim="400000"/>
          </a:ln>
        </p:spPr>
      </p:pic>
      <p:sp>
        <p:nvSpPr>
          <p:cNvPr id="576" name="Remember these tips to be an Energy Safe Kid."/>
          <p:cNvSpPr txBox="1"/>
          <p:nvPr/>
        </p:nvSpPr>
        <p:spPr>
          <a:xfrm>
            <a:off x="392457" y="325187"/>
            <a:ext cx="9121086" cy="174214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5400"/>
            </a:pPr>
            <a:r>
              <a:rPr sz="5400" dirty="0"/>
              <a:t>Remember these tips to be </a:t>
            </a:r>
            <a:br>
              <a:rPr lang="en-US" sz="5400" dirty="0"/>
            </a:br>
            <a:r>
              <a:rPr sz="5400" dirty="0"/>
              <a:t>an </a:t>
            </a:r>
            <a:r>
              <a:rPr sz="5400" dirty="0">
                <a:solidFill>
                  <a:srgbClr val="1CA9DF"/>
                </a:solidFill>
              </a:rPr>
              <a:t>Energy Safe Kid</a:t>
            </a:r>
            <a:r>
              <a:rPr sz="5400" dirty="0"/>
              <a:t>.</a:t>
            </a:r>
          </a:p>
        </p:txBody>
      </p:sp>
      <p:pic>
        <p:nvPicPr>
          <p:cNvPr id="2" name="Slide 47 Sample audio">
            <a:hlinkClick r:id="" action="ppaction://media"/>
            <a:extLst>
              <a:ext uri="{FF2B5EF4-FFF2-40B4-BE49-F238E27FC236}">
                <a16:creationId xmlns:a16="http://schemas.microsoft.com/office/drawing/2014/main" id="{3C361B47-F0FD-8548-811E-E33B6AF147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000" y="3292405"/>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4009" fill="hold"/>
                                        <p:tgtEl>
                                          <p:spTgt spid="2"/>
                                        </p:tgtEl>
                                      </p:cBhvr>
                                    </p:cmd>
                                  </p:childTnLst>
                                </p:cTn>
                              </p:par>
                            </p:childTnLst>
                          </p:cTn>
                        </p:par>
                        <p:par>
                          <p:cTn id="7" fill="hold">
                            <p:stCondLst>
                              <p:cond delay="500"/>
                            </p:stCondLst>
                            <p:childTnLst>
                              <p:par>
                                <p:cTn id="8" presetID="1" presetClass="entr" presetSubtype="0" fill="hold" grpId="1" nodeType="afterEffect">
                                  <p:stCondLst>
                                    <p:cond delay="5000"/>
                                  </p:stCondLst>
                                  <p:iterate>
                                    <p:tmAbs val="0"/>
                                  </p:iterate>
                                  <p:childTnLst>
                                    <p:set>
                                      <p:cBhvr>
                                        <p:cTn id="9" fill="hold"/>
                                        <p:tgtEl>
                                          <p:spTgt spid="574">
                                            <p:bg/>
                                          </p:spTgt>
                                        </p:tgtEl>
                                        <p:attrNameLst>
                                          <p:attrName>style.visibility</p:attrName>
                                        </p:attrNameLst>
                                      </p:cBhvr>
                                      <p:to>
                                        <p:strVal val="visible"/>
                                      </p:to>
                                    </p:set>
                                  </p:childTnLst>
                                </p:cTn>
                              </p:par>
                            </p:childTnLst>
                          </p:cTn>
                        </p:par>
                        <p:par>
                          <p:cTn id="10" fill="hold">
                            <p:stCondLst>
                              <p:cond delay="5500"/>
                            </p:stCondLst>
                            <p:childTnLst>
                              <p:par>
                                <p:cTn id="11" presetID="1" presetClass="entr" presetSubtype="0" fill="hold" grpId="1" nodeType="afterEffect">
                                  <p:stCondLst>
                                    <p:cond delay="1000"/>
                                  </p:stCondLst>
                                  <p:iterate>
                                    <p:tmAbs val="0"/>
                                  </p:iterate>
                                  <p:childTnLst>
                                    <p:set>
                                      <p:cBhvr>
                                        <p:cTn id="12" fill="hold"/>
                                        <p:tgtEl>
                                          <p:spTgt spid="574">
                                            <p:txEl>
                                              <p:pRg st="0" end="0"/>
                                            </p:txEl>
                                          </p:spTgt>
                                        </p:tgtEl>
                                        <p:attrNameLst>
                                          <p:attrName>style.visibility</p:attrName>
                                        </p:attrNameLst>
                                      </p:cBhvr>
                                      <p:to>
                                        <p:strVal val="visible"/>
                                      </p:to>
                                    </p:set>
                                  </p:childTnLst>
                                </p:cTn>
                              </p:par>
                            </p:childTnLst>
                          </p:cTn>
                        </p:par>
                        <p:par>
                          <p:cTn id="13" fill="hold">
                            <p:stCondLst>
                              <p:cond delay="6500"/>
                            </p:stCondLst>
                            <p:childTnLst>
                              <p:par>
                                <p:cTn id="14" presetID="1" presetClass="entr" presetSubtype="0" fill="hold" grpId="1" nodeType="afterEffect">
                                  <p:stCondLst>
                                    <p:cond delay="6000"/>
                                  </p:stCondLst>
                                  <p:iterate>
                                    <p:tmAbs val="0"/>
                                  </p:iterate>
                                  <p:childTnLst>
                                    <p:set>
                                      <p:cBhvr>
                                        <p:cTn id="15" fill="hold"/>
                                        <p:tgtEl>
                                          <p:spTgt spid="5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574" grpId="1" uiExpand="1" build="p" bldLvl="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tay a school bus length away from downed power lines and anything they are touching.…"/>
          <p:cNvSpPr txBox="1"/>
          <p:nvPr/>
        </p:nvSpPr>
        <p:spPr>
          <a:xfrm>
            <a:off x="325412" y="2318069"/>
            <a:ext cx="9509176" cy="27336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spcBef>
                <a:spcPts val="1700"/>
              </a:spcBef>
              <a:defRPr sz="4000">
                <a:solidFill>
                  <a:srgbClr val="3EAEEF"/>
                </a:solidFill>
              </a:defRPr>
            </a:pPr>
            <a:r>
              <a:t>Stay a school bus length away from downed power lines and anything they are touching.</a:t>
            </a:r>
          </a:p>
          <a:p>
            <a:pPr>
              <a:spcBef>
                <a:spcPts val="2000"/>
              </a:spcBef>
              <a:defRPr sz="4000">
                <a:solidFill>
                  <a:srgbClr val="1F5394"/>
                </a:solidFill>
              </a:defRPr>
            </a:pPr>
            <a:r>
              <a:t>Tell an adult to call DTE or 911.</a:t>
            </a:r>
          </a:p>
        </p:txBody>
      </p:sp>
      <p:pic>
        <p:nvPicPr>
          <p:cNvPr id="581" name="Volter Arms akimbo facing left.png" descr="Volter Arms akimbo facing left.png"/>
          <p:cNvPicPr>
            <a:picLocks noChangeAspect="1"/>
          </p:cNvPicPr>
          <p:nvPr/>
        </p:nvPicPr>
        <p:blipFill>
          <a:blip r:embed="rId5">
            <a:extLst/>
          </a:blip>
          <a:stretch>
            <a:fillRect/>
          </a:stretch>
        </p:blipFill>
        <p:spPr>
          <a:xfrm>
            <a:off x="7291655" y="4049960"/>
            <a:ext cx="3362006" cy="4350831"/>
          </a:xfrm>
          <a:prstGeom prst="rect">
            <a:avLst/>
          </a:prstGeom>
          <a:ln w="3175">
            <a:miter lim="400000"/>
          </a:ln>
        </p:spPr>
      </p:pic>
      <p:sp>
        <p:nvSpPr>
          <p:cNvPr id="582" name="Remember these tips to be an Energy Safe Kid."/>
          <p:cNvSpPr txBox="1"/>
          <p:nvPr/>
        </p:nvSpPr>
        <p:spPr>
          <a:xfrm>
            <a:off x="392457" y="325187"/>
            <a:ext cx="9121086" cy="174214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5400"/>
            </a:pPr>
            <a:r>
              <a:rPr dirty="0"/>
              <a:t>Remember these tips to be </a:t>
            </a:r>
            <a:br>
              <a:rPr lang="en-US" dirty="0"/>
            </a:br>
            <a:r>
              <a:rPr dirty="0"/>
              <a:t>an </a:t>
            </a:r>
            <a:r>
              <a:rPr dirty="0">
                <a:solidFill>
                  <a:srgbClr val="1CA9DF"/>
                </a:solidFill>
              </a:rPr>
              <a:t>Energy Safe Kid</a:t>
            </a:r>
            <a:r>
              <a:rPr dirty="0"/>
              <a:t>.</a:t>
            </a:r>
          </a:p>
        </p:txBody>
      </p:sp>
      <p:pic>
        <p:nvPicPr>
          <p:cNvPr id="2" name="Recorded Sound">
            <a:hlinkClick r:id="" action="ppaction://media"/>
            <a:extLst>
              <a:ext uri="{FF2B5EF4-FFF2-40B4-BE49-F238E27FC236}">
                <a16:creationId xmlns:a16="http://schemas.microsoft.com/office/drawing/2014/main" id="{5A6A1B1D-F5AA-DC40-AC9B-821010381E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000" y="3278507"/>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3978" fill="hold"/>
                                        <p:tgtEl>
                                          <p:spTgt spid="2"/>
                                        </p:tgtEl>
                                      </p:cBhvr>
                                    </p:cmd>
                                  </p:childTnLst>
                                </p:cTn>
                              </p:par>
                            </p:childTnLst>
                          </p:cTn>
                        </p:par>
                        <p:par>
                          <p:cTn id="7" fill="hold">
                            <p:stCondLst>
                              <p:cond delay="500"/>
                            </p:stCondLst>
                            <p:childTnLst>
                              <p:par>
                                <p:cTn id="8" presetID="1" presetClass="entr" presetSubtype="0" fill="hold" grpId="1" nodeType="afterEffect">
                                  <p:stCondLst>
                                    <p:cond delay="400"/>
                                  </p:stCondLst>
                                  <p:iterate>
                                    <p:tmAbs val="0"/>
                                  </p:iterate>
                                  <p:childTnLst>
                                    <p:set>
                                      <p:cBhvr>
                                        <p:cTn id="9" fill="hold"/>
                                        <p:tgtEl>
                                          <p:spTgt spid="580">
                                            <p:bg/>
                                          </p:spTgt>
                                        </p:tgtEl>
                                        <p:attrNameLst>
                                          <p:attrName>style.visibility</p:attrName>
                                        </p:attrNameLst>
                                      </p:cBhvr>
                                      <p:to>
                                        <p:strVal val="visible"/>
                                      </p:to>
                                    </p:set>
                                  </p:childTnLst>
                                </p:cTn>
                              </p:par>
                            </p:childTnLst>
                          </p:cTn>
                        </p:par>
                        <p:par>
                          <p:cTn id="10" fill="hold">
                            <p:stCondLst>
                              <p:cond delay="900"/>
                            </p:stCondLst>
                            <p:childTnLst>
                              <p:par>
                                <p:cTn id="11" presetID="1" presetClass="entr" presetSubtype="0" fill="hold" grpId="1" nodeType="afterEffect">
                                  <p:stCondLst>
                                    <p:cond delay="500"/>
                                  </p:stCondLst>
                                  <p:iterate>
                                    <p:tmAbs val="0"/>
                                  </p:iterate>
                                  <p:childTnLst>
                                    <p:set>
                                      <p:cBhvr>
                                        <p:cTn id="12" fill="hold"/>
                                        <p:tgtEl>
                                          <p:spTgt spid="580">
                                            <p:txEl>
                                              <p:pRg st="0" end="0"/>
                                            </p:txEl>
                                          </p:spTgt>
                                        </p:tgtEl>
                                        <p:attrNameLst>
                                          <p:attrName>style.visibility</p:attrName>
                                        </p:attrNameLst>
                                      </p:cBhvr>
                                      <p:to>
                                        <p:strVal val="visible"/>
                                      </p:to>
                                    </p:set>
                                  </p:childTnLst>
                                </p:cTn>
                              </p:par>
                            </p:childTnLst>
                          </p:cTn>
                        </p:par>
                        <p:par>
                          <p:cTn id="13" fill="hold">
                            <p:stCondLst>
                              <p:cond delay="1400"/>
                            </p:stCondLst>
                            <p:childTnLst>
                              <p:par>
                                <p:cTn id="14" presetID="1" presetClass="entr" presetSubtype="0" fill="hold" grpId="1" nodeType="afterEffect">
                                  <p:stCondLst>
                                    <p:cond delay="8500"/>
                                  </p:stCondLst>
                                  <p:iterate>
                                    <p:tmAbs val="0"/>
                                  </p:iterate>
                                  <p:childTnLst>
                                    <p:set>
                                      <p:cBhvr>
                                        <p:cTn id="15" fill="hold"/>
                                        <p:tgtEl>
                                          <p:spTgt spid="5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580" grpId="1" uiExpand="1" build="p" bldLvl="5"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Take home your booklet and scan form.…"/>
          <p:cNvSpPr txBox="1"/>
          <p:nvPr/>
        </p:nvSpPr>
        <p:spPr>
          <a:xfrm>
            <a:off x="397629" y="2938928"/>
            <a:ext cx="9364742" cy="174214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4000">
                <a:solidFill>
                  <a:srgbClr val="3EAEEF"/>
                </a:solidFill>
              </a:defRPr>
            </a:pPr>
            <a:r>
              <a:rPr sz="3600" dirty="0"/>
              <a:t>Take home your booklet and scan form.</a:t>
            </a:r>
          </a:p>
          <a:p>
            <a:pPr>
              <a:defRPr sz="4000">
                <a:solidFill>
                  <a:srgbClr val="7F7F7F"/>
                </a:solidFill>
              </a:defRPr>
            </a:pPr>
            <a:r>
              <a:rPr sz="3600" dirty="0">
                <a:solidFill>
                  <a:srgbClr val="31558F"/>
                </a:solidFill>
              </a:rPr>
              <a:t>Discuss them with your family</a:t>
            </a:r>
            <a:r>
              <a:rPr sz="3600" dirty="0"/>
              <a:t>.</a:t>
            </a:r>
          </a:p>
          <a:p>
            <a:pPr>
              <a:defRPr sz="4000">
                <a:solidFill>
                  <a:srgbClr val="3EAEEF"/>
                </a:solidFill>
              </a:defRPr>
            </a:pPr>
            <a:r>
              <a:rPr sz="3600" dirty="0"/>
              <a:t>Fill out the form and bring it back to class.</a:t>
            </a:r>
          </a:p>
        </p:txBody>
      </p:sp>
      <p:sp>
        <p:nvSpPr>
          <p:cNvPr id="588" name="Help your family be Energy Safe."/>
          <p:cNvSpPr txBox="1"/>
          <p:nvPr/>
        </p:nvSpPr>
        <p:spPr>
          <a:xfrm>
            <a:off x="1870843" y="258185"/>
            <a:ext cx="6418314" cy="17303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p>
            <a:pPr>
              <a:defRPr sz="5400"/>
            </a:pPr>
            <a:r>
              <a:t>Help your family be</a:t>
            </a:r>
            <a:br/>
            <a:r>
              <a:rPr>
                <a:solidFill>
                  <a:srgbClr val="1CA9DF"/>
                </a:solidFill>
              </a:rPr>
              <a:t>Energy Safe</a:t>
            </a:r>
            <a:r>
              <a:t>.</a:t>
            </a:r>
          </a:p>
        </p:txBody>
      </p:sp>
      <p:pic>
        <p:nvPicPr>
          <p:cNvPr id="2" name="Recorded Sound">
            <a:hlinkClick r:id="" action="ppaction://media"/>
            <a:extLst>
              <a:ext uri="{FF2B5EF4-FFF2-40B4-BE49-F238E27FC236}">
                <a16:creationId xmlns:a16="http://schemas.microsoft.com/office/drawing/2014/main" id="{21F41987-FF6E-804C-9A92-639D00D019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5098" y="3403599"/>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9884" fill="hold"/>
                                        <p:tgtEl>
                                          <p:spTgt spid="2"/>
                                        </p:tgtEl>
                                      </p:cBhvr>
                                    </p:cmd>
                                  </p:childTnLst>
                                </p:cTn>
                              </p:par>
                            </p:childTnLst>
                          </p:cTn>
                        </p:par>
                        <p:par>
                          <p:cTn id="7" fill="hold">
                            <p:stCondLst>
                              <p:cond delay="500"/>
                            </p:stCondLst>
                            <p:childTnLst>
                              <p:par>
                                <p:cTn id="8" presetID="2" presetClass="entr" presetSubtype="4" fill="hold" grpId="1" nodeType="afterEffect">
                                  <p:stCondLst>
                                    <p:cond delay="3000"/>
                                  </p:stCondLst>
                                  <p:iterate>
                                    <p:tmAbs val="0"/>
                                  </p:iterate>
                                  <p:childTnLst>
                                    <p:set>
                                      <p:cBhvr>
                                        <p:cTn id="9" fill="hold"/>
                                        <p:tgtEl>
                                          <p:spTgt spid="586">
                                            <p:bg/>
                                          </p:spTgt>
                                        </p:tgtEl>
                                        <p:attrNameLst>
                                          <p:attrName>style.visibility</p:attrName>
                                        </p:attrNameLst>
                                      </p:cBhvr>
                                      <p:to>
                                        <p:strVal val="visible"/>
                                      </p:to>
                                    </p:set>
                                    <p:anim calcmode="lin" valueType="num">
                                      <p:cBhvr>
                                        <p:cTn id="10" dur="1000" fill="hold"/>
                                        <p:tgtEl>
                                          <p:spTgt spid="586">
                                            <p:bg/>
                                          </p:spTgt>
                                        </p:tgtEl>
                                        <p:attrNameLst>
                                          <p:attrName>ppt_x</p:attrName>
                                        </p:attrNameLst>
                                      </p:cBhvr>
                                      <p:tavLst>
                                        <p:tav tm="0">
                                          <p:val>
                                            <p:strVal val="#ppt_x"/>
                                          </p:val>
                                        </p:tav>
                                        <p:tav tm="100000">
                                          <p:val>
                                            <p:strVal val="#ppt_x"/>
                                          </p:val>
                                        </p:tav>
                                      </p:tavLst>
                                    </p:anim>
                                    <p:anim calcmode="lin" valueType="num">
                                      <p:cBhvr>
                                        <p:cTn id="11" dur="1000" fill="hold"/>
                                        <p:tgtEl>
                                          <p:spTgt spid="586">
                                            <p:bg/>
                                          </p:spTgt>
                                        </p:tgtEl>
                                        <p:attrNameLst>
                                          <p:attrName>ppt_y</p:attrName>
                                        </p:attrNameLst>
                                      </p:cBhvr>
                                      <p:tavLst>
                                        <p:tav tm="0">
                                          <p:val>
                                            <p:strVal val="1+#ppt_h/2"/>
                                          </p:val>
                                        </p:tav>
                                        <p:tav tm="100000">
                                          <p:val>
                                            <p:strVal val="#ppt_y"/>
                                          </p:val>
                                        </p:tav>
                                      </p:tavLst>
                                    </p:anim>
                                  </p:childTnLst>
                                </p:cTn>
                              </p:par>
                            </p:childTnLst>
                          </p:cTn>
                        </p:par>
                        <p:par>
                          <p:cTn id="12" fill="hold">
                            <p:stCondLst>
                              <p:cond delay="4500"/>
                            </p:stCondLst>
                            <p:childTnLst>
                              <p:par>
                                <p:cTn id="13" presetID="2" presetClass="entr" presetSubtype="4" fill="hold" grpId="1" nodeType="afterEffect">
                                  <p:stCondLst>
                                    <p:cond delay="1000"/>
                                  </p:stCondLst>
                                  <p:iterate>
                                    <p:tmAbs val="0"/>
                                  </p:iterate>
                                  <p:childTnLst>
                                    <p:set>
                                      <p:cBhvr>
                                        <p:cTn id="14" fill="hold"/>
                                        <p:tgtEl>
                                          <p:spTgt spid="586">
                                            <p:txEl>
                                              <p:pRg st="0" end="0"/>
                                            </p:txEl>
                                          </p:spTgt>
                                        </p:tgtEl>
                                        <p:attrNameLst>
                                          <p:attrName>style.visibility</p:attrName>
                                        </p:attrNameLst>
                                      </p:cBhvr>
                                      <p:to>
                                        <p:strVal val="visible"/>
                                      </p:to>
                                    </p:set>
                                    <p:anim calcmode="lin" valueType="num">
                                      <p:cBhvr>
                                        <p:cTn id="15" dur="1000" fill="hold"/>
                                        <p:tgtEl>
                                          <p:spTgt spid="58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86">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6500"/>
                            </p:stCondLst>
                            <p:childTnLst>
                              <p:par>
                                <p:cTn id="18" presetID="2" presetClass="entr" presetSubtype="4" fill="hold" grpId="1" nodeType="afterEffect">
                                  <p:stCondLst>
                                    <p:cond delay="8000"/>
                                  </p:stCondLst>
                                  <p:iterate>
                                    <p:tmAbs val="0"/>
                                  </p:iterate>
                                  <p:childTnLst>
                                    <p:set>
                                      <p:cBhvr>
                                        <p:cTn id="19" fill="hold"/>
                                        <p:tgtEl>
                                          <p:spTgt spid="586">
                                            <p:txEl>
                                              <p:pRg st="1" end="1"/>
                                            </p:txEl>
                                          </p:spTgt>
                                        </p:tgtEl>
                                        <p:attrNameLst>
                                          <p:attrName>style.visibility</p:attrName>
                                        </p:attrNameLst>
                                      </p:cBhvr>
                                      <p:to>
                                        <p:strVal val="visible"/>
                                      </p:to>
                                    </p:set>
                                    <p:anim calcmode="lin" valueType="num">
                                      <p:cBhvr>
                                        <p:cTn id="20" dur="1000" fill="hold"/>
                                        <p:tgtEl>
                                          <p:spTgt spid="58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86">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5500"/>
                            </p:stCondLst>
                            <p:childTnLst>
                              <p:par>
                                <p:cTn id="23" presetID="2" presetClass="entr" presetSubtype="4" fill="hold" grpId="1" nodeType="afterEffect">
                                  <p:stCondLst>
                                    <p:cond delay="4000"/>
                                  </p:stCondLst>
                                  <p:iterate>
                                    <p:tmAbs val="0"/>
                                  </p:iterate>
                                  <p:childTnLst>
                                    <p:set>
                                      <p:cBhvr>
                                        <p:cTn id="24" fill="hold"/>
                                        <p:tgtEl>
                                          <p:spTgt spid="586">
                                            <p:txEl>
                                              <p:pRg st="2" end="2"/>
                                            </p:txEl>
                                          </p:spTgt>
                                        </p:tgtEl>
                                        <p:attrNameLst>
                                          <p:attrName>style.visibility</p:attrName>
                                        </p:attrNameLst>
                                      </p:cBhvr>
                                      <p:to>
                                        <p:strVal val="visible"/>
                                      </p:to>
                                    </p:set>
                                    <p:anim calcmode="lin" valueType="num">
                                      <p:cBhvr>
                                        <p:cTn id="25" dur="1000" fill="hold"/>
                                        <p:tgtEl>
                                          <p:spTgt spid="58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8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586" grpId="1" uiExpan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image47.jpg" descr="image47.jpg"/>
          <p:cNvPicPr>
            <a:picLocks noChangeAspect="1"/>
          </p:cNvPicPr>
          <p:nvPr/>
        </p:nvPicPr>
        <p:blipFill>
          <a:blip r:embed="rId5">
            <a:extLst/>
          </a:blip>
          <a:stretch>
            <a:fillRect/>
          </a:stretch>
        </p:blipFill>
        <p:spPr>
          <a:xfrm>
            <a:off x="17713269" y="-16779733"/>
            <a:ext cx="2978263" cy="2487005"/>
          </a:xfrm>
          <a:prstGeom prst="rect">
            <a:avLst/>
          </a:prstGeom>
          <a:ln w="12700">
            <a:miter lim="400000"/>
          </a:ln>
        </p:spPr>
      </p:pic>
      <p:pic>
        <p:nvPicPr>
          <p:cNvPr id="174" name="image48.png" descr="image48.png"/>
          <p:cNvPicPr>
            <a:picLocks noChangeAspect="1"/>
          </p:cNvPicPr>
          <p:nvPr/>
        </p:nvPicPr>
        <p:blipFill>
          <a:blip r:embed="rId6">
            <a:extLst/>
          </a:blip>
          <a:stretch>
            <a:fillRect/>
          </a:stretch>
        </p:blipFill>
        <p:spPr>
          <a:xfrm>
            <a:off x="16722571" y="-11594203"/>
            <a:ext cx="1307638" cy="1307638"/>
          </a:xfrm>
          <a:prstGeom prst="rect">
            <a:avLst/>
          </a:prstGeom>
          <a:ln w="12700">
            <a:miter lim="400000"/>
          </a:ln>
        </p:spPr>
      </p:pic>
      <p:pic>
        <p:nvPicPr>
          <p:cNvPr id="175" name="image51.png" descr="image51.png"/>
          <p:cNvPicPr>
            <a:picLocks noChangeAspect="1"/>
          </p:cNvPicPr>
          <p:nvPr/>
        </p:nvPicPr>
        <p:blipFill>
          <a:blip r:embed="rId7">
            <a:extLst/>
          </a:blip>
          <a:stretch>
            <a:fillRect/>
          </a:stretch>
        </p:blipFill>
        <p:spPr>
          <a:xfrm>
            <a:off x="21628985" y="-13324240"/>
            <a:ext cx="2297245" cy="3305388"/>
          </a:xfrm>
          <a:prstGeom prst="rect">
            <a:avLst/>
          </a:prstGeom>
          <a:ln w="12700">
            <a:miter lim="400000"/>
          </a:ln>
        </p:spPr>
      </p:pic>
      <p:pic>
        <p:nvPicPr>
          <p:cNvPr id="176" name="image53.png" descr="image53.png"/>
          <p:cNvPicPr>
            <a:picLocks noChangeAspect="1"/>
          </p:cNvPicPr>
          <p:nvPr/>
        </p:nvPicPr>
        <p:blipFill>
          <a:blip r:embed="rId8">
            <a:extLst/>
          </a:blip>
          <a:stretch>
            <a:fillRect/>
          </a:stretch>
        </p:blipFill>
        <p:spPr>
          <a:xfrm>
            <a:off x="14369386" y="-14073538"/>
            <a:ext cx="2361413" cy="4049915"/>
          </a:xfrm>
          <a:prstGeom prst="rect">
            <a:avLst/>
          </a:prstGeom>
          <a:ln w="12700">
            <a:miter lim="400000"/>
          </a:ln>
        </p:spPr>
      </p:pic>
      <p:pic>
        <p:nvPicPr>
          <p:cNvPr id="177" name="image54.png" descr="image54.png"/>
          <p:cNvPicPr>
            <a:picLocks noChangeAspect="1"/>
          </p:cNvPicPr>
          <p:nvPr/>
        </p:nvPicPr>
        <p:blipFill>
          <a:blip r:embed="rId9">
            <a:extLst/>
          </a:blip>
          <a:stretch>
            <a:fillRect/>
          </a:stretch>
        </p:blipFill>
        <p:spPr>
          <a:xfrm>
            <a:off x="20945595" y="-16550062"/>
            <a:ext cx="3068898" cy="2027665"/>
          </a:xfrm>
          <a:prstGeom prst="rect">
            <a:avLst/>
          </a:prstGeom>
          <a:ln w="12700">
            <a:miter lim="400000"/>
          </a:ln>
        </p:spPr>
      </p:pic>
      <p:pic>
        <p:nvPicPr>
          <p:cNvPr id="178" name="image55.png" descr="image55.png"/>
          <p:cNvPicPr>
            <a:picLocks noChangeAspect="1"/>
          </p:cNvPicPr>
          <p:nvPr/>
        </p:nvPicPr>
        <p:blipFill>
          <a:blip r:embed="rId10">
            <a:extLst/>
          </a:blip>
          <a:stretch>
            <a:fillRect/>
          </a:stretch>
        </p:blipFill>
        <p:spPr>
          <a:xfrm>
            <a:off x="17199644" y="-13106904"/>
            <a:ext cx="572870" cy="1201523"/>
          </a:xfrm>
          <a:prstGeom prst="rect">
            <a:avLst/>
          </a:prstGeom>
          <a:ln w="12700">
            <a:miter lim="400000"/>
          </a:ln>
        </p:spPr>
      </p:pic>
      <p:pic>
        <p:nvPicPr>
          <p:cNvPr id="179" name="Image" descr="Image"/>
          <p:cNvPicPr>
            <a:picLocks noChangeAspect="1"/>
          </p:cNvPicPr>
          <p:nvPr/>
        </p:nvPicPr>
        <p:blipFill>
          <a:blip r:embed="rId11">
            <a:extLst/>
          </a:blip>
          <a:stretch>
            <a:fillRect/>
          </a:stretch>
        </p:blipFill>
        <p:spPr>
          <a:xfrm>
            <a:off x="14608557" y="-16779733"/>
            <a:ext cx="2487005" cy="2487005"/>
          </a:xfrm>
          <a:prstGeom prst="rect">
            <a:avLst/>
          </a:prstGeom>
          <a:ln w="3175">
            <a:miter lim="400000"/>
          </a:ln>
        </p:spPr>
      </p:pic>
      <p:pic>
        <p:nvPicPr>
          <p:cNvPr id="180" name="Image" descr="Image"/>
          <p:cNvPicPr>
            <a:picLocks noChangeAspect="1"/>
          </p:cNvPicPr>
          <p:nvPr/>
        </p:nvPicPr>
        <p:blipFill>
          <a:blip r:embed="rId12">
            <a:extLst/>
          </a:blip>
          <a:stretch>
            <a:fillRect/>
          </a:stretch>
        </p:blipFill>
        <p:spPr>
          <a:xfrm>
            <a:off x="18561152" y="-13205994"/>
            <a:ext cx="3068897" cy="3068897"/>
          </a:xfrm>
          <a:prstGeom prst="rect">
            <a:avLst/>
          </a:prstGeom>
          <a:ln w="3175">
            <a:miter lim="400000"/>
          </a:ln>
        </p:spPr>
      </p:pic>
      <p:pic>
        <p:nvPicPr>
          <p:cNvPr id="181" name="Oven.jpg" descr="Oven.jpg"/>
          <p:cNvPicPr>
            <a:picLocks noChangeAspect="1"/>
          </p:cNvPicPr>
          <p:nvPr/>
        </p:nvPicPr>
        <p:blipFill>
          <a:blip r:embed="rId13">
            <a:extLst/>
          </a:blip>
          <a:srcRect l="24530" t="1295" r="26895" b="1555"/>
          <a:stretch>
            <a:fillRect/>
          </a:stretch>
        </p:blipFill>
        <p:spPr>
          <a:xfrm>
            <a:off x="-2806" y="6546"/>
            <a:ext cx="2540001" cy="3810001"/>
          </a:xfrm>
          <a:prstGeom prst="rect">
            <a:avLst/>
          </a:prstGeom>
          <a:ln w="3175">
            <a:miter lim="400000"/>
          </a:ln>
        </p:spPr>
      </p:pic>
      <p:pic>
        <p:nvPicPr>
          <p:cNvPr id="182" name="Mircrowave-hand.jpg" descr="Mircrowave-hand.jpg"/>
          <p:cNvPicPr>
            <a:picLocks noChangeAspect="1"/>
          </p:cNvPicPr>
          <p:nvPr/>
        </p:nvPicPr>
        <p:blipFill>
          <a:blip r:embed="rId14">
            <a:extLst/>
          </a:blip>
          <a:srcRect l="34889" t="1548" r="22036" b="1548"/>
          <a:stretch>
            <a:fillRect/>
          </a:stretch>
        </p:blipFill>
        <p:spPr>
          <a:xfrm>
            <a:off x="5075027" y="-2136"/>
            <a:ext cx="2540001" cy="3810001"/>
          </a:xfrm>
          <a:prstGeom prst="rect">
            <a:avLst/>
          </a:prstGeom>
          <a:ln w="3175">
            <a:miter lim="400000"/>
          </a:ln>
        </p:spPr>
      </p:pic>
      <p:pic>
        <p:nvPicPr>
          <p:cNvPr id="183" name="Fridge closed.jpg" descr="Fridge closed.jpg"/>
          <p:cNvPicPr>
            <a:picLocks noChangeAspect="1"/>
          </p:cNvPicPr>
          <p:nvPr/>
        </p:nvPicPr>
        <p:blipFill>
          <a:blip r:embed="rId15">
            <a:extLst/>
          </a:blip>
          <a:srcRect t="33230" r="43006" b="9769"/>
          <a:stretch>
            <a:fillRect/>
          </a:stretch>
        </p:blipFill>
        <p:spPr>
          <a:xfrm>
            <a:off x="7618467" y="-2929"/>
            <a:ext cx="2540001" cy="3810001"/>
          </a:xfrm>
          <a:prstGeom prst="rect">
            <a:avLst/>
          </a:prstGeom>
          <a:ln w="3175">
            <a:miter lim="400000"/>
          </a:ln>
        </p:spPr>
      </p:pic>
      <p:pic>
        <p:nvPicPr>
          <p:cNvPr id="184" name="Washer-dryer.jpg" descr="Washer-dryer.jpg"/>
          <p:cNvPicPr>
            <a:picLocks noChangeAspect="1"/>
          </p:cNvPicPr>
          <p:nvPr/>
        </p:nvPicPr>
        <p:blipFill>
          <a:blip r:embed="rId16">
            <a:extLst/>
          </a:blip>
          <a:srcRect l="11582" r="44711" b="1672"/>
          <a:stretch>
            <a:fillRect/>
          </a:stretch>
        </p:blipFill>
        <p:spPr>
          <a:xfrm>
            <a:off x="7618467" y="3797893"/>
            <a:ext cx="2540001" cy="3810001"/>
          </a:xfrm>
          <a:prstGeom prst="rect">
            <a:avLst/>
          </a:prstGeom>
          <a:ln w="3175">
            <a:miter lim="400000"/>
          </a:ln>
        </p:spPr>
      </p:pic>
      <p:pic>
        <p:nvPicPr>
          <p:cNvPr id="185" name="dishwasher.jpg" descr="dishwasher.jpg"/>
          <p:cNvPicPr>
            <a:picLocks noChangeAspect="1"/>
          </p:cNvPicPr>
          <p:nvPr/>
        </p:nvPicPr>
        <p:blipFill>
          <a:blip r:embed="rId17">
            <a:extLst/>
          </a:blip>
          <a:srcRect r="55949" b="897"/>
          <a:stretch>
            <a:fillRect/>
          </a:stretch>
        </p:blipFill>
        <p:spPr>
          <a:xfrm>
            <a:off x="5075027" y="3810593"/>
            <a:ext cx="2540001" cy="3810001"/>
          </a:xfrm>
          <a:prstGeom prst="rect">
            <a:avLst/>
          </a:prstGeom>
          <a:ln w="3175">
            <a:miter lim="400000"/>
          </a:ln>
        </p:spPr>
      </p:pic>
      <p:pic>
        <p:nvPicPr>
          <p:cNvPr id="186" name="TV on stand.jpeg" descr="TV on stand.jpeg"/>
          <p:cNvPicPr>
            <a:picLocks noChangeAspect="1"/>
          </p:cNvPicPr>
          <p:nvPr/>
        </p:nvPicPr>
        <p:blipFill>
          <a:blip r:embed="rId18">
            <a:extLst/>
          </a:blip>
          <a:srcRect l="19646" r="36204" b="677"/>
          <a:stretch>
            <a:fillRect/>
          </a:stretch>
        </p:blipFill>
        <p:spPr>
          <a:xfrm>
            <a:off x="2536934" y="6546"/>
            <a:ext cx="2540001" cy="3810001"/>
          </a:xfrm>
          <a:prstGeom prst="rect">
            <a:avLst/>
          </a:prstGeom>
          <a:ln w="3175">
            <a:miter lim="400000"/>
          </a:ln>
        </p:spPr>
      </p:pic>
      <p:pic>
        <p:nvPicPr>
          <p:cNvPr id="187" name="Group" descr="Group"/>
          <p:cNvPicPr>
            <a:picLocks noChangeAspect="1"/>
          </p:cNvPicPr>
          <p:nvPr/>
        </p:nvPicPr>
        <p:blipFill>
          <a:blip r:embed="rId19">
            <a:extLst/>
          </a:blip>
          <a:srcRect l="7194" t="28060" r="27605" b="14871"/>
          <a:stretch>
            <a:fillRect/>
          </a:stretch>
        </p:blipFill>
        <p:spPr>
          <a:xfrm rot="5308092">
            <a:off x="-1112285" y="5155399"/>
            <a:ext cx="5024556" cy="2932267"/>
          </a:xfrm>
          <a:custGeom>
            <a:avLst/>
            <a:gdLst/>
            <a:ahLst/>
            <a:cxnLst>
              <a:cxn ang="0">
                <a:pos x="wd2" y="hd2"/>
              </a:cxn>
              <a:cxn ang="5400000">
                <a:pos x="wd2" y="hd2"/>
              </a:cxn>
              <a:cxn ang="10800000">
                <a:pos x="wd2" y="hd2"/>
              </a:cxn>
              <a:cxn ang="16200000">
                <a:pos x="wd2" y="hd2"/>
              </a:cxn>
            </a:cxnLst>
            <a:rect l="0" t="0" r="r" b="b"/>
            <a:pathLst>
              <a:path w="21600" h="21600" extrusionOk="0">
                <a:moveTo>
                  <a:pt x="414" y="0"/>
                </a:moveTo>
                <a:lnTo>
                  <a:pt x="0" y="20332"/>
                </a:lnTo>
                <a:lnTo>
                  <a:pt x="21186" y="21600"/>
                </a:lnTo>
                <a:lnTo>
                  <a:pt x="21600" y="1268"/>
                </a:lnTo>
                <a:lnTo>
                  <a:pt x="414" y="0"/>
                </a:lnTo>
                <a:close/>
              </a:path>
            </a:pathLst>
          </a:custGeom>
          <a:ln w="3175">
            <a:miter lim="400000"/>
          </a:ln>
        </p:spPr>
      </p:pic>
      <p:pic>
        <p:nvPicPr>
          <p:cNvPr id="188" name="Game Controller.jpg" descr="Game Controller.jpg"/>
          <p:cNvPicPr>
            <a:picLocks noChangeAspect="1"/>
          </p:cNvPicPr>
          <p:nvPr/>
        </p:nvPicPr>
        <p:blipFill>
          <a:blip r:embed="rId20">
            <a:extLst/>
          </a:blip>
          <a:srcRect l="34811" r="26292" b="1526"/>
          <a:stretch>
            <a:fillRect/>
          </a:stretch>
        </p:blipFill>
        <p:spPr>
          <a:xfrm>
            <a:off x="2536934" y="3810593"/>
            <a:ext cx="2540001" cy="3810001"/>
          </a:xfrm>
          <a:prstGeom prst="rect">
            <a:avLst/>
          </a:prstGeom>
          <a:ln w="3175">
            <a:miter lim="400000"/>
          </a:ln>
        </p:spPr>
      </p:pic>
      <p:sp>
        <p:nvSpPr>
          <p:cNvPr id="189" name="We use electricity for virtually everything…"/>
          <p:cNvSpPr/>
          <p:nvPr/>
        </p:nvSpPr>
        <p:spPr>
          <a:xfrm>
            <a:off x="-270334" y="2992564"/>
            <a:ext cx="10700668" cy="1634872"/>
          </a:xfrm>
          <a:prstGeom prst="rect">
            <a:avLst/>
          </a:prstGeom>
          <a:solidFill>
            <a:srgbClr val="31558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lstStyle/>
          <a:p>
            <a:pPr>
              <a:defRPr sz="3600">
                <a:solidFill>
                  <a:srgbClr val="FFFFFF"/>
                </a:solidFill>
              </a:defRPr>
            </a:pPr>
            <a:r>
              <a:t>We use electricity for virtually everything </a:t>
            </a:r>
          </a:p>
          <a:p>
            <a:pPr>
              <a:defRPr sz="3600">
                <a:solidFill>
                  <a:srgbClr val="FFFFFF"/>
                </a:solidFill>
              </a:defRPr>
            </a:pPr>
            <a:r>
              <a:t>at home and at school.</a:t>
            </a:r>
          </a:p>
        </p:txBody>
      </p:sp>
      <p:pic>
        <p:nvPicPr>
          <p:cNvPr id="2" name="Slide 5 audio sample">
            <a:hlinkClick r:id="" action="ppaction://media"/>
            <a:extLst>
              <a:ext uri="{FF2B5EF4-FFF2-40B4-BE49-F238E27FC236}">
                <a16:creationId xmlns:a16="http://schemas.microsoft.com/office/drawing/2014/main" id="{E14C994F-7925-9147-83EE-7B3229DDA3AC}"/>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0430334" y="2124702"/>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5116" fill="hold"/>
                                        <p:tgtEl>
                                          <p:spTgt spid="2"/>
                                        </p:tgtEl>
                                      </p:cBhvr>
                                    </p:cmd>
                                  </p:childTnLst>
                                </p:cTn>
                              </p:par>
                            </p:childTnLst>
                          </p:cTn>
                        </p:par>
                        <p:par>
                          <p:cTn id="7" fill="hold">
                            <p:stCondLst>
                              <p:cond delay="500"/>
                            </p:stCondLst>
                            <p:childTnLst>
                              <p:par>
                                <p:cTn id="8" presetID="2" presetClass="entr" presetSubtype="8" fill="hold" grpId="1" nodeType="afterEffect">
                                  <p:stCondLst>
                                    <p:cond delay="0"/>
                                  </p:stCondLst>
                                  <p:iterate>
                                    <p:tmAbs val="0"/>
                                  </p:iterate>
                                  <p:childTnLst>
                                    <p:set>
                                      <p:cBhvr>
                                        <p:cTn id="9" fill="hold"/>
                                        <p:tgtEl>
                                          <p:spTgt spid="181"/>
                                        </p:tgtEl>
                                        <p:attrNameLst>
                                          <p:attrName>style.visibility</p:attrName>
                                        </p:attrNameLst>
                                      </p:cBhvr>
                                      <p:to>
                                        <p:strVal val="visible"/>
                                      </p:to>
                                    </p:set>
                                    <p:anim calcmode="lin" valueType="num">
                                      <p:cBhvr>
                                        <p:cTn id="10" dur="199" fill="hold"/>
                                        <p:tgtEl>
                                          <p:spTgt spid="181"/>
                                        </p:tgtEl>
                                        <p:attrNameLst>
                                          <p:attrName>ppt_x</p:attrName>
                                        </p:attrNameLst>
                                      </p:cBhvr>
                                      <p:tavLst>
                                        <p:tav tm="0">
                                          <p:val>
                                            <p:strVal val="0-#ppt_w/2"/>
                                          </p:val>
                                        </p:tav>
                                        <p:tav tm="100000">
                                          <p:val>
                                            <p:strVal val="#ppt_x"/>
                                          </p:val>
                                        </p:tav>
                                      </p:tavLst>
                                    </p:anim>
                                    <p:anim calcmode="lin" valueType="num">
                                      <p:cBhvr>
                                        <p:cTn id="11" dur="199" fill="hold"/>
                                        <p:tgtEl>
                                          <p:spTgt spid="181"/>
                                        </p:tgtEl>
                                        <p:attrNameLst>
                                          <p:attrName>ppt_y</p:attrName>
                                        </p:attrNameLst>
                                      </p:cBhvr>
                                      <p:tavLst>
                                        <p:tav tm="0">
                                          <p:val>
                                            <p:strVal val="#ppt_y"/>
                                          </p:val>
                                        </p:tav>
                                        <p:tav tm="100000">
                                          <p:val>
                                            <p:strVal val="#ppt_y"/>
                                          </p:val>
                                        </p:tav>
                                      </p:tavLst>
                                    </p:anim>
                                  </p:childTnLst>
                                </p:cTn>
                              </p:par>
                            </p:childTnLst>
                          </p:cTn>
                        </p:par>
                        <p:par>
                          <p:cTn id="12" fill="hold">
                            <p:stCondLst>
                              <p:cond delay="699"/>
                            </p:stCondLst>
                            <p:childTnLst>
                              <p:par>
                                <p:cTn id="13" presetID="2" presetClass="entr" presetSubtype="2" fill="hold" grpId="2" nodeType="afterEffect">
                                  <p:stCondLst>
                                    <p:cond delay="0"/>
                                  </p:stCondLst>
                                  <p:iterate>
                                    <p:tmAbs val="0"/>
                                  </p:iterate>
                                  <p:childTnLst>
                                    <p:set>
                                      <p:cBhvr>
                                        <p:cTn id="14" fill="hold"/>
                                        <p:tgtEl>
                                          <p:spTgt spid="184"/>
                                        </p:tgtEl>
                                        <p:attrNameLst>
                                          <p:attrName>style.visibility</p:attrName>
                                        </p:attrNameLst>
                                      </p:cBhvr>
                                      <p:to>
                                        <p:strVal val="visible"/>
                                      </p:to>
                                    </p:set>
                                    <p:anim calcmode="lin" valueType="num">
                                      <p:cBhvr>
                                        <p:cTn id="15" dur="199" fill="hold"/>
                                        <p:tgtEl>
                                          <p:spTgt spid="184"/>
                                        </p:tgtEl>
                                        <p:attrNameLst>
                                          <p:attrName>ppt_x</p:attrName>
                                        </p:attrNameLst>
                                      </p:cBhvr>
                                      <p:tavLst>
                                        <p:tav tm="0">
                                          <p:val>
                                            <p:strVal val="1+#ppt_w/2"/>
                                          </p:val>
                                        </p:tav>
                                        <p:tav tm="100000">
                                          <p:val>
                                            <p:strVal val="#ppt_x"/>
                                          </p:val>
                                        </p:tav>
                                      </p:tavLst>
                                    </p:anim>
                                    <p:anim calcmode="lin" valueType="num">
                                      <p:cBhvr>
                                        <p:cTn id="16" dur="199" fill="hold"/>
                                        <p:tgtEl>
                                          <p:spTgt spid="184"/>
                                        </p:tgtEl>
                                        <p:attrNameLst>
                                          <p:attrName>ppt_y</p:attrName>
                                        </p:attrNameLst>
                                      </p:cBhvr>
                                      <p:tavLst>
                                        <p:tav tm="0">
                                          <p:val>
                                            <p:strVal val="#ppt_y"/>
                                          </p:val>
                                        </p:tav>
                                        <p:tav tm="100000">
                                          <p:val>
                                            <p:strVal val="#ppt_y"/>
                                          </p:val>
                                        </p:tav>
                                      </p:tavLst>
                                    </p:anim>
                                  </p:childTnLst>
                                </p:cTn>
                              </p:par>
                            </p:childTnLst>
                          </p:cTn>
                        </p:par>
                        <p:par>
                          <p:cTn id="17" fill="hold">
                            <p:stCondLst>
                              <p:cond delay="898"/>
                            </p:stCondLst>
                            <p:childTnLst>
                              <p:par>
                                <p:cTn id="18" presetID="2" presetClass="entr" presetSubtype="8" fill="hold" grpId="3" nodeType="afterEffect">
                                  <p:stCondLst>
                                    <p:cond delay="0"/>
                                  </p:stCondLst>
                                  <p:iterate>
                                    <p:tmAbs val="0"/>
                                  </p:iterate>
                                  <p:childTnLst>
                                    <p:set>
                                      <p:cBhvr>
                                        <p:cTn id="19" fill="hold"/>
                                        <p:tgtEl>
                                          <p:spTgt spid="186"/>
                                        </p:tgtEl>
                                        <p:attrNameLst>
                                          <p:attrName>style.visibility</p:attrName>
                                        </p:attrNameLst>
                                      </p:cBhvr>
                                      <p:to>
                                        <p:strVal val="visible"/>
                                      </p:to>
                                    </p:set>
                                    <p:anim calcmode="lin" valueType="num">
                                      <p:cBhvr>
                                        <p:cTn id="20" dur="199" fill="hold"/>
                                        <p:tgtEl>
                                          <p:spTgt spid="186"/>
                                        </p:tgtEl>
                                        <p:attrNameLst>
                                          <p:attrName>ppt_x</p:attrName>
                                        </p:attrNameLst>
                                      </p:cBhvr>
                                      <p:tavLst>
                                        <p:tav tm="0">
                                          <p:val>
                                            <p:strVal val="0-#ppt_w/2"/>
                                          </p:val>
                                        </p:tav>
                                        <p:tav tm="100000">
                                          <p:val>
                                            <p:strVal val="#ppt_x"/>
                                          </p:val>
                                        </p:tav>
                                      </p:tavLst>
                                    </p:anim>
                                    <p:anim calcmode="lin" valueType="num">
                                      <p:cBhvr>
                                        <p:cTn id="21" dur="199" fill="hold"/>
                                        <p:tgtEl>
                                          <p:spTgt spid="186"/>
                                        </p:tgtEl>
                                        <p:attrNameLst>
                                          <p:attrName>ppt_y</p:attrName>
                                        </p:attrNameLst>
                                      </p:cBhvr>
                                      <p:tavLst>
                                        <p:tav tm="0">
                                          <p:val>
                                            <p:strVal val="#ppt_y"/>
                                          </p:val>
                                        </p:tav>
                                        <p:tav tm="100000">
                                          <p:val>
                                            <p:strVal val="#ppt_y"/>
                                          </p:val>
                                        </p:tav>
                                      </p:tavLst>
                                    </p:anim>
                                  </p:childTnLst>
                                </p:cTn>
                              </p:par>
                            </p:childTnLst>
                          </p:cTn>
                        </p:par>
                        <p:par>
                          <p:cTn id="22" fill="hold">
                            <p:stCondLst>
                              <p:cond delay="1097"/>
                            </p:stCondLst>
                            <p:childTnLst>
                              <p:par>
                                <p:cTn id="23" presetID="2" presetClass="entr" presetSubtype="2" fill="hold" grpId="4" nodeType="afterEffect">
                                  <p:stCondLst>
                                    <p:cond delay="0"/>
                                  </p:stCondLst>
                                  <p:iterate>
                                    <p:tmAbs val="0"/>
                                  </p:iterate>
                                  <p:childTnLst>
                                    <p:set>
                                      <p:cBhvr>
                                        <p:cTn id="24" fill="hold"/>
                                        <p:tgtEl>
                                          <p:spTgt spid="185"/>
                                        </p:tgtEl>
                                        <p:attrNameLst>
                                          <p:attrName>style.visibility</p:attrName>
                                        </p:attrNameLst>
                                      </p:cBhvr>
                                      <p:to>
                                        <p:strVal val="visible"/>
                                      </p:to>
                                    </p:set>
                                    <p:anim calcmode="lin" valueType="num">
                                      <p:cBhvr>
                                        <p:cTn id="25" dur="199" fill="hold"/>
                                        <p:tgtEl>
                                          <p:spTgt spid="185"/>
                                        </p:tgtEl>
                                        <p:attrNameLst>
                                          <p:attrName>ppt_x</p:attrName>
                                        </p:attrNameLst>
                                      </p:cBhvr>
                                      <p:tavLst>
                                        <p:tav tm="0">
                                          <p:val>
                                            <p:strVal val="1+#ppt_w/2"/>
                                          </p:val>
                                        </p:tav>
                                        <p:tav tm="100000">
                                          <p:val>
                                            <p:strVal val="#ppt_x"/>
                                          </p:val>
                                        </p:tav>
                                      </p:tavLst>
                                    </p:anim>
                                    <p:anim calcmode="lin" valueType="num">
                                      <p:cBhvr>
                                        <p:cTn id="26" dur="199" fill="hold"/>
                                        <p:tgtEl>
                                          <p:spTgt spid="185"/>
                                        </p:tgtEl>
                                        <p:attrNameLst>
                                          <p:attrName>ppt_y</p:attrName>
                                        </p:attrNameLst>
                                      </p:cBhvr>
                                      <p:tavLst>
                                        <p:tav tm="0">
                                          <p:val>
                                            <p:strVal val="#ppt_y"/>
                                          </p:val>
                                        </p:tav>
                                        <p:tav tm="100000">
                                          <p:val>
                                            <p:strVal val="#ppt_y"/>
                                          </p:val>
                                        </p:tav>
                                      </p:tavLst>
                                    </p:anim>
                                  </p:childTnLst>
                                </p:cTn>
                              </p:par>
                            </p:childTnLst>
                          </p:cTn>
                        </p:par>
                        <p:par>
                          <p:cTn id="27" fill="hold">
                            <p:stCondLst>
                              <p:cond delay="1296"/>
                            </p:stCondLst>
                            <p:childTnLst>
                              <p:par>
                                <p:cTn id="28" presetID="2" presetClass="entr" presetSubtype="8" fill="hold" grpId="5" nodeType="afterEffect">
                                  <p:stCondLst>
                                    <p:cond delay="0"/>
                                  </p:stCondLst>
                                  <p:iterate>
                                    <p:tmAbs val="0"/>
                                  </p:iterate>
                                  <p:childTnLst>
                                    <p:set>
                                      <p:cBhvr>
                                        <p:cTn id="29" fill="hold"/>
                                        <p:tgtEl>
                                          <p:spTgt spid="182"/>
                                        </p:tgtEl>
                                        <p:attrNameLst>
                                          <p:attrName>style.visibility</p:attrName>
                                        </p:attrNameLst>
                                      </p:cBhvr>
                                      <p:to>
                                        <p:strVal val="visible"/>
                                      </p:to>
                                    </p:set>
                                    <p:anim calcmode="lin" valueType="num">
                                      <p:cBhvr>
                                        <p:cTn id="30" dur="199" fill="hold"/>
                                        <p:tgtEl>
                                          <p:spTgt spid="182"/>
                                        </p:tgtEl>
                                        <p:attrNameLst>
                                          <p:attrName>ppt_x</p:attrName>
                                        </p:attrNameLst>
                                      </p:cBhvr>
                                      <p:tavLst>
                                        <p:tav tm="0">
                                          <p:val>
                                            <p:strVal val="0-#ppt_w/2"/>
                                          </p:val>
                                        </p:tav>
                                        <p:tav tm="100000">
                                          <p:val>
                                            <p:strVal val="#ppt_x"/>
                                          </p:val>
                                        </p:tav>
                                      </p:tavLst>
                                    </p:anim>
                                    <p:anim calcmode="lin" valueType="num">
                                      <p:cBhvr>
                                        <p:cTn id="31" dur="199" fill="hold"/>
                                        <p:tgtEl>
                                          <p:spTgt spid="182"/>
                                        </p:tgtEl>
                                        <p:attrNameLst>
                                          <p:attrName>ppt_y</p:attrName>
                                        </p:attrNameLst>
                                      </p:cBhvr>
                                      <p:tavLst>
                                        <p:tav tm="0">
                                          <p:val>
                                            <p:strVal val="#ppt_y"/>
                                          </p:val>
                                        </p:tav>
                                        <p:tav tm="100000">
                                          <p:val>
                                            <p:strVal val="#ppt_y"/>
                                          </p:val>
                                        </p:tav>
                                      </p:tavLst>
                                    </p:anim>
                                  </p:childTnLst>
                                </p:cTn>
                              </p:par>
                            </p:childTnLst>
                          </p:cTn>
                        </p:par>
                        <p:par>
                          <p:cTn id="32" fill="hold">
                            <p:stCondLst>
                              <p:cond delay="1495"/>
                            </p:stCondLst>
                            <p:childTnLst>
                              <p:par>
                                <p:cTn id="33" presetID="2" presetClass="entr" presetSubtype="2" fill="hold" grpId="6" nodeType="afterEffect">
                                  <p:stCondLst>
                                    <p:cond delay="0"/>
                                  </p:stCondLst>
                                  <p:iterate>
                                    <p:tmAbs val="0"/>
                                  </p:iterate>
                                  <p:childTnLst>
                                    <p:set>
                                      <p:cBhvr>
                                        <p:cTn id="34" fill="hold"/>
                                        <p:tgtEl>
                                          <p:spTgt spid="188"/>
                                        </p:tgtEl>
                                        <p:attrNameLst>
                                          <p:attrName>style.visibility</p:attrName>
                                        </p:attrNameLst>
                                      </p:cBhvr>
                                      <p:to>
                                        <p:strVal val="visible"/>
                                      </p:to>
                                    </p:set>
                                    <p:anim calcmode="lin" valueType="num">
                                      <p:cBhvr>
                                        <p:cTn id="35" dur="199" fill="hold"/>
                                        <p:tgtEl>
                                          <p:spTgt spid="188"/>
                                        </p:tgtEl>
                                        <p:attrNameLst>
                                          <p:attrName>ppt_x</p:attrName>
                                        </p:attrNameLst>
                                      </p:cBhvr>
                                      <p:tavLst>
                                        <p:tav tm="0">
                                          <p:val>
                                            <p:strVal val="1+#ppt_w/2"/>
                                          </p:val>
                                        </p:tav>
                                        <p:tav tm="100000">
                                          <p:val>
                                            <p:strVal val="#ppt_x"/>
                                          </p:val>
                                        </p:tav>
                                      </p:tavLst>
                                    </p:anim>
                                    <p:anim calcmode="lin" valueType="num">
                                      <p:cBhvr>
                                        <p:cTn id="36" dur="199" fill="hold"/>
                                        <p:tgtEl>
                                          <p:spTgt spid="188"/>
                                        </p:tgtEl>
                                        <p:attrNameLst>
                                          <p:attrName>ppt_y</p:attrName>
                                        </p:attrNameLst>
                                      </p:cBhvr>
                                      <p:tavLst>
                                        <p:tav tm="0">
                                          <p:val>
                                            <p:strVal val="#ppt_y"/>
                                          </p:val>
                                        </p:tav>
                                        <p:tav tm="100000">
                                          <p:val>
                                            <p:strVal val="#ppt_y"/>
                                          </p:val>
                                        </p:tav>
                                      </p:tavLst>
                                    </p:anim>
                                  </p:childTnLst>
                                </p:cTn>
                              </p:par>
                            </p:childTnLst>
                          </p:cTn>
                        </p:par>
                        <p:par>
                          <p:cTn id="37" fill="hold">
                            <p:stCondLst>
                              <p:cond delay="1694"/>
                            </p:stCondLst>
                            <p:childTnLst>
                              <p:par>
                                <p:cTn id="38" presetID="2" presetClass="entr" presetSubtype="8" fill="hold" grpId="7" nodeType="afterEffect">
                                  <p:stCondLst>
                                    <p:cond delay="0"/>
                                  </p:stCondLst>
                                  <p:iterate>
                                    <p:tmAbs val="0"/>
                                  </p:iterate>
                                  <p:childTnLst>
                                    <p:set>
                                      <p:cBhvr>
                                        <p:cTn id="39" fill="hold"/>
                                        <p:tgtEl>
                                          <p:spTgt spid="183"/>
                                        </p:tgtEl>
                                        <p:attrNameLst>
                                          <p:attrName>style.visibility</p:attrName>
                                        </p:attrNameLst>
                                      </p:cBhvr>
                                      <p:to>
                                        <p:strVal val="visible"/>
                                      </p:to>
                                    </p:set>
                                    <p:anim calcmode="lin" valueType="num">
                                      <p:cBhvr>
                                        <p:cTn id="40" dur="199" fill="hold"/>
                                        <p:tgtEl>
                                          <p:spTgt spid="183"/>
                                        </p:tgtEl>
                                        <p:attrNameLst>
                                          <p:attrName>ppt_x</p:attrName>
                                        </p:attrNameLst>
                                      </p:cBhvr>
                                      <p:tavLst>
                                        <p:tav tm="0">
                                          <p:val>
                                            <p:strVal val="0-#ppt_w/2"/>
                                          </p:val>
                                        </p:tav>
                                        <p:tav tm="100000">
                                          <p:val>
                                            <p:strVal val="#ppt_x"/>
                                          </p:val>
                                        </p:tav>
                                      </p:tavLst>
                                    </p:anim>
                                    <p:anim calcmode="lin" valueType="num">
                                      <p:cBhvr>
                                        <p:cTn id="41" dur="199" fill="hold"/>
                                        <p:tgtEl>
                                          <p:spTgt spid="183"/>
                                        </p:tgtEl>
                                        <p:attrNameLst>
                                          <p:attrName>ppt_y</p:attrName>
                                        </p:attrNameLst>
                                      </p:cBhvr>
                                      <p:tavLst>
                                        <p:tav tm="0">
                                          <p:val>
                                            <p:strVal val="#ppt_y"/>
                                          </p:val>
                                        </p:tav>
                                        <p:tav tm="100000">
                                          <p:val>
                                            <p:strVal val="#ppt_y"/>
                                          </p:val>
                                        </p:tav>
                                      </p:tavLst>
                                    </p:anim>
                                  </p:childTnLst>
                                </p:cTn>
                              </p:par>
                            </p:childTnLst>
                          </p:cTn>
                        </p:par>
                        <p:par>
                          <p:cTn id="42" fill="hold">
                            <p:stCondLst>
                              <p:cond delay="1893"/>
                            </p:stCondLst>
                            <p:childTnLst>
                              <p:par>
                                <p:cTn id="43" presetID="2" presetClass="entr" presetSubtype="8" fill="hold" grpId="8" nodeType="afterEffect">
                                  <p:stCondLst>
                                    <p:cond delay="0"/>
                                  </p:stCondLst>
                                  <p:iterate>
                                    <p:tmAbs val="0"/>
                                  </p:iterate>
                                  <p:childTnLst>
                                    <p:set>
                                      <p:cBhvr>
                                        <p:cTn id="44" fill="hold"/>
                                        <p:tgtEl>
                                          <p:spTgt spid="187"/>
                                        </p:tgtEl>
                                        <p:attrNameLst>
                                          <p:attrName>style.visibility</p:attrName>
                                        </p:attrNameLst>
                                      </p:cBhvr>
                                      <p:to>
                                        <p:strVal val="visible"/>
                                      </p:to>
                                    </p:set>
                                    <p:anim calcmode="lin" valueType="num">
                                      <p:cBhvr>
                                        <p:cTn id="45" dur="199" fill="hold"/>
                                        <p:tgtEl>
                                          <p:spTgt spid="187"/>
                                        </p:tgtEl>
                                        <p:attrNameLst>
                                          <p:attrName>ppt_x</p:attrName>
                                        </p:attrNameLst>
                                      </p:cBhvr>
                                      <p:tavLst>
                                        <p:tav tm="0">
                                          <p:val>
                                            <p:strVal val="0-#ppt_w/2"/>
                                          </p:val>
                                        </p:tav>
                                        <p:tav tm="100000">
                                          <p:val>
                                            <p:strVal val="#ppt_x"/>
                                          </p:val>
                                        </p:tav>
                                      </p:tavLst>
                                    </p:anim>
                                    <p:anim calcmode="lin" valueType="num">
                                      <p:cBhvr>
                                        <p:cTn id="46" dur="199" fill="hold"/>
                                        <p:tgtEl>
                                          <p:spTgt spid="187"/>
                                        </p:tgtEl>
                                        <p:attrNameLst>
                                          <p:attrName>ppt_y</p:attrName>
                                        </p:attrNameLst>
                                      </p:cBhvr>
                                      <p:tavLst>
                                        <p:tav tm="0">
                                          <p:val>
                                            <p:strVal val="#ppt_y"/>
                                          </p:val>
                                        </p:tav>
                                        <p:tav tm="100000">
                                          <p:val>
                                            <p:strVal val="#ppt_y"/>
                                          </p:val>
                                        </p:tav>
                                      </p:tavLst>
                                    </p:anim>
                                  </p:childTnLst>
                                </p:cTn>
                              </p:par>
                            </p:childTnLst>
                          </p:cTn>
                        </p:par>
                        <p:par>
                          <p:cTn id="47" fill="hold">
                            <p:stCondLst>
                              <p:cond delay="2092"/>
                            </p:stCondLst>
                            <p:childTnLst>
                              <p:par>
                                <p:cTn id="48" presetID="2" presetClass="entr" presetSubtype="8" fill="hold" grpId="9" nodeType="afterEffect">
                                  <p:stCondLst>
                                    <p:cond delay="1000"/>
                                  </p:stCondLst>
                                  <p:iterate>
                                    <p:tmAbs val="0"/>
                                  </p:iterate>
                                  <p:childTnLst>
                                    <p:set>
                                      <p:cBhvr>
                                        <p:cTn id="49" fill="hold"/>
                                        <p:tgtEl>
                                          <p:spTgt spid="189"/>
                                        </p:tgtEl>
                                        <p:attrNameLst>
                                          <p:attrName>style.visibility</p:attrName>
                                        </p:attrNameLst>
                                      </p:cBhvr>
                                      <p:to>
                                        <p:strVal val="visible"/>
                                      </p:to>
                                    </p:set>
                                    <p:anim calcmode="lin" valueType="num">
                                      <p:cBhvr>
                                        <p:cTn id="50" dur="1000" fill="hold"/>
                                        <p:tgtEl>
                                          <p:spTgt spid="189"/>
                                        </p:tgtEl>
                                        <p:attrNameLst>
                                          <p:attrName>ppt_x</p:attrName>
                                        </p:attrNameLst>
                                      </p:cBhvr>
                                      <p:tavLst>
                                        <p:tav tm="0">
                                          <p:val>
                                            <p:strVal val="0-#ppt_w/2"/>
                                          </p:val>
                                        </p:tav>
                                        <p:tav tm="100000">
                                          <p:val>
                                            <p:strVal val="#ppt_x"/>
                                          </p:val>
                                        </p:tav>
                                      </p:tavLst>
                                    </p:anim>
                                    <p:anim calcmode="lin" valueType="num">
                                      <p:cBhvr>
                                        <p:cTn id="51" dur="1000" fill="hold"/>
                                        <p:tgtEl>
                                          <p:spTgt spid="1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181" grpId="1" animBg="1" advAuto="0"/>
      <p:bldP spid="182" grpId="5" animBg="1" advAuto="0"/>
      <p:bldP spid="183" grpId="7" animBg="1" advAuto="0"/>
      <p:bldP spid="184" grpId="2" animBg="1" advAuto="0"/>
      <p:bldP spid="185" grpId="4" animBg="1" advAuto="0"/>
      <p:bldP spid="186" grpId="3" animBg="1" advAuto="0"/>
      <p:bldP spid="187" grpId="8" animBg="1" advAuto="0"/>
      <p:bldP spid="188" grpId="6" animBg="1" advAuto="0"/>
      <p:bldP spid="189" grpId="9"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You can be an"/>
          <p:cNvSpPr txBox="1"/>
          <p:nvPr/>
        </p:nvSpPr>
        <p:spPr>
          <a:xfrm>
            <a:off x="4296723" y="458915"/>
            <a:ext cx="4690754" cy="9048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5400"/>
            </a:lvl1pPr>
          </a:lstStyle>
          <a:p>
            <a:r>
              <a:t>You can be an</a:t>
            </a:r>
          </a:p>
        </p:txBody>
      </p:sp>
      <p:sp>
        <p:nvSpPr>
          <p:cNvPr id="593" name="Energy Safe Kid!"/>
          <p:cNvSpPr txBox="1"/>
          <p:nvPr/>
        </p:nvSpPr>
        <p:spPr>
          <a:xfrm>
            <a:off x="3267881" y="1433512"/>
            <a:ext cx="6494438" cy="10445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6300">
                <a:solidFill>
                  <a:srgbClr val="57C8E7"/>
                </a:solidFill>
              </a:defRPr>
            </a:lvl1pPr>
          </a:lstStyle>
          <a:p>
            <a:r>
              <a:t>Energy Safe Kid!</a:t>
            </a:r>
          </a:p>
        </p:txBody>
      </p:sp>
      <p:sp>
        <p:nvSpPr>
          <p:cNvPr id="594" name="Brought to you by:"/>
          <p:cNvSpPr txBox="1"/>
          <p:nvPr/>
        </p:nvSpPr>
        <p:spPr>
          <a:xfrm>
            <a:off x="5557692" y="5214428"/>
            <a:ext cx="2704289" cy="434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687" tIns="39687" rIns="39687" bIns="39687" anchor="ctr">
            <a:spAutoFit/>
          </a:bodyPr>
          <a:lstStyle>
            <a:lvl1pPr>
              <a:defRPr sz="2300"/>
            </a:lvl1pPr>
          </a:lstStyle>
          <a:p>
            <a:r>
              <a:t>Brought to you by:</a:t>
            </a:r>
          </a:p>
        </p:txBody>
      </p:sp>
      <p:pic>
        <p:nvPicPr>
          <p:cNvPr id="595" name="Volter facing right standing Right arm out.png" descr="Volter facing right standing Right arm out.png"/>
          <p:cNvPicPr>
            <a:picLocks noChangeAspect="1"/>
          </p:cNvPicPr>
          <p:nvPr/>
        </p:nvPicPr>
        <p:blipFill>
          <a:blip r:embed="rId5">
            <a:extLst/>
          </a:blip>
          <a:stretch>
            <a:fillRect/>
          </a:stretch>
        </p:blipFill>
        <p:spPr>
          <a:xfrm>
            <a:off x="-21633" y="1177635"/>
            <a:ext cx="5449196" cy="5560403"/>
          </a:xfrm>
          <a:prstGeom prst="rect">
            <a:avLst/>
          </a:prstGeom>
          <a:ln w="3175">
            <a:miter lim="400000"/>
          </a:ln>
        </p:spPr>
      </p:pic>
      <p:pic>
        <p:nvPicPr>
          <p:cNvPr id="596" name="DTE_LetterMark_CMYK.jpeg" descr="DTE_LetterMark_CMYK.jpeg"/>
          <p:cNvPicPr>
            <a:picLocks noChangeAspect="1"/>
          </p:cNvPicPr>
          <p:nvPr/>
        </p:nvPicPr>
        <p:blipFill>
          <a:blip r:embed="rId6">
            <a:extLst/>
          </a:blip>
          <a:stretch>
            <a:fillRect/>
          </a:stretch>
        </p:blipFill>
        <p:spPr>
          <a:xfrm>
            <a:off x="6431841" y="5721348"/>
            <a:ext cx="3735828" cy="1921557"/>
          </a:xfrm>
          <a:prstGeom prst="rect">
            <a:avLst/>
          </a:prstGeom>
          <a:ln w="3175">
            <a:miter lim="400000"/>
          </a:ln>
        </p:spPr>
      </p:pic>
      <p:pic>
        <p:nvPicPr>
          <p:cNvPr id="597" name="Image" descr="Image"/>
          <p:cNvPicPr>
            <a:picLocks noChangeAspect="1"/>
          </p:cNvPicPr>
          <p:nvPr/>
        </p:nvPicPr>
        <p:blipFill>
          <a:blip r:embed="rId7">
            <a:extLst/>
          </a:blip>
          <a:stretch>
            <a:fillRect/>
          </a:stretch>
        </p:blipFill>
        <p:spPr>
          <a:xfrm>
            <a:off x="4335639" y="6103179"/>
            <a:ext cx="1488722" cy="1157895"/>
          </a:xfrm>
          <a:prstGeom prst="rect">
            <a:avLst/>
          </a:prstGeom>
          <a:ln w="3175">
            <a:miter lim="400000"/>
          </a:ln>
        </p:spPr>
      </p:pic>
      <p:pic>
        <p:nvPicPr>
          <p:cNvPr id="2" name="Recorded Sound">
            <a:hlinkClick r:id="" action="ppaction://media"/>
            <a:extLst>
              <a:ext uri="{FF2B5EF4-FFF2-40B4-BE49-F238E27FC236}">
                <a16:creationId xmlns:a16="http://schemas.microsoft.com/office/drawing/2014/main" id="{FFB2CF0E-2792-5B40-A644-055BB6A83C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67669" y="3403600"/>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7662" fill="hold"/>
                                        <p:tgtEl>
                                          <p:spTgt spid="2"/>
                                        </p:tgtEl>
                                      </p:cBhvr>
                                    </p:cmd>
                                  </p:childTnLst>
                                </p:cTn>
                              </p:par>
                            </p:childTnLst>
                          </p:cTn>
                        </p:par>
                        <p:par>
                          <p:cTn id="7" fill="hold">
                            <p:stCondLst>
                              <p:cond delay="500"/>
                            </p:stCondLst>
                            <p:childTnLst>
                              <p:par>
                                <p:cTn id="8" presetID="1" presetClass="entr" presetSubtype="0" fill="hold" grpId="1" nodeType="afterEffect">
                                  <p:stCondLst>
                                    <p:cond delay="0"/>
                                  </p:stCondLst>
                                  <p:iterate type="lt">
                                    <p:tmAbs val="100"/>
                                  </p:iterate>
                                  <p:childTnLst>
                                    <p:set>
                                      <p:cBhvr>
                                        <p:cTn id="9" fill="hold"/>
                                        <p:tgtEl>
                                          <p:spTgt spid="592"/>
                                        </p:tgtEl>
                                        <p:attrNameLst>
                                          <p:attrName>style.visibility</p:attrName>
                                        </p:attrNameLst>
                                      </p:cBhvr>
                                      <p:to>
                                        <p:strVal val="visible"/>
                                      </p:to>
                                    </p:set>
                                  </p:childTnLst>
                                </p:cTn>
                              </p:par>
                            </p:childTnLst>
                          </p:cTn>
                        </p:par>
                        <p:par>
                          <p:cTn id="10" fill="hold">
                            <p:stCondLst>
                              <p:cond delay="1400"/>
                            </p:stCondLst>
                            <p:childTnLst>
                              <p:par>
                                <p:cTn id="11" presetID="23" presetClass="entr" presetSubtype="32" fill="hold" grpId="2" nodeType="afterEffect">
                                  <p:stCondLst>
                                    <p:cond delay="0"/>
                                  </p:stCondLst>
                                  <p:iterate>
                                    <p:tmAbs val="0"/>
                                  </p:iterate>
                                  <p:childTnLst>
                                    <p:set>
                                      <p:cBhvr>
                                        <p:cTn id="12" fill="hold"/>
                                        <p:tgtEl>
                                          <p:spTgt spid="593"/>
                                        </p:tgtEl>
                                        <p:attrNameLst>
                                          <p:attrName>style.visibility</p:attrName>
                                        </p:attrNameLst>
                                      </p:cBhvr>
                                      <p:to>
                                        <p:strVal val="visible"/>
                                      </p:to>
                                    </p:set>
                                    <p:anim calcmode="lin" valueType="num">
                                      <p:cBhvr>
                                        <p:cTn id="13" dur="500" fill="hold"/>
                                        <p:tgtEl>
                                          <p:spTgt spid="593"/>
                                        </p:tgtEl>
                                        <p:attrNameLst>
                                          <p:attrName>ppt_w</p:attrName>
                                        </p:attrNameLst>
                                      </p:cBhvr>
                                      <p:tavLst>
                                        <p:tav tm="0">
                                          <p:val>
                                            <p:strVal val="4*#ppt_w"/>
                                          </p:val>
                                        </p:tav>
                                        <p:tav tm="100000">
                                          <p:val>
                                            <p:strVal val="#ppt_w"/>
                                          </p:val>
                                        </p:tav>
                                      </p:tavLst>
                                    </p:anim>
                                    <p:anim calcmode="lin" valueType="num">
                                      <p:cBhvr>
                                        <p:cTn id="14" dur="500" fill="hold"/>
                                        <p:tgtEl>
                                          <p:spTgt spid="593"/>
                                        </p:tgtEl>
                                        <p:attrNameLst>
                                          <p:attrName>ppt_h</p:attrName>
                                        </p:attrNameLst>
                                      </p:cBhvr>
                                      <p:tavLst>
                                        <p:tav tm="0">
                                          <p:val>
                                            <p:strVal val="4*#ppt_h"/>
                                          </p:val>
                                        </p:tav>
                                        <p:tav tm="100000">
                                          <p:val>
                                            <p:strVal val="#ppt_h"/>
                                          </p:val>
                                        </p:tav>
                                      </p:tavLst>
                                    </p:anim>
                                  </p:childTnLst>
                                </p:cTn>
                              </p:par>
                            </p:childTnLst>
                          </p:cTn>
                        </p:par>
                        <p:par>
                          <p:cTn id="15" fill="hold">
                            <p:stCondLst>
                              <p:cond delay="1900"/>
                            </p:stCondLst>
                            <p:childTnLst>
                              <p:par>
                                <p:cTn id="16" presetID="1" presetClass="entr" presetSubtype="0" fill="hold" grpId="3" nodeType="afterEffect">
                                  <p:stCondLst>
                                    <p:cond delay="200"/>
                                  </p:stCondLst>
                                  <p:iterate type="lt">
                                    <p:tmAbs val="100"/>
                                  </p:iterate>
                                  <p:childTnLst>
                                    <p:set>
                                      <p:cBhvr>
                                        <p:cTn id="17" fill="hold"/>
                                        <p:tgtEl>
                                          <p:spTgt spid="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92" grpId="1" animBg="1" advAuto="0"/>
      <p:bldP spid="593" grpId="2" animBg="1" advAuto="0"/>
      <p:bldP spid="594" grpId="3"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Electricity is the flow of electric charge."/>
          <p:cNvSpPr/>
          <p:nvPr/>
        </p:nvSpPr>
        <p:spPr>
          <a:xfrm>
            <a:off x="6895" y="3465512"/>
            <a:ext cx="10146211" cy="688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defRPr sz="4000"/>
            </a:pPr>
            <a:r>
              <a:rPr>
                <a:solidFill>
                  <a:srgbClr val="31558F"/>
                </a:solidFill>
              </a:rPr>
              <a:t>Electricity</a:t>
            </a:r>
            <a:r>
              <a:rPr>
                <a:solidFill>
                  <a:srgbClr val="007FA4"/>
                </a:solidFill>
              </a:rPr>
              <a:t> </a:t>
            </a:r>
            <a:r>
              <a:t>is the flow of electric charge.</a:t>
            </a:r>
          </a:p>
        </p:txBody>
      </p:sp>
      <p:sp>
        <p:nvSpPr>
          <p:cNvPr id="194" name="It needs a path to travel on - a circuit."/>
          <p:cNvSpPr/>
          <p:nvPr/>
        </p:nvSpPr>
        <p:spPr>
          <a:xfrm>
            <a:off x="1634978" y="4177479"/>
            <a:ext cx="6890044" cy="12985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lvl1pPr>
              <a:defRPr sz="4000"/>
            </a:lvl1pPr>
          </a:lstStyle>
          <a:p>
            <a:r>
              <a:t>It needs a path to travel on - a circuit.</a:t>
            </a:r>
          </a:p>
        </p:txBody>
      </p:sp>
      <p:sp>
        <p:nvSpPr>
          <p:cNvPr id="195" name="What is electricity?"/>
          <p:cNvSpPr>
            <a:spLocks noGrp="1"/>
          </p:cNvSpPr>
          <p:nvPr>
            <p:ph type="body" idx="14"/>
          </p:nvPr>
        </p:nvSpPr>
        <p:spPr>
          <a:xfrm>
            <a:off x="992187" y="2753544"/>
            <a:ext cx="8175626" cy="688976"/>
          </a:xfrm>
          <a:prstGeom prst="rect">
            <a:avLst/>
          </a:prstGeom>
        </p:spPr>
        <p:txBody>
          <a:bodyPr/>
          <a:lstStyle/>
          <a:p>
            <a:pPr>
              <a:defRPr sz="4000" b="1">
                <a:solidFill>
                  <a:srgbClr val="000000">
                    <a:alpha val="50000"/>
                  </a:srgbClr>
                </a:solidFill>
                <a:latin typeface="Helvetica"/>
                <a:ea typeface="Helvetica"/>
                <a:cs typeface="Helvetica"/>
                <a:sym typeface="Helvetica"/>
              </a:defRPr>
            </a:pPr>
            <a:r>
              <a:t>What is </a:t>
            </a:r>
            <a:r>
              <a:rPr>
                <a:solidFill>
                  <a:srgbClr val="31558F"/>
                </a:solidFill>
              </a:rPr>
              <a:t>electricity?</a:t>
            </a:r>
          </a:p>
        </p:txBody>
      </p:sp>
      <p:pic>
        <p:nvPicPr>
          <p:cNvPr id="2" name="Slide 6 audio sample">
            <a:hlinkClick r:id="" action="ppaction://media"/>
            <a:extLst>
              <a:ext uri="{FF2B5EF4-FFF2-40B4-BE49-F238E27FC236}">
                <a16:creationId xmlns:a16="http://schemas.microsoft.com/office/drawing/2014/main" id="{E453E281-5749-E44E-9DE3-4087C9B12F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0000" y="6321898"/>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4001" fill="hold"/>
                                        <p:tgtEl>
                                          <p:spTgt spid="2"/>
                                        </p:tgtEl>
                                      </p:cBhvr>
                                    </p:cmd>
                                  </p:childTnLst>
                                </p:cTn>
                              </p:par>
                            </p:childTnLst>
                          </p:cTn>
                        </p:par>
                        <p:par>
                          <p:cTn id="7" fill="hold">
                            <p:stCondLst>
                              <p:cond delay="500"/>
                            </p:stCondLst>
                            <p:childTnLst>
                              <p:par>
                                <p:cTn id="8" presetID="-1" presetClass="path" presetSubtype="0" accel="50000" decel="50000" fill="hold" nodeType="afterEffect">
                                  <p:stCondLst>
                                    <p:cond delay="2000"/>
                                  </p:stCondLst>
                                  <p:childTnLst>
                                    <p:animMotion origin="layout" path="M 0.000000 0.000000 L 0.000000 -0.098277" pathEditMode="relative">
                                      <p:cBhvr>
                                        <p:cTn id="9" dur="199" fill="hold"/>
                                        <p:tgtEl>
                                          <p:spTgt spid="195"/>
                                        </p:tgtEl>
                                        <p:attrNameLst>
                                          <p:attrName>ppt_x</p:attrName>
                                          <p:attrName>ppt_y</p:attrName>
                                        </p:attrNameLst>
                                      </p:cBhvr>
                                    </p:animMotion>
                                  </p:childTnLst>
                                </p:cTn>
                              </p:par>
                            </p:childTnLst>
                          </p:cTn>
                        </p:par>
                        <p:par>
                          <p:cTn id="10" fill="hold">
                            <p:stCondLst>
                              <p:cond delay="2699"/>
                            </p:stCondLst>
                            <p:childTnLst>
                              <p:par>
                                <p:cTn id="11" presetID="2" presetClass="entr" presetSubtype="4" fill="hold" grpId="2" nodeType="afterEffect">
                                  <p:stCondLst>
                                    <p:cond delay="2000"/>
                                  </p:stCondLst>
                                  <p:iterate>
                                    <p:tmAbs val="0"/>
                                  </p:iterate>
                                  <p:childTnLst>
                                    <p:set>
                                      <p:cBhvr>
                                        <p:cTn id="12" fill="hold"/>
                                        <p:tgtEl>
                                          <p:spTgt spid="193"/>
                                        </p:tgtEl>
                                        <p:attrNameLst>
                                          <p:attrName>style.visibility</p:attrName>
                                        </p:attrNameLst>
                                      </p:cBhvr>
                                      <p:to>
                                        <p:strVal val="visible"/>
                                      </p:to>
                                    </p:set>
                                    <p:anim calcmode="lin" valueType="num">
                                      <p:cBhvr>
                                        <p:cTn id="13" dur="199" fill="hold"/>
                                        <p:tgtEl>
                                          <p:spTgt spid="193"/>
                                        </p:tgtEl>
                                        <p:attrNameLst>
                                          <p:attrName>ppt_x</p:attrName>
                                        </p:attrNameLst>
                                      </p:cBhvr>
                                      <p:tavLst>
                                        <p:tav tm="0">
                                          <p:val>
                                            <p:strVal val="#ppt_x"/>
                                          </p:val>
                                        </p:tav>
                                        <p:tav tm="100000">
                                          <p:val>
                                            <p:strVal val="#ppt_x"/>
                                          </p:val>
                                        </p:tav>
                                      </p:tavLst>
                                    </p:anim>
                                    <p:anim calcmode="lin" valueType="num">
                                      <p:cBhvr>
                                        <p:cTn id="14" dur="199" fill="hold"/>
                                        <p:tgtEl>
                                          <p:spTgt spid="193"/>
                                        </p:tgtEl>
                                        <p:attrNameLst>
                                          <p:attrName>ppt_y</p:attrName>
                                        </p:attrNameLst>
                                      </p:cBhvr>
                                      <p:tavLst>
                                        <p:tav tm="0">
                                          <p:val>
                                            <p:strVal val="1+#ppt_h/2"/>
                                          </p:val>
                                        </p:tav>
                                        <p:tav tm="100000">
                                          <p:val>
                                            <p:strVal val="#ppt_y"/>
                                          </p:val>
                                        </p:tav>
                                      </p:tavLst>
                                    </p:anim>
                                  </p:childTnLst>
                                </p:cTn>
                              </p:par>
                            </p:childTnLst>
                          </p:cTn>
                        </p:par>
                        <p:par>
                          <p:cTn id="15" fill="hold">
                            <p:stCondLst>
                              <p:cond delay="4898"/>
                            </p:stCondLst>
                            <p:childTnLst>
                              <p:par>
                                <p:cTn id="16" presetID="2" presetClass="entr" presetSubtype="4" fill="hold" grpId="3" nodeType="afterEffect">
                                  <p:stCondLst>
                                    <p:cond delay="3500"/>
                                  </p:stCondLst>
                                  <p:iterate>
                                    <p:tmAbs val="0"/>
                                  </p:iterate>
                                  <p:childTnLst>
                                    <p:set>
                                      <p:cBhvr>
                                        <p:cTn id="17" fill="hold"/>
                                        <p:tgtEl>
                                          <p:spTgt spid="194"/>
                                        </p:tgtEl>
                                        <p:attrNameLst>
                                          <p:attrName>style.visibility</p:attrName>
                                        </p:attrNameLst>
                                      </p:cBhvr>
                                      <p:to>
                                        <p:strVal val="visible"/>
                                      </p:to>
                                    </p:set>
                                    <p:anim calcmode="lin" valueType="num">
                                      <p:cBhvr>
                                        <p:cTn id="18" dur="199" fill="hold"/>
                                        <p:tgtEl>
                                          <p:spTgt spid="194"/>
                                        </p:tgtEl>
                                        <p:attrNameLst>
                                          <p:attrName>ppt_x</p:attrName>
                                        </p:attrNameLst>
                                      </p:cBhvr>
                                      <p:tavLst>
                                        <p:tav tm="0">
                                          <p:val>
                                            <p:strVal val="#ppt_x"/>
                                          </p:val>
                                        </p:tav>
                                        <p:tav tm="100000">
                                          <p:val>
                                            <p:strVal val="#ppt_x"/>
                                          </p:val>
                                        </p:tav>
                                      </p:tavLst>
                                    </p:anim>
                                    <p:anim calcmode="lin" valueType="num">
                                      <p:cBhvr>
                                        <p:cTn id="19" dur="199" fill="hold"/>
                                        <p:tgtEl>
                                          <p:spTgt spid="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193" grpId="2" animBg="1" advAuto="0"/>
      <p:bldP spid="194"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Open circuit:  no electricity can flow."/>
          <p:cNvSpPr txBox="1"/>
          <p:nvPr/>
        </p:nvSpPr>
        <p:spPr>
          <a:xfrm>
            <a:off x="6102453" y="485473"/>
            <a:ext cx="3672066" cy="168490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40639" marR="40639" defTabSz="914400">
              <a:buClr>
                <a:srgbClr val="000000"/>
              </a:buClr>
              <a:defRPr sz="3100">
                <a:uFill>
                  <a:solidFill>
                    <a:srgbClr val="000000"/>
                  </a:solidFill>
                </a:uFill>
              </a:defRPr>
            </a:pPr>
            <a:r>
              <a:t>Open circuit: </a:t>
            </a:r>
            <a:br/>
            <a:r>
              <a:t>no electricity can flow.</a:t>
            </a:r>
          </a:p>
        </p:txBody>
      </p:sp>
      <p:sp>
        <p:nvSpPr>
          <p:cNvPr id="200" name="Closed circuit: electricity can flow."/>
          <p:cNvSpPr txBox="1"/>
          <p:nvPr/>
        </p:nvSpPr>
        <p:spPr>
          <a:xfrm>
            <a:off x="6270245" y="485473"/>
            <a:ext cx="3336482" cy="168490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40639" marR="40639" defTabSz="914400">
              <a:buClr>
                <a:srgbClr val="000000"/>
              </a:buClr>
              <a:defRPr sz="3100">
                <a:uFill>
                  <a:solidFill>
                    <a:srgbClr val="000000"/>
                  </a:solidFill>
                </a:uFill>
              </a:defRPr>
            </a:pPr>
            <a:r>
              <a:t>Closed circuit: electricity can flow.</a:t>
            </a:r>
          </a:p>
        </p:txBody>
      </p:sp>
      <p:pic>
        <p:nvPicPr>
          <p:cNvPr id="202" name="Image" descr="Image"/>
          <p:cNvPicPr>
            <a:picLocks noChangeAspect="1"/>
          </p:cNvPicPr>
          <p:nvPr/>
        </p:nvPicPr>
        <p:blipFill>
          <a:blip r:embed="rId9">
            <a:extLst/>
          </a:blip>
          <a:stretch>
            <a:fillRect/>
          </a:stretch>
        </p:blipFill>
        <p:spPr>
          <a:xfrm>
            <a:off x="2118644" y="2223711"/>
            <a:ext cx="5922712" cy="3172578"/>
          </a:xfrm>
          <a:prstGeom prst="rect">
            <a:avLst/>
          </a:prstGeom>
          <a:ln w="3175">
            <a:miter lim="400000"/>
          </a:ln>
        </p:spPr>
      </p:pic>
      <p:pic>
        <p:nvPicPr>
          <p:cNvPr id="203" name="Image" descr="Image"/>
          <p:cNvPicPr>
            <a:picLocks noChangeAspect="1"/>
          </p:cNvPicPr>
          <p:nvPr/>
        </p:nvPicPr>
        <p:blipFill>
          <a:blip r:embed="rId10">
            <a:extLst/>
          </a:blip>
          <a:stretch>
            <a:fillRect/>
          </a:stretch>
        </p:blipFill>
        <p:spPr>
          <a:xfrm rot="16200000">
            <a:off x="2981439" y="1453235"/>
            <a:ext cx="1657887" cy="195501"/>
          </a:xfrm>
          <a:prstGeom prst="rect">
            <a:avLst/>
          </a:prstGeom>
          <a:ln w="3175">
            <a:miter lim="400000"/>
          </a:ln>
        </p:spPr>
      </p:pic>
      <p:pic>
        <p:nvPicPr>
          <p:cNvPr id="204" name="Image" descr="Image"/>
          <p:cNvPicPr>
            <a:picLocks noChangeAspect="1"/>
          </p:cNvPicPr>
          <p:nvPr/>
        </p:nvPicPr>
        <p:blipFill>
          <a:blip r:embed="rId11">
            <a:extLst/>
          </a:blip>
          <a:stretch>
            <a:fillRect/>
          </a:stretch>
        </p:blipFill>
        <p:spPr>
          <a:xfrm>
            <a:off x="7313692" y="2749420"/>
            <a:ext cx="1249588" cy="2121160"/>
          </a:xfrm>
          <a:prstGeom prst="rect">
            <a:avLst/>
          </a:prstGeom>
          <a:ln w="3175">
            <a:miter lim="400000"/>
          </a:ln>
        </p:spPr>
      </p:pic>
      <p:pic>
        <p:nvPicPr>
          <p:cNvPr id="205" name="Image" descr="Image"/>
          <p:cNvPicPr>
            <a:picLocks noChangeAspect="1"/>
          </p:cNvPicPr>
          <p:nvPr/>
        </p:nvPicPr>
        <p:blipFill>
          <a:blip r:embed="rId12">
            <a:extLst/>
          </a:blip>
          <a:stretch>
            <a:fillRect/>
          </a:stretch>
        </p:blipFill>
        <p:spPr>
          <a:xfrm>
            <a:off x="7313692" y="2749420"/>
            <a:ext cx="1249588" cy="2121160"/>
          </a:xfrm>
          <a:prstGeom prst="rect">
            <a:avLst/>
          </a:prstGeom>
          <a:ln w="3175">
            <a:miter lim="400000"/>
          </a:ln>
        </p:spPr>
      </p:pic>
      <p:pic>
        <p:nvPicPr>
          <p:cNvPr id="206" name="Image" descr="Image"/>
          <p:cNvPicPr>
            <a:picLocks noChangeAspect="1"/>
          </p:cNvPicPr>
          <p:nvPr/>
        </p:nvPicPr>
        <p:blipFill>
          <a:blip r:embed="rId10">
            <a:extLst/>
          </a:blip>
          <a:stretch>
            <a:fillRect/>
          </a:stretch>
        </p:blipFill>
        <p:spPr>
          <a:xfrm rot="18900000">
            <a:off x="3538961" y="1646905"/>
            <a:ext cx="1657887" cy="195501"/>
          </a:xfrm>
          <a:prstGeom prst="rect">
            <a:avLst/>
          </a:prstGeom>
          <a:ln w="3175">
            <a:miter lim="400000"/>
          </a:ln>
        </p:spPr>
      </p:pic>
      <p:pic>
        <p:nvPicPr>
          <p:cNvPr id="207" name="Image" descr="Image"/>
          <p:cNvPicPr>
            <a:picLocks noChangeAspect="1"/>
          </p:cNvPicPr>
          <p:nvPr/>
        </p:nvPicPr>
        <p:blipFill>
          <a:blip r:embed="rId10">
            <a:extLst/>
          </a:blip>
          <a:stretch>
            <a:fillRect/>
          </a:stretch>
        </p:blipFill>
        <p:spPr>
          <a:xfrm>
            <a:off x="3754861" y="2164430"/>
            <a:ext cx="1657887" cy="195501"/>
          </a:xfrm>
          <a:prstGeom prst="rect">
            <a:avLst/>
          </a:prstGeom>
          <a:ln w="3175">
            <a:miter lim="400000"/>
          </a:ln>
        </p:spPr>
      </p:pic>
      <p:pic>
        <p:nvPicPr>
          <p:cNvPr id="2" name="Slide 7 sample audio 1">
            <a:hlinkClick r:id="" action="ppaction://media"/>
            <a:extLst>
              <a:ext uri="{FF2B5EF4-FFF2-40B4-BE49-F238E27FC236}">
                <a16:creationId xmlns:a16="http://schemas.microsoft.com/office/drawing/2014/main" id="{8AFDD3BA-D719-C945-BD60-11F5C1BB73B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832747" y="79073"/>
            <a:ext cx="812800" cy="812800"/>
          </a:xfrm>
          <a:prstGeom prst="rect">
            <a:avLst/>
          </a:prstGeom>
        </p:spPr>
      </p:pic>
      <p:pic>
        <p:nvPicPr>
          <p:cNvPr id="3" name="Slide 7 audio sample 2">
            <a:hlinkClick r:id="" action="ppaction://media"/>
            <a:extLst>
              <a:ext uri="{FF2B5EF4-FFF2-40B4-BE49-F238E27FC236}">
                <a16:creationId xmlns:a16="http://schemas.microsoft.com/office/drawing/2014/main" id="{FDE3641A-4C8D-CA46-A0E1-6C757C20F1B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702401" y="2164430"/>
            <a:ext cx="812800" cy="812800"/>
          </a:xfrm>
          <a:prstGeom prst="rect">
            <a:avLst/>
          </a:prstGeom>
        </p:spPr>
      </p:pic>
      <p:pic>
        <p:nvPicPr>
          <p:cNvPr id="4" name="Slide 7 audio sample 3">
            <a:hlinkClick r:id="" action="ppaction://media"/>
            <a:extLst>
              <a:ext uri="{FF2B5EF4-FFF2-40B4-BE49-F238E27FC236}">
                <a16:creationId xmlns:a16="http://schemas.microsoft.com/office/drawing/2014/main" id="{95FA5E6E-8147-9B49-B50A-A65D4E6AB6F9}"/>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812922" y="3810000"/>
            <a:ext cx="812800" cy="812800"/>
          </a:xfrm>
          <a:prstGeom prst="rect">
            <a:avLst/>
          </a:prstGeom>
        </p:spPr>
      </p:pic>
      <p:sp>
        <p:nvSpPr>
          <p:cNvPr id="208" name="Circuits can be open or closed."/>
          <p:cNvSpPr/>
          <p:nvPr/>
        </p:nvSpPr>
        <p:spPr>
          <a:xfrm>
            <a:off x="-5436" y="10199"/>
            <a:ext cx="10160000" cy="7609801"/>
          </a:xfrm>
          <a:prstGeom prst="rect">
            <a:avLst/>
          </a:prstGeom>
          <a:solidFill>
            <a:srgbClr val="FFB6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4000">
                <a:solidFill>
                  <a:srgbClr val="FFFFFF"/>
                </a:solidFill>
              </a:defRPr>
            </a:lvl1pPr>
          </a:lstStyle>
          <a:p>
            <a:r>
              <a:t>Circuits can be open or closed.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5665" fill="hold"/>
                                        <p:tgtEl>
                                          <p:spTgt spid="2"/>
                                        </p:tgtEl>
                                      </p:cBhvr>
                                    </p:cmd>
                                  </p:childTnLst>
                                </p:cTn>
                              </p:par>
                            </p:childTnLst>
                          </p:cTn>
                        </p:par>
                        <p:par>
                          <p:cTn id="7" fill="hold">
                            <p:stCondLst>
                              <p:cond delay="500"/>
                            </p:stCondLst>
                            <p:childTnLst>
                              <p:par>
                                <p:cTn id="8" presetID="1" presetClass="exit" presetSubtype="0" fill="hold" grpId="1" nodeType="afterEffect">
                                  <p:stCondLst>
                                    <p:cond delay="5000"/>
                                  </p:stCondLst>
                                  <p:iterate>
                                    <p:tmAbs val="0"/>
                                  </p:iterate>
                                  <p:childTnLst>
                                    <p:set>
                                      <p:cBhvr>
                                        <p:cTn id="9" fill="hold">
                                          <p:stCondLst>
                                            <p:cond delay="0"/>
                                          </p:stCondLst>
                                        </p:cTn>
                                        <p:tgtEl>
                                          <p:spTgt spid="208"/>
                                        </p:tgtEl>
                                        <p:attrNameLst>
                                          <p:attrName>style.visibility</p:attrName>
                                        </p:attrNameLst>
                                      </p:cBhvr>
                                      <p:to>
                                        <p:strVal val="hidden"/>
                                      </p:to>
                                    </p:set>
                                  </p:childTnLst>
                                </p:cTn>
                              </p:par>
                            </p:childTnLst>
                          </p:cTn>
                        </p:par>
                        <p:par>
                          <p:cTn id="10" fill="hold">
                            <p:stCondLst>
                              <p:cond delay="5500"/>
                            </p:stCondLst>
                            <p:childTnLst>
                              <p:par>
                                <p:cTn id="11" presetID="1" presetClass="exit" presetSubtype="0" fill="hold" grpId="2" nodeType="afterEffect">
                                  <p:stCondLst>
                                    <p:cond delay="0"/>
                                  </p:stCondLst>
                                  <p:iterate>
                                    <p:tmAbs val="0"/>
                                  </p:iterate>
                                  <p:childTnLst>
                                    <p:set>
                                      <p:cBhvr>
                                        <p:cTn id="12" fill="hold">
                                          <p:stCondLst>
                                            <p:cond delay="0"/>
                                          </p:stCondLst>
                                        </p:cTn>
                                        <p:tgtEl>
                                          <p:spTgt spid="203"/>
                                        </p:tgtEl>
                                        <p:attrNameLst>
                                          <p:attrName>style.visibility</p:attrName>
                                        </p:attrNameLst>
                                      </p:cBhvr>
                                      <p:to>
                                        <p:strVal val="hidden"/>
                                      </p:to>
                                    </p:set>
                                  </p:childTnLst>
                                </p:cTn>
                              </p:par>
                              <p:par>
                                <p:cTn id="13" presetID="1" presetClass="entr" presetSubtype="0" fill="hold" grpId="3" nodeType="withEffect">
                                  <p:stCondLst>
                                    <p:cond delay="0"/>
                                  </p:stCondLst>
                                  <p:iterate>
                                    <p:tmAbs val="0"/>
                                  </p:iterate>
                                  <p:childTnLst>
                                    <p:set>
                                      <p:cBhvr>
                                        <p:cTn id="14" fill="hold"/>
                                        <p:tgtEl>
                                          <p:spTgt spid="206"/>
                                        </p:tgtEl>
                                        <p:attrNameLst>
                                          <p:attrName>style.visibility</p:attrName>
                                        </p:attrNameLst>
                                      </p:cBhvr>
                                      <p:to>
                                        <p:strVal val="visible"/>
                                      </p:to>
                                    </p:set>
                                  </p:childTnLst>
                                </p:cTn>
                              </p:par>
                            </p:childTnLst>
                          </p:cTn>
                        </p:par>
                        <p:par>
                          <p:cTn id="15" fill="hold">
                            <p:stCondLst>
                              <p:cond delay="5500"/>
                            </p:stCondLst>
                            <p:childTnLst>
                              <p:par>
                                <p:cTn id="16" presetID="1" presetClass="mediacall" presetSubtype="0" fill="hold" nodeType="afterEffect">
                                  <p:stCondLst>
                                    <p:cond delay="500"/>
                                  </p:stCondLst>
                                  <p:childTnLst>
                                    <p:cmd type="call" cmd="playFrom(0.0)">
                                      <p:cBhvr>
                                        <p:cTn id="17" dur="20294" fill="hold"/>
                                        <p:tgtEl>
                                          <p:spTgt spid="3"/>
                                        </p:tgtEl>
                                      </p:cBhvr>
                                    </p:cmd>
                                  </p:childTnLst>
                                </p:cTn>
                              </p:par>
                            </p:childTnLst>
                          </p:cTn>
                        </p:par>
                        <p:par>
                          <p:cTn id="18" fill="hold">
                            <p:stCondLst>
                              <p:cond delay="6000"/>
                            </p:stCondLst>
                            <p:childTnLst>
                              <p:par>
                                <p:cTn id="19" presetID="1" presetClass="exit" presetSubtype="0" fill="hold" grpId="7" nodeType="afterEffect">
                                  <p:stCondLst>
                                    <p:cond delay="20000"/>
                                  </p:stCondLst>
                                  <p:iterate>
                                    <p:tmAbs val="0"/>
                                  </p:iterate>
                                  <p:childTnLst>
                                    <p:set>
                                      <p:cBhvr>
                                        <p:cTn id="20" fill="hold">
                                          <p:stCondLst>
                                            <p:cond delay="0"/>
                                          </p:stCondLst>
                                        </p:cTn>
                                        <p:tgtEl>
                                          <p:spTgt spid="199"/>
                                        </p:tgtEl>
                                        <p:attrNameLst>
                                          <p:attrName>style.visibility</p:attrName>
                                        </p:attrNameLst>
                                      </p:cBhvr>
                                      <p:to>
                                        <p:strVal val="hidden"/>
                                      </p:to>
                                    </p:set>
                                  </p:childTnLst>
                                </p:cTn>
                              </p:par>
                            </p:childTnLst>
                          </p:cTn>
                        </p:par>
                        <p:par>
                          <p:cTn id="21" fill="hold">
                            <p:stCondLst>
                              <p:cond delay="26000"/>
                            </p:stCondLst>
                            <p:childTnLst>
                              <p:par>
                                <p:cTn id="22" presetID="1" presetClass="exit" presetSubtype="0" fill="hold" grpId="4" nodeType="afterEffect">
                                  <p:stCondLst>
                                    <p:cond delay="0"/>
                                  </p:stCondLst>
                                  <p:iterate>
                                    <p:tmAbs val="0"/>
                                  </p:iterate>
                                  <p:childTnLst>
                                    <p:set>
                                      <p:cBhvr>
                                        <p:cTn id="23" fill="hold">
                                          <p:stCondLst>
                                            <p:cond delay="0"/>
                                          </p:stCondLst>
                                        </p:cTn>
                                        <p:tgtEl>
                                          <p:spTgt spid="206"/>
                                        </p:tgtEl>
                                        <p:attrNameLst>
                                          <p:attrName>style.visibility</p:attrName>
                                        </p:attrNameLst>
                                      </p:cBhvr>
                                      <p:to>
                                        <p:strVal val="hidden"/>
                                      </p:to>
                                    </p:set>
                                  </p:childTnLst>
                                </p:cTn>
                              </p:par>
                            </p:childTnLst>
                          </p:cTn>
                        </p:par>
                        <p:par>
                          <p:cTn id="24" fill="hold">
                            <p:stCondLst>
                              <p:cond delay="26000"/>
                            </p:stCondLst>
                            <p:childTnLst>
                              <p:par>
                                <p:cTn id="25" presetID="1" presetClass="entr" presetSubtype="0" fill="hold" grpId="5" nodeType="afterEffect">
                                  <p:stCondLst>
                                    <p:cond delay="0"/>
                                  </p:stCondLst>
                                  <p:iterate>
                                    <p:tmAbs val="0"/>
                                  </p:iterate>
                                  <p:childTnLst>
                                    <p:set>
                                      <p:cBhvr>
                                        <p:cTn id="26" fill="hold"/>
                                        <p:tgtEl>
                                          <p:spTgt spid="207"/>
                                        </p:tgtEl>
                                        <p:attrNameLst>
                                          <p:attrName>style.visibility</p:attrName>
                                        </p:attrNameLst>
                                      </p:cBhvr>
                                      <p:to>
                                        <p:strVal val="visible"/>
                                      </p:to>
                                    </p:set>
                                  </p:childTnLst>
                                </p:cTn>
                              </p:par>
                            </p:childTnLst>
                          </p:cTn>
                        </p:par>
                        <p:par>
                          <p:cTn id="27" fill="hold">
                            <p:stCondLst>
                              <p:cond delay="26000"/>
                            </p:stCondLst>
                            <p:childTnLst>
                              <p:par>
                                <p:cTn id="28" presetID="1" presetClass="entr" presetSubtype="0" fill="hold" grpId="6" nodeType="afterEffect">
                                  <p:stCondLst>
                                    <p:cond delay="2000"/>
                                  </p:stCondLst>
                                  <p:iterate>
                                    <p:tmAbs val="0"/>
                                  </p:iterate>
                                  <p:childTnLst>
                                    <p:set>
                                      <p:cBhvr>
                                        <p:cTn id="29" fill="hold"/>
                                        <p:tgtEl>
                                          <p:spTgt spid="205"/>
                                        </p:tgtEl>
                                        <p:attrNameLst>
                                          <p:attrName>style.visibility</p:attrName>
                                        </p:attrNameLst>
                                      </p:cBhvr>
                                      <p:to>
                                        <p:strVal val="visible"/>
                                      </p:to>
                                    </p:set>
                                  </p:childTnLst>
                                </p:cTn>
                              </p:par>
                            </p:childTnLst>
                          </p:cTn>
                        </p:par>
                        <p:par>
                          <p:cTn id="30" fill="hold">
                            <p:stCondLst>
                              <p:cond delay="28000"/>
                            </p:stCondLst>
                            <p:childTnLst>
                              <p:par>
                                <p:cTn id="31" presetID="1" presetClass="mediacall" presetSubtype="0" fill="hold" nodeType="afterEffect">
                                  <p:stCondLst>
                                    <p:cond delay="500"/>
                                  </p:stCondLst>
                                  <p:childTnLst>
                                    <p:cmd type="call" cmd="playFrom(0.0)">
                                      <p:cBhvr>
                                        <p:cTn id="32" dur="13908" fill="hold"/>
                                        <p:tgtEl>
                                          <p:spTgt spid="4"/>
                                        </p:tgtEl>
                                      </p:cBhvr>
                                    </p:cmd>
                                  </p:childTnLst>
                                </p:cTn>
                              </p:par>
                            </p:childTnLst>
                          </p:cTn>
                        </p:par>
                        <p:par>
                          <p:cTn id="33" fill="hold">
                            <p:stCondLst>
                              <p:cond delay="28500"/>
                            </p:stCondLst>
                            <p:childTnLst>
                              <p:par>
                                <p:cTn id="34" presetID="1" presetClass="entr" presetSubtype="0" fill="hold" grpId="8" nodeType="afterEffect">
                                  <p:stCondLst>
                                    <p:cond delay="0"/>
                                  </p:stCondLst>
                                  <p:iterate>
                                    <p:tmAbs val="0"/>
                                  </p:iterate>
                                  <p:childTnLst>
                                    <p:set>
                                      <p:cBhvr>
                                        <p:cTn id="35" fill="hold"/>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audio>
              <p:cMediaNode vol="80000">
                <p:cTn id="37" fill="hold" display="0">
                  <p:stCondLst>
                    <p:cond delay="indefinite"/>
                  </p:stCondLst>
                  <p:endCondLst>
                    <p:cond evt="onStopAudio" delay="0">
                      <p:tgtEl>
                        <p:sldTgt/>
                      </p:tgtEl>
                    </p:cond>
                  </p:endCondLst>
                </p:cTn>
                <p:tgtEl>
                  <p:spTgt spid="3"/>
                </p:tgtEl>
              </p:cMediaNode>
            </p:audio>
            <p:audio>
              <p:cMediaNode vol="80000">
                <p:cTn id="38" fill="hold" display="0">
                  <p:stCondLst>
                    <p:cond delay="indefinite"/>
                  </p:stCondLst>
                  <p:endCondLst>
                    <p:cond evt="onStopAudio" delay="0">
                      <p:tgtEl>
                        <p:sldTgt/>
                      </p:tgtEl>
                    </p:cond>
                  </p:endCondLst>
                </p:cTn>
                <p:tgtEl>
                  <p:spTgt spid="4"/>
                </p:tgtEl>
              </p:cMediaNode>
            </p:audio>
          </p:childTnLst>
        </p:cTn>
      </p:par>
    </p:tnLst>
    <p:bldLst>
      <p:bldP spid="199" grpId="7" animBg="1" advAuto="0"/>
      <p:bldP spid="200" grpId="8" animBg="1" advAuto="0"/>
      <p:bldP spid="203" grpId="2" animBg="1" advAuto="0"/>
      <p:bldP spid="205" grpId="6" animBg="1" advAuto="0"/>
      <p:bldP spid="206" grpId="3" animBg="1" advAuto="0"/>
      <p:bldP spid="206" grpId="4" animBg="1" advAuto="0"/>
      <p:bldP spid="207" grpId="5" animBg="1" advAuto="0"/>
      <p:bldP spid="208"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2" name="Should YOU become part of these circuits?"/>
          <p:cNvSpPr/>
          <p:nvPr/>
        </p:nvSpPr>
        <p:spPr>
          <a:xfrm>
            <a:off x="14545" y="6334175"/>
            <a:ext cx="10130910" cy="12985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pPr>
              <a:defRPr sz="4000"/>
            </a:pPr>
            <a:r>
              <a:t>Should </a:t>
            </a:r>
            <a:r>
              <a:rPr>
                <a:solidFill>
                  <a:srgbClr val="31558F"/>
                </a:solidFill>
              </a:rPr>
              <a:t>YOU</a:t>
            </a:r>
            <a:r>
              <a:rPr>
                <a:solidFill>
                  <a:srgbClr val="007FA4"/>
                </a:solidFill>
              </a:rPr>
              <a:t> </a:t>
            </a:r>
            <a:r>
              <a:t>become part of these circuits?</a:t>
            </a:r>
          </a:p>
        </p:txBody>
      </p:sp>
      <p:pic>
        <p:nvPicPr>
          <p:cNvPr id="213" name="Nef-Electrical-Safety-Front-No-Text.png" descr="Nef-Electrical-Safety-Front-No-Text.png"/>
          <p:cNvPicPr>
            <a:picLocks noChangeAspect="1"/>
          </p:cNvPicPr>
          <p:nvPr/>
        </p:nvPicPr>
        <p:blipFill>
          <a:blip r:embed="rId7">
            <a:extLst/>
          </a:blip>
          <a:srcRect l="6154" t="35267" r="60512" b="34140"/>
          <a:stretch>
            <a:fillRect/>
          </a:stretch>
        </p:blipFill>
        <p:spPr>
          <a:xfrm>
            <a:off x="-14546" y="0"/>
            <a:ext cx="10160001" cy="6127467"/>
          </a:xfrm>
          <a:prstGeom prst="rect">
            <a:avLst/>
          </a:prstGeom>
          <a:ln w="3175">
            <a:miter lim="400000"/>
          </a:ln>
        </p:spPr>
      </p:pic>
      <p:pic>
        <p:nvPicPr>
          <p:cNvPr id="2" name="Slide 8 sample audio 1">
            <a:hlinkClick r:id="" action="ppaction://media"/>
            <a:extLst>
              <a:ext uri="{FF2B5EF4-FFF2-40B4-BE49-F238E27FC236}">
                <a16:creationId xmlns:a16="http://schemas.microsoft.com/office/drawing/2014/main" id="{AD644B11-92FF-B642-81F3-963E87CEE4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60000" y="212928"/>
            <a:ext cx="812800" cy="812800"/>
          </a:xfrm>
          <a:prstGeom prst="rect">
            <a:avLst/>
          </a:prstGeom>
        </p:spPr>
      </p:pic>
      <p:pic>
        <p:nvPicPr>
          <p:cNvPr id="3" name="Slide 8 Audio sample 2">
            <a:hlinkClick r:id="" action="ppaction://media"/>
            <a:extLst>
              <a:ext uri="{FF2B5EF4-FFF2-40B4-BE49-F238E27FC236}">
                <a16:creationId xmlns:a16="http://schemas.microsoft.com/office/drawing/2014/main" id="{2242E8FD-C255-E848-99E0-D772DC581CC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566400" y="3810000"/>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1192" fill="hold"/>
                                        <p:tgtEl>
                                          <p:spTgt spid="2"/>
                                        </p:tgtEl>
                                      </p:cBhvr>
                                    </p:cmd>
                                  </p:childTnLst>
                                </p:cTn>
                              </p:par>
                              <p:par>
                                <p:cTn id="7" presetID="2" presetClass="entr" presetSubtype="4" fill="hold" grpId="1" nodeType="withEffect">
                                  <p:stCondLst>
                                    <p:cond delay="11500"/>
                                  </p:stCondLst>
                                  <p:iterate>
                                    <p:tmAbs val="0"/>
                                  </p:iterate>
                                  <p:childTnLst>
                                    <p:set>
                                      <p:cBhvr>
                                        <p:cTn id="8" fill="hold"/>
                                        <p:tgtEl>
                                          <p:spTgt spid="212"/>
                                        </p:tgtEl>
                                        <p:attrNameLst>
                                          <p:attrName>style.visibility</p:attrName>
                                        </p:attrNameLst>
                                      </p:cBhvr>
                                      <p:to>
                                        <p:strVal val="visible"/>
                                      </p:to>
                                    </p:set>
                                    <p:anim calcmode="lin" valueType="num">
                                      <p:cBhvr>
                                        <p:cTn id="9" dur="199" fill="hold"/>
                                        <p:tgtEl>
                                          <p:spTgt spid="212"/>
                                        </p:tgtEl>
                                        <p:attrNameLst>
                                          <p:attrName>ppt_x</p:attrName>
                                        </p:attrNameLst>
                                      </p:cBhvr>
                                      <p:tavLst>
                                        <p:tav tm="0">
                                          <p:val>
                                            <p:strVal val="#ppt_x"/>
                                          </p:val>
                                        </p:tav>
                                        <p:tav tm="100000">
                                          <p:val>
                                            <p:strVal val="#ppt_x"/>
                                          </p:val>
                                        </p:tav>
                                      </p:tavLst>
                                    </p:anim>
                                    <p:anim calcmode="lin" valueType="num">
                                      <p:cBhvr>
                                        <p:cTn id="10" dur="199" fill="hold"/>
                                        <p:tgtEl>
                                          <p:spTgt spid="212"/>
                                        </p:tgtEl>
                                        <p:attrNameLst>
                                          <p:attrName>ppt_y</p:attrName>
                                        </p:attrNameLst>
                                      </p:cBhvr>
                                      <p:tavLst>
                                        <p:tav tm="0">
                                          <p:val>
                                            <p:strVal val="1+#ppt_h/2"/>
                                          </p:val>
                                        </p:tav>
                                        <p:tav tm="100000">
                                          <p:val>
                                            <p:strVal val="#ppt_y"/>
                                          </p:val>
                                        </p:tav>
                                      </p:tavLst>
                                    </p:anim>
                                  </p:childTnLst>
                                </p:cTn>
                              </p:par>
                            </p:childTnLst>
                          </p:cTn>
                        </p:par>
                        <p:par>
                          <p:cTn id="11" fill="hold">
                            <p:stCondLst>
                              <p:cond delay="11699"/>
                            </p:stCondLst>
                            <p:childTnLst>
                              <p:par>
                                <p:cTn id="12" presetID="1" presetClass="mediacall" presetSubtype="0" fill="hold" nodeType="afterEffect">
                                  <p:stCondLst>
                                    <p:cond delay="0"/>
                                  </p:stCondLst>
                                  <p:childTnLst>
                                    <p:cmd type="call" cmd="playFrom(0.0)">
                                      <p:cBhvr>
                                        <p:cTn id="13" dur="155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12"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68203">
              <a:srgbClr val="EAEAEA"/>
            </a:gs>
            <a:gs pos="100000">
              <a:srgbClr val="D6D6D6"/>
            </a:gs>
          </a:gsLst>
          <a:lin ang="5400000" scaled="0"/>
        </a:gradFill>
        <a:effectLst/>
      </p:bgPr>
    </p:bg>
    <p:spTree>
      <p:nvGrpSpPr>
        <p:cNvPr id="1" name=""/>
        <p:cNvGrpSpPr/>
        <p:nvPr/>
      </p:nvGrpSpPr>
      <p:grpSpPr>
        <a:xfrm>
          <a:off x="0" y="0"/>
          <a:ext cx="0" cy="0"/>
          <a:chOff x="0" y="0"/>
          <a:chExt cx="0" cy="0"/>
        </a:xfrm>
      </p:grpSpPr>
      <p:sp>
        <p:nvSpPr>
          <p:cNvPr id="217" name="Never stick anything into an outlet…"/>
          <p:cNvSpPr/>
          <p:nvPr/>
        </p:nvSpPr>
        <p:spPr>
          <a:xfrm>
            <a:off x="1190947" y="3933400"/>
            <a:ext cx="3398244" cy="3290888"/>
          </a:xfrm>
          <a:prstGeom prst="rect">
            <a:avLst/>
          </a:prstGeom>
          <a:solidFill>
            <a:srgbClr val="FFB6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647700">
              <a:spcBef>
                <a:spcPts val="700"/>
              </a:spcBef>
              <a:defRPr sz="3600">
                <a:solidFill>
                  <a:srgbClr val="FFFFFF"/>
                </a:solidFill>
                <a:uFill>
                  <a:solidFill>
                    <a:srgbClr val="000000"/>
                  </a:solidFill>
                </a:uFill>
              </a:defRPr>
            </a:pPr>
            <a:r>
              <a:t>Never stick anything into an outlet</a:t>
            </a:r>
          </a:p>
          <a:p>
            <a:pPr defTabSz="647700">
              <a:spcBef>
                <a:spcPts val="700"/>
              </a:spcBef>
              <a:defRPr sz="3600">
                <a:solidFill>
                  <a:srgbClr val="FFFFFF"/>
                </a:solidFill>
                <a:uFill>
                  <a:solidFill>
                    <a:srgbClr val="000000"/>
                  </a:solidFill>
                </a:uFill>
              </a:defRPr>
            </a:pPr>
            <a:r>
              <a:t> except a plug.</a:t>
            </a:r>
          </a:p>
        </p:txBody>
      </p:sp>
      <p:sp>
        <p:nvSpPr>
          <p:cNvPr id="218" name="Never…"/>
          <p:cNvSpPr/>
          <p:nvPr/>
        </p:nvSpPr>
        <p:spPr>
          <a:xfrm>
            <a:off x="5664508" y="3933400"/>
            <a:ext cx="3290888" cy="3290888"/>
          </a:xfrm>
          <a:prstGeom prst="rect">
            <a:avLst/>
          </a:prstGeom>
          <a:solidFill>
            <a:srgbClr val="57C8E7"/>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647700">
              <a:spcBef>
                <a:spcPts val="700"/>
              </a:spcBef>
              <a:defRPr>
                <a:solidFill>
                  <a:srgbClr val="FFFFFF"/>
                </a:solidFill>
                <a:uFill>
                  <a:solidFill>
                    <a:srgbClr val="000000"/>
                  </a:solidFill>
                </a:uFill>
              </a:defRPr>
            </a:pPr>
            <a:r>
              <a:rPr sz="3600"/>
              <a:t>Never</a:t>
            </a:r>
          </a:p>
          <a:p>
            <a:pPr defTabSz="647700">
              <a:spcBef>
                <a:spcPts val="700"/>
              </a:spcBef>
              <a:defRPr sz="3600">
                <a:solidFill>
                  <a:srgbClr val="FFFFFF"/>
                </a:solidFill>
                <a:uFill>
                  <a:solidFill>
                    <a:srgbClr val="000000"/>
                  </a:solidFill>
                </a:uFill>
              </a:defRPr>
            </a:pPr>
            <a:r>
              <a:t> overload outlets.</a:t>
            </a:r>
          </a:p>
          <a:p>
            <a:pPr defTabSz="647700">
              <a:spcBef>
                <a:spcPts val="700"/>
              </a:spcBef>
              <a:defRPr sz="3600">
                <a:solidFill>
                  <a:srgbClr val="FFFFFF"/>
                </a:solidFill>
                <a:uFill>
                  <a:solidFill>
                    <a:srgbClr val="000000"/>
                  </a:solidFill>
                </a:uFill>
              </a:defRPr>
            </a:pPr>
            <a:r>
              <a:t>This can be a fire hazard.</a:t>
            </a:r>
          </a:p>
        </p:txBody>
      </p:sp>
      <p:pic>
        <p:nvPicPr>
          <p:cNvPr id="219" name="overloaded outlet - color corrected version.jpeg" descr="overloaded outlet - color corrected version.jpeg"/>
          <p:cNvPicPr>
            <a:picLocks noChangeAspect="1"/>
          </p:cNvPicPr>
          <p:nvPr/>
        </p:nvPicPr>
        <p:blipFill>
          <a:blip r:embed="rId5">
            <a:extLst/>
          </a:blip>
          <a:stretch>
            <a:fillRect/>
          </a:stretch>
        </p:blipFill>
        <p:spPr>
          <a:xfrm>
            <a:off x="5658224" y="445317"/>
            <a:ext cx="3303456" cy="3308209"/>
          </a:xfrm>
          <a:prstGeom prst="rect">
            <a:avLst/>
          </a:prstGeom>
          <a:ln w="3175">
            <a:miter lim="400000"/>
          </a:ln>
        </p:spPr>
      </p:pic>
      <p:sp>
        <p:nvSpPr>
          <p:cNvPr id="220" name="Play it safe inside."/>
          <p:cNvSpPr txBox="1"/>
          <p:nvPr/>
        </p:nvSpPr>
        <p:spPr>
          <a:xfrm>
            <a:off x="1336423" y="1373933"/>
            <a:ext cx="3107291" cy="145097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687" tIns="39687" rIns="39687" bIns="39687" anchor="ctr">
            <a:spAutoFit/>
          </a:bodyPr>
          <a:lstStyle/>
          <a:p>
            <a:r>
              <a:t>Play it safe inside.</a:t>
            </a:r>
          </a:p>
        </p:txBody>
      </p:sp>
      <p:pic>
        <p:nvPicPr>
          <p:cNvPr id="2" name="Slide 9 Audio Sample">
            <a:hlinkClick r:id="" action="ppaction://media"/>
            <a:extLst>
              <a:ext uri="{FF2B5EF4-FFF2-40B4-BE49-F238E27FC236}">
                <a16:creationId xmlns:a16="http://schemas.microsoft.com/office/drawing/2014/main" id="{E5519DC9-AED6-674F-BF1E-824CB78A28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000" y="6068979"/>
            <a:ext cx="812800" cy="8128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78" fill="hold"/>
                                        <p:tgtEl>
                                          <p:spTgt spid="2"/>
                                        </p:tgtEl>
                                      </p:cBhvr>
                                    </p:cmd>
                                  </p:childTnLst>
                                </p:cTn>
                              </p:par>
                              <p:par>
                                <p:cTn id="7" presetID="2" presetClass="entr" presetSubtype="8" fill="hold" grpId="2" nodeType="withEffect">
                                  <p:stCondLst>
                                    <p:cond delay="0"/>
                                  </p:stCondLst>
                                  <p:iterate>
                                    <p:tmAbs val="0"/>
                                  </p:iterate>
                                  <p:childTnLst>
                                    <p:set>
                                      <p:cBhvr>
                                        <p:cTn id="8" fill="hold"/>
                                        <p:tgtEl>
                                          <p:spTgt spid="217"/>
                                        </p:tgtEl>
                                        <p:attrNameLst>
                                          <p:attrName>style.visibility</p:attrName>
                                        </p:attrNameLst>
                                      </p:cBhvr>
                                      <p:to>
                                        <p:strVal val="visible"/>
                                      </p:to>
                                    </p:set>
                                    <p:anim calcmode="lin" valueType="num">
                                      <p:cBhvr>
                                        <p:cTn id="9" dur="400" fill="hold"/>
                                        <p:tgtEl>
                                          <p:spTgt spid="217"/>
                                        </p:tgtEl>
                                        <p:attrNameLst>
                                          <p:attrName>ppt_x</p:attrName>
                                        </p:attrNameLst>
                                      </p:cBhvr>
                                      <p:tavLst>
                                        <p:tav tm="0">
                                          <p:val>
                                            <p:strVal val="0-#ppt_w/2"/>
                                          </p:val>
                                        </p:tav>
                                        <p:tav tm="100000">
                                          <p:val>
                                            <p:strVal val="#ppt_x"/>
                                          </p:val>
                                        </p:tav>
                                      </p:tavLst>
                                    </p:anim>
                                    <p:anim calcmode="lin" valueType="num">
                                      <p:cBhvr>
                                        <p:cTn id="10" dur="400" fill="hold"/>
                                        <p:tgtEl>
                                          <p:spTgt spid="217"/>
                                        </p:tgtEl>
                                        <p:attrNameLst>
                                          <p:attrName>ppt_y</p:attrName>
                                        </p:attrNameLst>
                                      </p:cBhvr>
                                      <p:tavLst>
                                        <p:tav tm="0">
                                          <p:val>
                                            <p:strVal val="#ppt_y"/>
                                          </p:val>
                                        </p:tav>
                                        <p:tav tm="100000">
                                          <p:val>
                                            <p:strVal val="#ppt_y"/>
                                          </p:val>
                                        </p:tav>
                                      </p:tavLst>
                                    </p:anim>
                                  </p:childTnLst>
                                </p:cTn>
                              </p:par>
                            </p:childTnLst>
                          </p:cTn>
                        </p:par>
                        <p:par>
                          <p:cTn id="11" fill="hold">
                            <p:stCondLst>
                              <p:cond delay="400"/>
                            </p:stCondLst>
                            <p:childTnLst>
                              <p:par>
                                <p:cTn id="12" presetID="2" presetClass="entr" presetSubtype="2" fill="hold" grpId="1" nodeType="afterEffect">
                                  <p:stCondLst>
                                    <p:cond delay="1500"/>
                                  </p:stCondLst>
                                  <p:iterate>
                                    <p:tmAbs val="0"/>
                                  </p:iterate>
                                  <p:childTnLst>
                                    <p:set>
                                      <p:cBhvr>
                                        <p:cTn id="13" fill="hold"/>
                                        <p:tgtEl>
                                          <p:spTgt spid="218"/>
                                        </p:tgtEl>
                                        <p:attrNameLst>
                                          <p:attrName>style.visibility</p:attrName>
                                        </p:attrNameLst>
                                      </p:cBhvr>
                                      <p:to>
                                        <p:strVal val="visible"/>
                                      </p:to>
                                    </p:set>
                                    <p:anim calcmode="lin" valueType="num">
                                      <p:cBhvr>
                                        <p:cTn id="14" dur="400" fill="hold"/>
                                        <p:tgtEl>
                                          <p:spTgt spid="218"/>
                                        </p:tgtEl>
                                        <p:attrNameLst>
                                          <p:attrName>ppt_x</p:attrName>
                                        </p:attrNameLst>
                                      </p:cBhvr>
                                      <p:tavLst>
                                        <p:tav tm="0">
                                          <p:val>
                                            <p:strVal val="1+#ppt_w/2"/>
                                          </p:val>
                                        </p:tav>
                                        <p:tav tm="100000">
                                          <p:val>
                                            <p:strVal val="#ppt_x"/>
                                          </p:val>
                                        </p:tav>
                                      </p:tavLst>
                                    </p:anim>
                                    <p:anim calcmode="lin" valueType="num">
                                      <p:cBhvr>
                                        <p:cTn id="15" dur="400" fill="hold"/>
                                        <p:tgtEl>
                                          <p:spTgt spid="2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217" grpId="2" animBg="1" advAuto="0"/>
      <p:bldP spid="218" grpId="1"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alpha val="50000"/>
        </a:srgbClr>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500" b="1" i="0" u="none" strike="noStrike" cap="none" spc="0" normalizeH="0" baseline="0">
            <a:ln>
              <a:noFill/>
            </a:ln>
            <a:solidFill>
              <a:srgbClr val="000000">
                <a:alpha val="50000"/>
              </a:srgbClr>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500" b="1" i="0" u="none" strike="noStrike" cap="none" spc="0" normalizeH="0" baseline="0">
            <a:ln>
              <a:noFill/>
            </a:ln>
            <a:solidFill>
              <a:srgbClr val="000000">
                <a:alpha val="50000"/>
              </a:srgbClr>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1469</TotalTime>
  <Words>2756</Words>
  <Application>Microsoft Macintosh PowerPoint</Application>
  <PresentationFormat>Custom</PresentationFormat>
  <Paragraphs>284</Paragraphs>
  <Slides>50</Slides>
  <Notes>50</Notes>
  <HiddenSlides>0</HiddenSlides>
  <MMClips>57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Helvetica</vt:lpstr>
      <vt:lpstr>Helvetica Light</vt:lpstr>
      <vt:lpstr>Helvetica Neue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Electrical Safety Sense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Robin Reinarts</cp:lastModifiedBy>
  <cp:revision>32</cp:revision>
  <dcterms:modified xsi:type="dcterms:W3CDTF">2019-03-26T14:46:34Z</dcterms:modified>
</cp:coreProperties>
</file>