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0"/>
    <p:restoredTop sz="78162"/>
  </p:normalViewPr>
  <p:slideViewPr>
    <p:cSldViewPr snapToGrid="0" snapToObjects="1">
      <p:cViewPr varScale="1">
        <p:scale>
          <a:sx n="91" d="100"/>
          <a:sy n="91" d="100"/>
        </p:scale>
        <p:origin x="24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marL="177800" indent="-177800">
              <a:lnSpc>
                <a:spcPct val="100000"/>
              </a:lnSpc>
              <a:buSzPct val="100000"/>
              <a:buChar char="•"/>
              <a:defRPr sz="1400">
                <a:latin typeface="Helvetica"/>
                <a:ea typeface="Helvetica"/>
                <a:cs typeface="Helvetica"/>
                <a:sym typeface="Helvetica"/>
              </a:defRPr>
            </a:lvl1pPr>
          </a:lstStyle>
          <a:p>
            <a:r>
              <a:rPr dirty="0"/>
              <a:t>Hello everyone and welcome to Energy Safe Kids, brought to you by the National Energy Foundation.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We just made a circuit and saw that electricity needs a path. The path of a circuit is made using a conductor, like wire.</a:t>
            </a:r>
          </a:p>
          <a:p>
            <a:pPr marL="228599" indent="-228599" defTabSz="355600">
              <a:lnSpc>
                <a:spcPct val="100000"/>
              </a:lnSpc>
              <a:buSzPct val="125000"/>
              <a:buChar char="•"/>
              <a:defRPr sz="1400" b="1">
                <a:latin typeface="Helvetica"/>
                <a:ea typeface="Helvetica"/>
                <a:cs typeface="Helvetica"/>
                <a:sym typeface="Helvetica"/>
              </a:defRPr>
            </a:pPr>
            <a:r>
              <a:t>A conductor allows electricity to flow through it easily, like metal wires do. </a:t>
            </a:r>
          </a:p>
          <a:p>
            <a:pPr marL="228599" indent="-228599" defTabSz="355600">
              <a:lnSpc>
                <a:spcPct val="100000"/>
              </a:lnSpc>
              <a:buSzPct val="125000"/>
              <a:buChar char="•"/>
              <a:defRPr sz="1400">
                <a:latin typeface="Helvetica"/>
                <a:ea typeface="Helvetica"/>
                <a:cs typeface="Helvetica"/>
                <a:sym typeface="Helvetica"/>
              </a:defRPr>
            </a:pPr>
            <a:r>
              <a:t>Click to show three examples of conductors: aluminum foil, wire and people</a:t>
            </a:r>
          </a:p>
          <a:p>
            <a:pPr marL="228599" indent="-228599" defTabSz="355600">
              <a:lnSpc>
                <a:spcPct val="100000"/>
              </a:lnSpc>
              <a:buSzPct val="125000"/>
              <a:buChar char="•"/>
              <a:defRPr sz="1400">
                <a:latin typeface="Helvetica"/>
                <a:ea typeface="Helvetica"/>
                <a:cs typeface="Helvetica"/>
                <a:sym typeface="Helvetica"/>
              </a:defRPr>
            </a:pPr>
            <a:r>
              <a:t>Remember, that wires connected to an outlet are not safe to touch, you can get shocked or burned. (Remind kids that some of the electricity is converted to heat.)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An insulator does not let electricity flow through easily.  </a:t>
            </a:r>
          </a:p>
          <a:p>
            <a:pPr marL="228599" indent="-228599" defTabSz="355600">
              <a:lnSpc>
                <a:spcPct val="100000"/>
              </a:lnSpc>
              <a:buSzPct val="125000"/>
              <a:buChar char="•"/>
              <a:defRPr sz="1400">
                <a:latin typeface="Helvetica"/>
                <a:ea typeface="Helvetica"/>
                <a:cs typeface="Helvetica"/>
                <a:sym typeface="Helvetica"/>
              </a:defRPr>
            </a:pPr>
            <a:r>
              <a:t>Click to show three examples of insulators:</a:t>
            </a:r>
          </a:p>
          <a:p>
            <a:pPr marL="812800" lvl="1" indent="-228600" defTabSz="355600">
              <a:lnSpc>
                <a:spcPct val="100000"/>
              </a:lnSpc>
              <a:buSzPct val="125000"/>
              <a:buChar char="•"/>
              <a:defRPr sz="1400">
                <a:latin typeface="Helvetica"/>
                <a:ea typeface="Helvetica"/>
                <a:cs typeface="Helvetica"/>
                <a:sym typeface="Helvetica"/>
              </a:defRPr>
            </a:pPr>
            <a:r>
              <a:t>Insulators are materials such as paper, plastic and rubber.</a:t>
            </a:r>
          </a:p>
          <a:p>
            <a:pPr marL="228599" indent="-228599" defTabSz="355600">
              <a:lnSpc>
                <a:spcPct val="100000"/>
              </a:lnSpc>
              <a:buSzPct val="125000"/>
              <a:buChar char="•"/>
              <a:defRPr sz="1400">
                <a:latin typeface="Helvetica"/>
                <a:ea typeface="Helvetica"/>
                <a:cs typeface="Helvetica"/>
                <a:sym typeface="Helvetica"/>
              </a:defRPr>
            </a:pPr>
            <a:r>
              <a:t>This energy stick is made of plastic which is an insulator.  However, the ends are metal which is a conductor. You act as a conductor when you touch the metal ends.</a:t>
            </a:r>
          </a:p>
          <a:p>
            <a:pPr marL="228599" indent="-228599" defTabSz="355600">
              <a:lnSpc>
                <a:spcPct val="100000"/>
              </a:lnSpc>
              <a:buSzPct val="125000"/>
              <a:buChar char="•"/>
              <a:defRPr sz="1400">
                <a:latin typeface="Helvetica"/>
                <a:ea typeface="Helvetica"/>
                <a:cs typeface="Helvetica"/>
                <a:sym typeface="Helvetica"/>
              </a:defRPr>
            </a:pPr>
            <a:r>
              <a:t>Recap results of conductor insulator experiment. </a:t>
            </a:r>
          </a:p>
          <a:p>
            <a:pPr marL="457200" indent="-228600" defTabSz="355600">
              <a:lnSpc>
                <a:spcPct val="100000"/>
              </a:lnSpc>
              <a:buSzPct val="125000"/>
              <a:buChar char="•"/>
              <a:defRPr sz="1400">
                <a:latin typeface="Helvetica"/>
                <a:ea typeface="Helvetica"/>
                <a:cs typeface="Helvetica"/>
                <a:sym typeface="Helvetica"/>
              </a:defRPr>
            </a:pPr>
            <a:r>
              <a:t>Which one was a </a:t>
            </a:r>
            <a:r>
              <a:rPr b="1"/>
              <a:t>conductor? (aluminum foil) wires and people are also conductors</a:t>
            </a:r>
          </a:p>
          <a:p>
            <a:pPr marL="457200" indent="-228600" defTabSz="355600">
              <a:lnSpc>
                <a:spcPct val="100000"/>
              </a:lnSpc>
              <a:buSzPct val="125000"/>
              <a:buChar char="•"/>
              <a:defRPr sz="1400">
                <a:latin typeface="Helvetica"/>
                <a:ea typeface="Helvetica"/>
                <a:cs typeface="Helvetica"/>
                <a:sym typeface="Helvetica"/>
              </a:defRPr>
            </a:pPr>
            <a:r>
              <a:t>Which was an </a:t>
            </a:r>
            <a:r>
              <a:rPr b="1"/>
              <a:t>insulator? (paper) rubber and plastic are also insulators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marL="152400" indent="-152400">
              <a:lnSpc>
                <a:spcPct val="100000"/>
              </a:lnSpc>
              <a:buSzPct val="100000"/>
              <a:buChar char="•"/>
              <a:defRPr sz="1400">
                <a:latin typeface="Helvetica"/>
                <a:ea typeface="Helvetica"/>
                <a:cs typeface="Helvetica"/>
                <a:sym typeface="Helvetica"/>
              </a:defRPr>
            </a:pPr>
            <a:r>
              <a:t>Now let’s explore electrical safety - inside.</a:t>
            </a:r>
          </a:p>
          <a:p>
            <a:pPr marL="228600" indent="-228600">
              <a:lnSpc>
                <a:spcPct val="100000"/>
              </a:lnSpc>
              <a:buSzPct val="100000"/>
              <a:buChar char="•"/>
              <a:defRPr sz="1400">
                <a:latin typeface="Helvetica"/>
                <a:ea typeface="Helvetica"/>
                <a:cs typeface="Helvetica"/>
                <a:sym typeface="Helvetica"/>
              </a:defRPr>
            </a:pPr>
            <a:r>
              <a:t>Play it safe inside. Always:</a:t>
            </a:r>
          </a:p>
          <a:p>
            <a:pPr marL="457200" lvl="3" indent="-152400">
              <a:lnSpc>
                <a:spcPct val="100000"/>
              </a:lnSpc>
              <a:buSzPct val="100000"/>
              <a:buChar char="•"/>
              <a:defRPr sz="1400">
                <a:latin typeface="Helvetica"/>
                <a:ea typeface="Helvetica"/>
                <a:cs typeface="Helvetica"/>
                <a:sym typeface="Helvetica"/>
              </a:defRPr>
            </a:pPr>
            <a:r>
              <a:t>Unplug appliances using the rubber plug – not the cord.</a:t>
            </a:r>
          </a:p>
          <a:p>
            <a:pPr marL="457200" lvl="3" indent="-152400">
              <a:lnSpc>
                <a:spcPct val="100000"/>
              </a:lnSpc>
              <a:buSzPct val="100000"/>
              <a:buChar char="•"/>
              <a:defRPr sz="1400">
                <a:latin typeface="Helvetica"/>
                <a:ea typeface="Helvetica"/>
                <a:cs typeface="Helvetica"/>
                <a:sym typeface="Helvetica"/>
              </a:defRPr>
            </a:pPr>
            <a:r>
              <a:t>Use outlet caps – they can protect small children from shock and burns.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defRPr sz="1400">
                <a:latin typeface="Arial"/>
                <a:ea typeface="Arial"/>
                <a:cs typeface="Arial"/>
                <a:sym typeface="Arial"/>
              </a:defRPr>
            </a:pPr>
            <a:r>
              <a:t>More on electrical safety inside.</a:t>
            </a:r>
          </a:p>
          <a:p>
            <a:pPr marL="617361" lvl="1" indent="-172861">
              <a:buSzPct val="75000"/>
              <a:buChar char="•"/>
              <a:defRPr sz="1400">
                <a:latin typeface="Arial"/>
                <a:ea typeface="Arial"/>
                <a:cs typeface="Arial"/>
                <a:sym typeface="Arial"/>
              </a:defRPr>
            </a:pPr>
            <a:r>
              <a:t>Do not overload outlets. This can be a fire hazard.</a:t>
            </a:r>
          </a:p>
          <a:p>
            <a:pPr marL="617361" lvl="1" indent="-172861">
              <a:buSzPct val="75000"/>
              <a:buChar char="•"/>
              <a:defRPr sz="1400">
                <a:latin typeface="Arial"/>
                <a:ea typeface="Arial"/>
                <a:cs typeface="Arial"/>
                <a:sym typeface="Arial"/>
              </a:defRPr>
            </a:pPr>
            <a:r>
              <a:t>Do not stick anything in outlets except plugs.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lvl="1" indent="0">
              <a:defRPr sz="1400">
                <a:latin typeface="Arial"/>
                <a:ea typeface="Arial"/>
                <a:cs typeface="Arial"/>
                <a:sym typeface="Arial"/>
              </a:defRPr>
            </a:pPr>
            <a:r>
              <a:t>More on electrical safety inside.</a:t>
            </a:r>
          </a:p>
          <a:p>
            <a:pPr marL="177800" lvl="2" indent="-177800">
              <a:buSzPct val="75000"/>
              <a:buChar char="•"/>
              <a:defRPr sz="1400">
                <a:latin typeface="Arial"/>
                <a:ea typeface="Arial"/>
                <a:cs typeface="Arial"/>
                <a:sym typeface="Arial"/>
              </a:defRPr>
            </a:pPr>
            <a:r>
              <a:t>Do not mix water and electricity. </a:t>
            </a:r>
          </a:p>
          <a:p>
            <a:pPr marL="177800" lvl="2" indent="-177800">
              <a:buSzPct val="75000"/>
              <a:buChar char="•"/>
              <a:defRPr sz="1400">
                <a:latin typeface="Arial"/>
                <a:ea typeface="Arial"/>
                <a:cs typeface="Arial"/>
                <a:sym typeface="Arial"/>
              </a:defRPr>
            </a:pPr>
            <a:r>
              <a:t>Do not touch </a:t>
            </a:r>
            <a:r>
              <a:rPr b="1"/>
              <a:t>frayed cords.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r>
              <a:t>More on electrical safety inside.</a:t>
            </a:r>
          </a:p>
          <a:p>
            <a:pPr marL="152400" lvl="1" indent="-152400">
              <a:lnSpc>
                <a:spcPct val="100000"/>
              </a:lnSpc>
              <a:buSzPct val="100000"/>
              <a:buChar char="•"/>
              <a:defRPr sz="1400">
                <a:latin typeface="Arial"/>
                <a:ea typeface="Arial"/>
                <a:cs typeface="Arial"/>
                <a:sym typeface="Arial"/>
              </a:defRPr>
            </a:pPr>
            <a:r>
              <a:t>Stay away from electrical equipment in the garage or basement.</a:t>
            </a:r>
          </a:p>
          <a:p>
            <a:pPr marL="152400" lvl="1" indent="-152400">
              <a:lnSpc>
                <a:spcPct val="100000"/>
              </a:lnSpc>
              <a:buSzPct val="100000"/>
              <a:buChar char="•"/>
              <a:defRPr sz="1400">
                <a:latin typeface="Arial"/>
                <a:ea typeface="Arial"/>
                <a:cs typeface="Arial"/>
                <a:sym typeface="Arial"/>
              </a:defRPr>
            </a:pPr>
            <a:r>
              <a:t>Keep the area around equipment, like the circuit breaker box, clean and dry.</a:t>
            </a:r>
          </a:p>
          <a:p>
            <a:pPr marL="152400" lvl="1" indent="-152400">
              <a:lnSpc>
                <a:spcPct val="100000"/>
              </a:lnSpc>
              <a:buSzPct val="100000"/>
              <a:buChar char="•"/>
              <a:defRPr sz="1400">
                <a:latin typeface="Arial"/>
                <a:ea typeface="Arial"/>
                <a:cs typeface="Arial"/>
                <a:sym typeface="Arial"/>
              </a:defRPr>
            </a:pPr>
            <a:r>
              <a:t>Never use electrical appliances or space heaters to dry clothes or bedding.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a:defRPr sz="1400"/>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152400" indent="-152400">
              <a:lnSpc>
                <a:spcPct val="100000"/>
              </a:lnSpc>
              <a:buSzPct val="100000"/>
              <a:buChar char="•"/>
              <a:defRPr sz="1400">
                <a:latin typeface="Arial"/>
                <a:ea typeface="Arial"/>
                <a:cs typeface="Arial"/>
                <a:sym typeface="Arial"/>
              </a:defRPr>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marL="177800" indent="-177800">
              <a:lnSpc>
                <a:spcPct val="100000"/>
              </a:lnSpc>
              <a:buClr>
                <a:srgbClr val="000000"/>
              </a:buClr>
              <a:buSzPct val="100000"/>
              <a:buChar char="•"/>
              <a:defRPr sz="1400">
                <a:latin typeface="Helvetica"/>
                <a:ea typeface="Helvetica"/>
                <a:cs typeface="Helvetica"/>
                <a:sym typeface="Helvetica"/>
              </a:defRPr>
            </a:pPr>
            <a:r>
              <a:t>Explain to students that before any digging occurs at home or in a community, someone must call 811 so that underground pipeline locations are properly marked above ground.</a:t>
            </a:r>
          </a:p>
          <a:p>
            <a:pPr marL="180473" lvl="1" indent="-180473">
              <a:lnSpc>
                <a:spcPct val="100000"/>
              </a:lnSpc>
              <a:buSzPct val="100000"/>
              <a:buChar char="•"/>
              <a:defRPr sz="1400" b="1">
                <a:latin typeface="Helvetica"/>
                <a:ea typeface="Helvetica"/>
                <a:cs typeface="Helvetica"/>
                <a:sym typeface="Helvetica"/>
              </a:defRPr>
            </a:pPr>
            <a:r>
              <a:t>These markers are important because they help people know where not to dig.  </a:t>
            </a:r>
          </a:p>
          <a:p>
            <a:pPr marL="180473" lvl="1" indent="-180473">
              <a:lnSpc>
                <a:spcPct val="100000"/>
              </a:lnSpc>
              <a:buSzPct val="100000"/>
              <a:buChar char="•"/>
              <a:defRPr sz="1400" b="1">
                <a:latin typeface="Helvetica"/>
                <a:ea typeface="Helvetica"/>
                <a:cs typeface="Helvetica"/>
                <a:sym typeface="Helvetica"/>
              </a:defRPr>
            </a:pPr>
            <a:r>
              <a:t>Hitting buried electric power lines or communication lines can cause damage and serious incidents.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marL="177800" indent="-177800">
              <a:lnSpc>
                <a:spcPct val="100000"/>
              </a:lnSpc>
              <a:buSzPct val="100000"/>
              <a:buChar char="•"/>
              <a:defRPr sz="1400">
                <a:latin typeface="Helvetica"/>
                <a:ea typeface="Helvetica"/>
                <a:cs typeface="Helvetica"/>
                <a:sym typeface="Helvetica"/>
              </a:defRPr>
            </a:pPr>
            <a:r>
              <a:t>NEVER move or pull out marker flags. </a:t>
            </a:r>
          </a:p>
          <a:p>
            <a:pPr marL="177800" lvl="1" indent="-177800">
              <a:lnSpc>
                <a:spcPct val="100000"/>
              </a:lnSpc>
              <a:buSzPct val="100000"/>
              <a:buChar char="•"/>
              <a:defRPr sz="1400">
                <a:latin typeface="Helvetica"/>
                <a:ea typeface="Helvetica"/>
                <a:cs typeface="Helvetica"/>
                <a:sym typeface="Helvetica"/>
              </a:defRPr>
            </a:pPr>
            <a:r>
              <a:t>Electric power lines are marked with red.</a:t>
            </a:r>
          </a:p>
          <a:p>
            <a:pPr marL="177800" lvl="1" indent="-177800">
              <a:lnSpc>
                <a:spcPct val="100000"/>
              </a:lnSpc>
              <a:buSzPct val="100000"/>
              <a:buChar char="•"/>
              <a:defRPr sz="1400">
                <a:latin typeface="Helvetica"/>
                <a:ea typeface="Helvetica"/>
                <a:cs typeface="Helvetica"/>
                <a:sym typeface="Helvetica"/>
              </a:defRPr>
            </a:pPr>
            <a:r>
              <a:t>Water lines are marked with blue.</a:t>
            </a:r>
          </a:p>
          <a:p>
            <a:pPr marL="177800" lvl="1" indent="-177800">
              <a:lnSpc>
                <a:spcPct val="100000"/>
              </a:lnSpc>
              <a:buSzPct val="100000"/>
              <a:buChar char="•"/>
              <a:defRPr sz="1400">
                <a:latin typeface="Helvetica"/>
                <a:ea typeface="Helvetica"/>
                <a:cs typeface="Helvetica"/>
                <a:sym typeface="Helvetica"/>
              </a:defRPr>
            </a:pPr>
            <a:r>
              <a:t>Natural gas lines are marked with yellow flags, markers or paint.</a:t>
            </a:r>
          </a:p>
          <a:p>
            <a:pPr marL="177800" lvl="1" indent="-177800">
              <a:lnSpc>
                <a:spcPct val="100000"/>
              </a:lnSpc>
              <a:buSzPct val="100000"/>
              <a:buChar char="•"/>
              <a:defRPr sz="1400">
                <a:latin typeface="Helvetica"/>
                <a:ea typeface="Helvetica"/>
                <a:cs typeface="Helvetica"/>
                <a:sym typeface="Helvetica"/>
              </a:defRPr>
            </a:pPr>
            <a:r>
              <a:t>Other colors mark things like cable (orange) and sewer lines (green).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As part of the presentation, tell the group that we are going to Think!, Talk! and Take Action! about electrical </a:t>
            </a:r>
            <a:r>
              <a:rPr b="1"/>
              <a:t>safety.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Teachers: </a:t>
            </a:r>
            <a:r>
              <a:rPr b="1" dirty="0"/>
              <a:t>Call 811 before you dig</a:t>
            </a:r>
            <a:r>
              <a:rPr dirty="0"/>
              <a:t>- Pirate Video is found on the Energy Safe Kids website: </a:t>
            </a:r>
            <a:r>
              <a:rPr i="1" dirty="0" err="1">
                <a:solidFill>
                  <a:schemeClr val="accent1"/>
                </a:solidFill>
              </a:rPr>
              <a:t>energysafekids.org</a:t>
            </a:r>
            <a:r>
              <a:rPr i="1" dirty="0">
                <a:solidFill>
                  <a:schemeClr val="accent1"/>
                </a:solidFill>
              </a:rPr>
              <a:t>/student</a:t>
            </a:r>
            <a:r>
              <a:rPr i="1" dirty="0"/>
              <a:t> </a:t>
            </a:r>
            <a:r>
              <a:rPr dirty="0"/>
              <a:t>or on YouTube at </a:t>
            </a:r>
            <a:r>
              <a:rPr i="1" dirty="0">
                <a:solidFill>
                  <a:srgbClr val="0070C0"/>
                </a:solidFill>
              </a:rPr>
              <a:t>https://</a:t>
            </a:r>
            <a:r>
              <a:rPr i="1" dirty="0" err="1">
                <a:solidFill>
                  <a:srgbClr val="0070C0"/>
                </a:solidFill>
              </a:rPr>
              <a:t>youtu.be</a:t>
            </a:r>
            <a:r>
              <a:rPr i="1" dirty="0">
                <a:solidFill>
                  <a:srgbClr val="0070C0"/>
                </a:solidFill>
              </a:rPr>
              <a:t>/ipUdekpev0I. </a:t>
            </a:r>
          </a:p>
          <a:p>
            <a:pPr marL="180473" indent="-180473">
              <a:lnSpc>
                <a:spcPct val="100000"/>
              </a:lnSpc>
              <a:buSzPct val="100000"/>
              <a:buChar char="•"/>
              <a:defRPr sz="1400">
                <a:latin typeface="Helvetica"/>
                <a:ea typeface="Helvetica"/>
                <a:cs typeface="Helvetica"/>
                <a:sym typeface="Helvetica"/>
              </a:defRPr>
            </a:pPr>
            <a:r>
              <a:rPr dirty="0"/>
              <a:t>The image of the pirate video is hyperlinked to the video. Click anywhere on the image and it will bring up the video if the internet is available.</a:t>
            </a:r>
          </a:p>
          <a:p>
            <a:pPr marL="180473" indent="-180473">
              <a:lnSpc>
                <a:spcPct val="100000"/>
              </a:lnSpc>
              <a:buSzPct val="100000"/>
              <a:buChar char="•"/>
              <a:defRPr sz="1400">
                <a:latin typeface="Helvetica"/>
                <a:ea typeface="Helvetica"/>
                <a:cs typeface="Helvetica"/>
                <a:sym typeface="Helvetica"/>
              </a:defRPr>
            </a:pPr>
            <a:r>
              <a:rPr dirty="0"/>
              <a:t>Encourage teachers to share it with others in the school, perhaps even sharing it during the announcements.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pPr>
              <a:defRPr sz="1400"/>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marL="206255" indent="-206255">
              <a:buSzPct val="100000"/>
              <a:buChar char="•"/>
            </a:lvl1pPr>
            <a:lvl2pPr marL="777755" indent="-206255">
              <a:buSzPct val="100000"/>
              <a:buChar char="•"/>
            </a:lvl2pPr>
          </a:lstStyle>
          <a:p>
            <a:r>
              <a:t>Call ____ to have buried power lines and cables located and marked.</a:t>
            </a:r>
          </a:p>
          <a:p>
            <a:pPr lvl="1"/>
            <a:r>
              <a:t>811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vl2pPr marL="751973" indent="-180473">
              <a:lnSpc>
                <a:spcPct val="100000"/>
              </a:lnSpc>
              <a:buSzPct val="100000"/>
              <a:buChar char="•"/>
              <a:defRPr sz="1400">
                <a:latin typeface="Helvetica"/>
                <a:ea typeface="Helvetica"/>
                <a:cs typeface="Helvetica"/>
                <a:sym typeface="Helvetica"/>
              </a:defRPr>
            </a:lvl2pPr>
          </a:lstStyle>
          <a:p>
            <a:r>
              <a:rPr dirty="0"/>
              <a:t>Pay attention to these colorful things that can tell you what is below.</a:t>
            </a:r>
          </a:p>
          <a:p>
            <a:pPr lvl="1"/>
            <a:r>
              <a:rPr dirty="0"/>
              <a:t>Marker Flags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lvl1pPr marL="228600" indent="-228600">
              <a:buSzPct val="100000"/>
              <a:buChar char="•"/>
            </a:lvl1pPr>
            <a:lvl2pPr marL="457200" indent="-228600">
              <a:buSzPct val="100000"/>
              <a:buChar char="•"/>
            </a:lvl2pPr>
          </a:lstStyle>
          <a:p>
            <a:r>
              <a:rPr dirty="0"/>
              <a:t>Call 811 to mark the location of utility cables and buried _____    _______.</a:t>
            </a:r>
          </a:p>
          <a:p>
            <a:pPr lvl="1"/>
            <a:r>
              <a:rPr lang="en-US" dirty="0"/>
              <a:t>p</a:t>
            </a:r>
            <a:r>
              <a:rPr dirty="0"/>
              <a:t>ower </a:t>
            </a:r>
            <a:r>
              <a:rPr lang="en-US" dirty="0"/>
              <a:t>l</a:t>
            </a:r>
            <a:r>
              <a:rPr dirty="0"/>
              <a:t>ines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marL="228600" indent="-228600">
              <a:buSzPct val="100000"/>
              <a:buChar char="•"/>
            </a:pPr>
            <a:r>
              <a:t>Electrical  safety outside.</a:t>
            </a:r>
          </a:p>
          <a:p>
            <a:pPr marL="228600" indent="-228600">
              <a:buSzPct val="100000"/>
              <a:buChar char="•"/>
            </a:pPr>
            <a:r>
              <a:t>Go inside when there is a storm.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marL="172861" indent="-172861">
              <a:buSzPct val="75000"/>
              <a:buChar char="•"/>
              <a:defRPr sz="1400">
                <a:latin typeface="Arial"/>
                <a:ea typeface="Arial"/>
                <a:cs typeface="Arial"/>
                <a:sym typeface="Arial"/>
              </a:defRPr>
            </a:pPr>
            <a:r>
              <a:t>Play it safe outside.</a:t>
            </a:r>
          </a:p>
          <a:p>
            <a:pPr marL="172861" indent="-172861">
              <a:buSzPct val="75000"/>
              <a:buChar char="•"/>
              <a:defRPr sz="1400">
                <a:latin typeface="Arial"/>
                <a:ea typeface="Arial"/>
                <a:cs typeface="Arial"/>
                <a:sym typeface="Arial"/>
              </a:defRPr>
            </a:pPr>
            <a:r>
              <a:t>Stop, turn around and go the other way. </a:t>
            </a:r>
          </a:p>
          <a:p>
            <a:pPr marL="617361" lvl="1" indent="-172861">
              <a:buSzPct val="75000"/>
              <a:buChar char="•"/>
              <a:defRPr sz="1400" b="1">
                <a:latin typeface="Arial"/>
                <a:ea typeface="Arial"/>
                <a:cs typeface="Arial"/>
                <a:sym typeface="Arial"/>
              </a:defRPr>
            </a:pPr>
            <a:r>
              <a:t>Use hand motions - both hands out in front of body for stop motion, then twirl hands around  for “turn around” and then close fist thumbs out pointing backwards “go the other way.”</a:t>
            </a:r>
          </a:p>
          <a:p>
            <a:pPr marL="172861" indent="-172861">
              <a:buSzPct val="75000"/>
              <a:buChar char="•"/>
              <a:defRPr sz="1400">
                <a:latin typeface="Arial"/>
                <a:ea typeface="Arial"/>
                <a:cs typeface="Arial"/>
                <a:sym typeface="Arial"/>
              </a:defRPr>
            </a:pPr>
            <a:r>
              <a:t>Stay away from downed power lines.</a:t>
            </a:r>
          </a:p>
          <a:p>
            <a:pPr marL="172861" indent="-172861">
              <a:buSzPct val="75000"/>
              <a:buChar char="•"/>
              <a:defRPr sz="1400">
                <a:latin typeface="Arial"/>
                <a:ea typeface="Arial"/>
                <a:cs typeface="Arial"/>
                <a:sym typeface="Arial"/>
              </a:defRPr>
            </a:pPr>
            <a:r>
              <a:t>Tell an adult if you see downed lines and call 911.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marL="172861" indent="-172861">
              <a:buSzPct val="75000"/>
              <a:buChar char="•"/>
              <a:defRPr sz="1400">
                <a:latin typeface="Arial"/>
                <a:ea typeface="Arial"/>
                <a:cs typeface="Arial"/>
                <a:sym typeface="Arial"/>
              </a:defRPr>
            </a:pPr>
            <a:r>
              <a:t>Play it safe outside.</a:t>
            </a:r>
          </a:p>
          <a:p>
            <a:pPr marL="172861" indent="-172861">
              <a:buSzPct val="75000"/>
              <a:buChar char="•"/>
              <a:defRPr sz="1400">
                <a:latin typeface="Arial"/>
                <a:ea typeface="Arial"/>
                <a:cs typeface="Arial"/>
                <a:sym typeface="Arial"/>
              </a:defRPr>
            </a:pPr>
            <a:r>
              <a:t>Stop, turn around and go the other way. </a:t>
            </a:r>
          </a:p>
          <a:p>
            <a:pPr marL="617361" lvl="1" indent="-172861">
              <a:buSzPct val="75000"/>
              <a:buChar char="•"/>
              <a:defRPr sz="1400" b="1">
                <a:latin typeface="Arial"/>
                <a:ea typeface="Arial"/>
                <a:cs typeface="Arial"/>
                <a:sym typeface="Arial"/>
              </a:defRPr>
            </a:pPr>
            <a:r>
              <a:t>Use hand motions - both hands out in front of body for stop motion, then twirl hands around  for “turn around” and then close fist thumbs out pointing backwards “go the other way.”</a:t>
            </a:r>
          </a:p>
          <a:p>
            <a:pPr marL="172861" indent="-172861">
              <a:buSzPct val="75000"/>
              <a:buChar char="•"/>
              <a:defRPr sz="1400">
                <a:latin typeface="Arial"/>
                <a:ea typeface="Arial"/>
                <a:cs typeface="Arial"/>
                <a:sym typeface="Arial"/>
              </a:defRPr>
            </a:pPr>
            <a:r>
              <a:t>Stay away from downed power lines.</a:t>
            </a:r>
          </a:p>
          <a:p>
            <a:pPr marL="172861" indent="-172861">
              <a:buSzPct val="75000"/>
              <a:buChar char="•"/>
              <a:defRPr sz="1400">
                <a:latin typeface="Arial"/>
                <a:ea typeface="Arial"/>
                <a:cs typeface="Arial"/>
                <a:sym typeface="Arial"/>
              </a:defRPr>
            </a:pPr>
            <a:r>
              <a:t>Tell an adult if you see downed lines.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a:defRPr sz="1400"/>
            </a:lvl1pPr>
          </a:lstStyle>
          <a:p>
            <a:r>
              <a:t>Audio clip will start automatically.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endParaRPr dirty="0"/>
          </a:p>
          <a:p>
            <a:pPr marL="152400" indent="-152400">
              <a:lnSpc>
                <a:spcPct val="100000"/>
              </a:lnSpc>
              <a:buSzPct val="100000"/>
              <a:buChar char="•"/>
              <a:defRPr sz="1400">
                <a:latin typeface="Arial"/>
                <a:ea typeface="Arial"/>
                <a:cs typeface="Arial"/>
                <a:sym typeface="Arial"/>
              </a:defRPr>
            </a:pPr>
            <a:r>
              <a:rPr dirty="0"/>
              <a:t>For electrical safety, stay away from ____   ______   _______.</a:t>
            </a:r>
          </a:p>
          <a:p>
            <a:pPr marL="304800" lvl="2" indent="-152400">
              <a:lnSpc>
                <a:spcPct val="100000"/>
              </a:lnSpc>
              <a:buSzPct val="100000"/>
              <a:buChar char="•"/>
              <a:defRPr sz="1400">
                <a:latin typeface="Arial"/>
                <a:ea typeface="Arial"/>
                <a:cs typeface="Arial"/>
                <a:sym typeface="Arial"/>
              </a:defRPr>
            </a:pPr>
            <a:r>
              <a:rPr lang="en-US" dirty="0"/>
              <a:t>d</a:t>
            </a:r>
            <a:r>
              <a:rPr dirty="0"/>
              <a:t>owned </a:t>
            </a:r>
            <a:r>
              <a:rPr lang="en-US" dirty="0"/>
              <a:t>p</a:t>
            </a:r>
            <a:r>
              <a:rPr dirty="0"/>
              <a:t>ower </a:t>
            </a:r>
            <a:r>
              <a:rPr lang="en-US" dirty="0"/>
              <a:t>l</a:t>
            </a:r>
            <a:r>
              <a:rPr dirty="0"/>
              <a:t>ines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For the </a:t>
            </a:r>
            <a:r>
              <a:rPr b="1"/>
              <a:t>Damage Prevention LINGO</a:t>
            </a:r>
            <a:r>
              <a:t> review game, let the students know that a slide will appear when it is time to play the game.</a:t>
            </a:r>
          </a:p>
          <a:p>
            <a:pPr marL="180473" indent="-180473">
              <a:lnSpc>
                <a:spcPct val="100000"/>
              </a:lnSpc>
              <a:buSzPct val="100000"/>
              <a:buChar char="•"/>
              <a:defRPr sz="1400" b="1">
                <a:latin typeface="Helvetica"/>
                <a:ea typeface="Helvetica"/>
                <a:cs typeface="Helvetica"/>
                <a:sym typeface="Helvetica"/>
              </a:defRPr>
            </a:pPr>
            <a:r>
              <a:rPr u="sng"/>
              <a:t>Damage</a:t>
            </a:r>
            <a:r>
              <a:t> and </a:t>
            </a:r>
            <a:r>
              <a:rPr u="sng"/>
              <a:t>prevention</a:t>
            </a:r>
            <a:r>
              <a:t> are two big words. Damage means to break something and prevention means to keep it from happening. </a:t>
            </a:r>
          </a:p>
          <a:p>
            <a:pPr marL="180473" indent="-180473">
              <a:lnSpc>
                <a:spcPct val="100000"/>
              </a:lnSpc>
              <a:buSzPct val="100000"/>
              <a:buChar char="•"/>
              <a:defRPr sz="1400" b="1">
                <a:latin typeface="Helvetica"/>
                <a:ea typeface="Helvetica"/>
                <a:cs typeface="Helvetica"/>
                <a:sym typeface="Helvetica"/>
              </a:defRPr>
            </a:pPr>
            <a:r>
              <a:t>Playing Damage Prevention Lingo will helps you learn to be safe around electricity.</a:t>
            </a:r>
          </a:p>
          <a:p>
            <a:pPr>
              <a:lnSpc>
                <a:spcPct val="100000"/>
              </a:lnSpc>
              <a:defRPr sz="1400">
                <a:latin typeface="Helvetica"/>
                <a:ea typeface="Helvetica"/>
                <a:cs typeface="Helvetica"/>
                <a:sym typeface="Helvetica"/>
              </a:defRPr>
            </a:pPr>
            <a:endParaRPr/>
          </a:p>
          <a:p>
            <a:pPr marL="180473" lvl="1" indent="-180473">
              <a:lnSpc>
                <a:spcPct val="100000"/>
              </a:lnSpc>
              <a:buSzPct val="100000"/>
              <a:buChar char="•"/>
              <a:defRPr sz="1400">
                <a:latin typeface="Helvetica"/>
                <a:ea typeface="Helvetica"/>
                <a:cs typeface="Helvetica"/>
                <a:sym typeface="Helvetica"/>
              </a:defRPr>
            </a:pPr>
            <a:r>
              <a:t>The review activity at the end of the presentation is called Electrical Safety Sense.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lvl1pPr marL="206255" indent="-206255">
              <a:buSzPct val="100000"/>
              <a:buChar char="•"/>
            </a:lvl1pPr>
            <a:lvl2pPr marL="777755" indent="-206255">
              <a:buSzPct val="100000"/>
              <a:buChar char="•"/>
            </a:lvl2pPr>
          </a:lstStyle>
          <a:p>
            <a:r>
              <a:rPr dirty="0"/>
              <a:t>Tell an adult </a:t>
            </a:r>
            <a:r>
              <a:t>and cal</a:t>
            </a:r>
            <a:r>
              <a:rPr lang="en-US"/>
              <a:t>l</a:t>
            </a:r>
            <a:r>
              <a:t> ____ if you see a downed power line.</a:t>
            </a:r>
          </a:p>
          <a:p>
            <a:pPr lvl="1"/>
            <a:r>
              <a:rPr dirty="0"/>
              <a:t>911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marL="228600" indent="-228600">
              <a:buSzPct val="100000"/>
              <a:buChar char="•"/>
              <a:defRPr sz="1400"/>
            </a:pPr>
            <a:r>
              <a:t>Stay away from electrical equipment. </a:t>
            </a:r>
          </a:p>
          <a:p>
            <a:pPr marL="228600" indent="-228600">
              <a:buSzPct val="100000"/>
              <a:buChar char="•"/>
              <a:defRPr sz="1400"/>
            </a:pPr>
            <a:r>
              <a:rPr b="1"/>
              <a:t>DO NOT </a:t>
            </a:r>
            <a:r>
              <a:t>climb substation fences for any reason. If something goes over the fence like a ball or toy, it is gone.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pPr marL="228600" indent="-228600">
              <a:buSzPct val="100000"/>
              <a:buChar char="•"/>
              <a:defRPr sz="1400">
                <a:latin typeface="Arial"/>
                <a:ea typeface="Arial"/>
                <a:cs typeface="Arial"/>
                <a:sym typeface="Arial"/>
              </a:defRPr>
            </a:pPr>
            <a:r>
              <a:t>Do not climb power poles.</a:t>
            </a:r>
          </a:p>
          <a:p>
            <a:pPr marL="228600" indent="-228600">
              <a:buSzPct val="100000"/>
              <a:buChar char="•"/>
              <a:defRPr sz="1400">
                <a:latin typeface="Arial"/>
                <a:ea typeface="Arial"/>
                <a:cs typeface="Arial"/>
                <a:sym typeface="Arial"/>
              </a:defRPr>
            </a:pPr>
            <a:r>
              <a:t>Do not climb trees near power lines.</a:t>
            </a:r>
          </a:p>
          <a:p>
            <a:pPr marL="228600" indent="-228600">
              <a:buSzPct val="100000"/>
              <a:buChar char="•"/>
              <a:defRPr sz="1400">
                <a:latin typeface="Arial"/>
                <a:ea typeface="Arial"/>
                <a:cs typeface="Arial"/>
                <a:sym typeface="Arial"/>
              </a:defRPr>
            </a:pPr>
            <a:r>
              <a:t>Do not fly kites around power lines. Let go immediately if the kite gets near wires.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marL="228600" indent="-228600">
              <a:buSzPct val="100000"/>
              <a:buChar char="•"/>
              <a:defRPr sz="1400">
                <a:latin typeface="Arial"/>
                <a:ea typeface="Arial"/>
                <a:cs typeface="Arial"/>
                <a:sym typeface="Arial"/>
              </a:defRPr>
            </a:pPr>
            <a:r>
              <a:t>Do not play around electric equipment such as meters or pad mount transformer.</a:t>
            </a:r>
          </a:p>
          <a:p>
            <a:pPr marL="228600" indent="-228600">
              <a:buSzPct val="100000"/>
              <a:buChar char="•"/>
              <a:defRPr sz="1400">
                <a:latin typeface="Arial"/>
                <a:ea typeface="Arial"/>
                <a:cs typeface="Arial"/>
                <a:sym typeface="Arial"/>
              </a:defRPr>
            </a:pPr>
            <a:r>
              <a:t>Pad mount transformers are transformers for buried electrical lines. They change the voltages going into homes or business and are very powerful.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174171" indent="-174171">
              <a:buSzPct val="100000"/>
              <a:buChar char="•"/>
            </a:pPr>
            <a:r>
              <a:rPr dirty="0"/>
              <a:t>Never climb the fence around a ______ for any reason because it is dangerous.</a:t>
            </a:r>
          </a:p>
          <a:p>
            <a:pPr marL="326571" lvl="2" indent="-174171">
              <a:buSzPct val="100000"/>
              <a:buChar char="•"/>
            </a:pPr>
            <a:r>
              <a:rPr lang="en-US" dirty="0"/>
              <a:t>s</a:t>
            </a:r>
            <a:r>
              <a:rPr dirty="0"/>
              <a:t>ubstation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vl2pPr marL="751973" indent="-180473">
              <a:lnSpc>
                <a:spcPct val="100000"/>
              </a:lnSpc>
              <a:buSzPct val="100000"/>
              <a:buChar char="•"/>
              <a:defRPr sz="1400">
                <a:latin typeface="Helvetica"/>
                <a:ea typeface="Helvetica"/>
                <a:cs typeface="Helvetica"/>
                <a:sym typeface="Helvetica"/>
              </a:defRPr>
            </a:lvl2pPr>
          </a:lstStyle>
          <a:p>
            <a:r>
              <a:rPr dirty="0"/>
              <a:t>Pad mount ___________ change the voltage of the buried power lines and can be dangerous to play on.</a:t>
            </a:r>
          </a:p>
          <a:p>
            <a:pPr lvl="1"/>
            <a:r>
              <a:rPr lang="en-US" dirty="0"/>
              <a:t>t</a:t>
            </a:r>
            <a:r>
              <a:rPr dirty="0"/>
              <a:t>ransformers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vl2pPr marL="751973" indent="-180473">
              <a:lnSpc>
                <a:spcPct val="100000"/>
              </a:lnSpc>
              <a:buSzPct val="100000"/>
              <a:buChar char="•"/>
              <a:defRPr sz="1400">
                <a:latin typeface="Helvetica"/>
                <a:ea typeface="Helvetica"/>
                <a:cs typeface="Helvetica"/>
                <a:sym typeface="Helvetica"/>
              </a:defRPr>
            </a:lvl2pPr>
          </a:lstStyle>
          <a:p>
            <a:r>
              <a:t>Keep electrical equipment like _____ _____ and ______  _____ _____ free of clutter and never play around them.</a:t>
            </a:r>
          </a:p>
          <a:p>
            <a:pPr lvl="1"/>
            <a:r>
              <a:t>Electric Meters, Circuit Breaker Box</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lvl1pPr>
              <a:defRPr sz="1400"/>
            </a:lvl1pPr>
          </a:lstStyle>
          <a:p>
            <a:r>
              <a:t>Electricity is a powerful energy source and we must be safe when using 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pPr marL="215900" marR="457200" indent="-215900">
              <a:lnSpc>
                <a:spcPts val="2800"/>
              </a:lnSpc>
              <a:spcBef>
                <a:spcPts val="500"/>
              </a:spcBef>
              <a:buSzPct val="100000"/>
              <a:buChar char="•"/>
              <a:defRPr sz="1400">
                <a:latin typeface="Arial"/>
                <a:ea typeface="Arial"/>
                <a:cs typeface="Arial"/>
                <a:sym typeface="Arial"/>
              </a:defRPr>
            </a:pPr>
            <a:r>
              <a:t>Tell students – how to play the review game: </a:t>
            </a:r>
          </a:p>
          <a:p>
            <a:pPr marL="215900" marR="457200" indent="-215900">
              <a:lnSpc>
                <a:spcPts val="2800"/>
              </a:lnSpc>
              <a:spcBef>
                <a:spcPts val="500"/>
              </a:spcBef>
              <a:buSzPct val="100000"/>
              <a:buChar char="•"/>
              <a:defRPr sz="1400">
                <a:latin typeface="Arial"/>
                <a:ea typeface="Arial"/>
                <a:cs typeface="Arial"/>
                <a:sym typeface="Arial"/>
              </a:defRPr>
            </a:pPr>
            <a:r>
              <a:t>They must remember many points of knowledge that were mentioned in the presentation.</a:t>
            </a:r>
          </a:p>
          <a:p>
            <a:pPr marL="215900" marR="457200" indent="-215900">
              <a:lnSpc>
                <a:spcPts val="2800"/>
              </a:lnSpc>
              <a:spcBef>
                <a:spcPts val="500"/>
              </a:spcBef>
              <a:buSzPct val="100000"/>
              <a:buChar char="•"/>
              <a:defRPr sz="1400">
                <a:latin typeface="Arial"/>
                <a:ea typeface="Arial"/>
                <a:cs typeface="Arial"/>
                <a:sym typeface="Arial"/>
              </a:defRPr>
            </a:pPr>
            <a:r>
              <a:t>Students can be called upon individually or as a class (if you have several) or to the group as a whole. </a:t>
            </a:r>
          </a:p>
          <a:p>
            <a:pPr marL="215900" marR="457200" indent="-215900">
              <a:lnSpc>
                <a:spcPts val="2800"/>
              </a:lnSpc>
              <a:spcBef>
                <a:spcPts val="500"/>
              </a:spcBef>
              <a:buSzPct val="100000"/>
              <a:buChar char="•"/>
              <a:defRPr sz="1400">
                <a:latin typeface="Arial"/>
                <a:ea typeface="Arial"/>
                <a:cs typeface="Arial"/>
                <a:sym typeface="Arial"/>
              </a:defRPr>
            </a:pPr>
            <a:r>
              <a:t>THUMBS UP for YES, THUMBS DOWN for NO!</a:t>
            </a:r>
          </a:p>
          <a:p>
            <a:pPr marL="215900" marR="457200" indent="-215900">
              <a:lnSpc>
                <a:spcPts val="2800"/>
              </a:lnSpc>
              <a:spcBef>
                <a:spcPts val="500"/>
              </a:spcBef>
              <a:buSzPct val="100000"/>
              <a:buChar char="•"/>
              <a:defRPr sz="1400">
                <a:latin typeface="Arial"/>
                <a:ea typeface="Arial"/>
                <a:cs typeface="Arial"/>
                <a:sym typeface="Arial"/>
              </a:defRPr>
            </a:pPr>
            <a:r>
              <a:t>They complete the Electrical Safety Sense circle or pie chart by answering 10 questions. The goal is to be 100 percent correct.</a:t>
            </a:r>
          </a:p>
          <a:p>
            <a:pPr marL="215900" marR="457200" indent="-215900">
              <a:lnSpc>
                <a:spcPts val="2800"/>
              </a:lnSpc>
              <a:spcBef>
                <a:spcPts val="500"/>
              </a:spcBef>
              <a:buSzPct val="100000"/>
              <a:buChar char="•"/>
              <a:defRPr sz="1400">
                <a:latin typeface="Arial"/>
                <a:ea typeface="Arial"/>
                <a:cs typeface="Arial"/>
                <a:sym typeface="Arial"/>
              </a:defRPr>
            </a:pPr>
            <a:r>
              <a:t>With each correctly answered question, students are 10 percent closer to completing the circle.</a:t>
            </a:r>
          </a:p>
          <a:p>
            <a:pPr marL="215900" marR="457200" indent="-215900">
              <a:lnSpc>
                <a:spcPts val="2800"/>
              </a:lnSpc>
              <a:spcBef>
                <a:spcPts val="500"/>
              </a:spcBef>
              <a:buSzPct val="100000"/>
              <a:buChar char="•"/>
              <a:defRPr sz="1400">
                <a:latin typeface="Arial"/>
                <a:ea typeface="Arial"/>
                <a:cs typeface="Arial"/>
                <a:sym typeface="Arial"/>
              </a:defRPr>
            </a:pPr>
            <a:r>
              <a:t>Are you READY?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Do you need to be careful around electricity?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t>Let’s Talk! about energy now.</a:t>
            </a:r>
          </a:p>
          <a:p>
            <a:pPr marL="180473" indent="-180473">
              <a:lnSpc>
                <a:spcPct val="100000"/>
              </a:lnSpc>
              <a:buSzPct val="100000"/>
              <a:buChar char="•"/>
              <a:defRPr sz="1400">
                <a:latin typeface="Helvetica"/>
                <a:ea typeface="Helvetica"/>
                <a:cs typeface="Helvetica"/>
                <a:sym typeface="Helvetica"/>
              </a:defRPr>
            </a:pPr>
            <a:r>
              <a:t>What is energy?  </a:t>
            </a:r>
          </a:p>
          <a:p>
            <a:pPr marL="751973" lvl="1" indent="-180473">
              <a:lnSpc>
                <a:spcPct val="100000"/>
              </a:lnSpc>
              <a:buSzPct val="100000"/>
              <a:buChar char="•"/>
              <a:defRPr sz="1400">
                <a:latin typeface="Helvetica"/>
                <a:ea typeface="Helvetica"/>
                <a:cs typeface="Helvetica"/>
                <a:sym typeface="Helvetica"/>
              </a:defRPr>
            </a:pPr>
            <a:r>
              <a:t>BRIEFLY allow students to answer.</a:t>
            </a:r>
          </a:p>
          <a:p>
            <a:pPr marL="751973" lvl="1" indent="-180473">
              <a:lnSpc>
                <a:spcPct val="100000"/>
              </a:lnSpc>
              <a:buSzPct val="100000"/>
              <a:buChar char="•"/>
              <a:defRPr sz="1400">
                <a:latin typeface="Helvetica"/>
                <a:ea typeface="Helvetica"/>
                <a:cs typeface="Helvetica"/>
                <a:sym typeface="Helvetica"/>
              </a:defRPr>
            </a:pPr>
            <a:r>
              <a:t>Energy is the ability to do work.</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If you see a downed power line, do you tell an adult right away?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Should you play around power poles or trees that have overhead wires nearby?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No</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Overloading electrical _________ is dangerous.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Outlets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not play _________ during a storm.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Outside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Your family should keep the area around your circuit breaker box clean.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lvl="1" indent="0">
              <a:lnSpc>
                <a:spcPct val="100000"/>
              </a:lnSpc>
              <a:defRPr sz="1400">
                <a:latin typeface="Helvetica"/>
                <a:ea typeface="Helvetica"/>
                <a:cs typeface="Helvetica"/>
                <a:sym typeface="Helvetica"/>
              </a:defRPr>
            </a:pPr>
            <a:r>
              <a:t>Animation from Energy Sources to Renewable and Nonrenewable happens automatically and with a 2 second delay.</a:t>
            </a:r>
          </a:p>
          <a:p>
            <a:pPr>
              <a:lnSpc>
                <a:spcPct val="100000"/>
              </a:lnSpc>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We use energy to do almost everything, so it is important to understand where our energy comes from.</a:t>
            </a:r>
          </a:p>
          <a:p>
            <a:pPr marL="180473" lvl="1" indent="-180473">
              <a:lnSpc>
                <a:spcPct val="100000"/>
              </a:lnSpc>
              <a:buSzPct val="100000"/>
              <a:buChar char="•"/>
              <a:defRPr sz="1400">
                <a:latin typeface="Helvetica"/>
                <a:ea typeface="Helvetica"/>
                <a:cs typeface="Helvetica"/>
                <a:sym typeface="Helvetica"/>
              </a:defRPr>
            </a:pPr>
            <a:r>
              <a:t>Renewable resources are sources of energy that are naturally replaced; like wind, water and solar. </a:t>
            </a:r>
          </a:p>
          <a:p>
            <a:pPr marL="180473" lvl="1" indent="-180473">
              <a:lnSpc>
                <a:spcPct val="100000"/>
              </a:lnSpc>
              <a:buSzPct val="100000"/>
              <a:buChar char="•"/>
              <a:defRPr sz="1400">
                <a:latin typeface="Helvetica"/>
                <a:ea typeface="Helvetica"/>
                <a:cs typeface="Helvetica"/>
                <a:sym typeface="Helvetica"/>
              </a:defRPr>
            </a:pPr>
            <a:r>
              <a:t>Nonrenewable resources are source that take a long time to make and once they are gone, they are gone like our fossil fuels, coal, oil and natural gas.</a:t>
            </a:r>
          </a:p>
          <a:p>
            <a:pPr>
              <a:lnSpc>
                <a:spcPct val="100000"/>
              </a:lnSpc>
              <a:defRPr sz="1400">
                <a:latin typeface="Helvetica"/>
                <a:ea typeface="Helvetica"/>
                <a:cs typeface="Helvetica"/>
                <a:sym typeface="Helvetica"/>
              </a:defRPr>
            </a:pPr>
            <a:endParaRPr/>
          </a:p>
          <a:p>
            <a:pPr marL="180473" lvl="1" indent="-180473">
              <a:lnSpc>
                <a:spcPct val="100000"/>
              </a:lnSpc>
              <a:buSzPct val="100000"/>
              <a:buChar char="•"/>
              <a:defRPr sz="1400" b="1">
                <a:latin typeface="Helvetica"/>
                <a:ea typeface="Helvetica"/>
                <a:cs typeface="Helvetica"/>
                <a:sym typeface="Helvetica"/>
              </a:defRPr>
            </a:pPr>
            <a:r>
              <a:t>Let’s talk about electrical safety.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Circuit Breaker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not unplug appliances or electronics by the _____.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Cord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not play around electric equipment like _______.</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Meters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call ______ to mark the location of buried power lines.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811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You should never climb fences around  __________.</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t>Substations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p:cNvSpPr>
          <p:nvPr>
            <p:ph type="sldImg"/>
          </p:nvPr>
        </p:nvSpPr>
        <p:spPr>
          <a:prstGeom prst="rect">
            <a:avLst/>
          </a:prstGeom>
        </p:spPr>
        <p:txBody>
          <a:bodyPr/>
          <a:lstStyle/>
          <a:p>
            <a:endParaRPr/>
          </a:p>
        </p:txBody>
      </p:sp>
      <p:sp>
        <p:nvSpPr>
          <p:cNvPr id="648" name="Shape 648"/>
          <p:cNvSpPr>
            <a:spLocks noGrp="1"/>
          </p:cNvSpPr>
          <p:nvPr>
            <p:ph type="body" sz="quarter" idx="1"/>
          </p:nvPr>
        </p:nvSpPr>
        <p:spPr>
          <a:prstGeom prst="rect">
            <a:avLst/>
          </a:prstGeom>
        </p:spPr>
        <p:txBody>
          <a:bodyPr/>
          <a:lstStyle/>
          <a:p>
            <a:pPr marL="215900" marR="457200" indent="-215900">
              <a:lnSpc>
                <a:spcPts val="2800"/>
              </a:lnSpc>
              <a:spcBef>
                <a:spcPts val="500"/>
              </a:spcBef>
              <a:buSzPct val="100000"/>
              <a:buChar char="•"/>
              <a:defRPr sz="1400">
                <a:latin typeface="Helvetica"/>
                <a:ea typeface="Helvetica"/>
                <a:cs typeface="Helvetica"/>
                <a:sym typeface="Helvetica"/>
              </a:defRPr>
            </a:pPr>
            <a:r>
              <a:t>Congratulate the students on being smart </a:t>
            </a:r>
            <a:r>
              <a:rPr b="1"/>
              <a:t>ENERGY SAFE KIDS</a:t>
            </a:r>
            <a:r>
              <a:t>. They have completed Electrical Safety Sense.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marL="152400" indent="-152400">
              <a:lnSpc>
                <a:spcPct val="100000"/>
              </a:lnSpc>
              <a:buSzPct val="100000"/>
              <a:buChar char="•"/>
              <a:defRPr sz="1400">
                <a:latin typeface="Arial"/>
                <a:ea typeface="Arial"/>
                <a:cs typeface="Arial"/>
                <a:sym typeface="Arial"/>
              </a:defRPr>
            </a:pPr>
            <a:r>
              <a:t>Electricity is an energy source that is used to heat buildings, cook food, dry clothes, heat water and give us light. </a:t>
            </a:r>
          </a:p>
          <a:p>
            <a:pPr marL="152400" indent="-152400">
              <a:lnSpc>
                <a:spcPct val="100000"/>
              </a:lnSpc>
              <a:buSzPct val="100000"/>
              <a:buChar char="•"/>
              <a:defRPr sz="1400">
                <a:latin typeface="Arial"/>
                <a:ea typeface="Arial"/>
                <a:cs typeface="Arial"/>
                <a:sym typeface="Arial"/>
              </a:defRPr>
            </a:pPr>
            <a:r>
              <a:t>Look at all the ways we use electricity. </a:t>
            </a:r>
          </a:p>
          <a:p>
            <a:pPr marL="152400" indent="-152400">
              <a:lnSpc>
                <a:spcPct val="100000"/>
              </a:lnSpc>
              <a:buSzPct val="100000"/>
              <a:buChar char="•"/>
              <a:defRPr sz="1400" b="1">
                <a:latin typeface="Arial"/>
                <a:ea typeface="Arial"/>
                <a:cs typeface="Arial"/>
                <a:sym typeface="Arial"/>
              </a:defRPr>
            </a:pPr>
            <a:r>
              <a:t>Let’s talk about electricity.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The Energy Safe Kids website has so much information for students, parents and teachers.</a:t>
            </a:r>
          </a:p>
          <a:p>
            <a:pPr marL="300789" indent="-300789">
              <a:lnSpc>
                <a:spcPct val="100000"/>
              </a:lnSpc>
              <a:buSzPct val="100000"/>
              <a:buChar char="•"/>
              <a:defRPr sz="1400">
                <a:latin typeface="Helvetica"/>
                <a:ea typeface="Helvetica"/>
                <a:cs typeface="Helvetica"/>
                <a:sym typeface="Helvetica"/>
              </a:defRPr>
            </a:pPr>
            <a:r>
              <a:t>Teachers will find resources for classroom use: lesson plans, activities and facts about electrical safety in the United States. </a:t>
            </a:r>
          </a:p>
          <a:p>
            <a:pPr marL="300789" indent="-300789">
              <a:lnSpc>
                <a:spcPct val="100000"/>
              </a:lnSpc>
              <a:buSzPct val="100000"/>
              <a:buChar char="•"/>
              <a:defRPr sz="1400">
                <a:latin typeface="Helvetica"/>
                <a:ea typeface="Helvetica"/>
                <a:cs typeface="Helvetica"/>
                <a:sym typeface="Helvetica"/>
              </a:defRPr>
            </a:pPr>
            <a:r>
              <a:t>Students and their families can learn about electricity basics, safety and careers and test their safety IQ against “The Interactive Electrical Safety Poster.”</a:t>
            </a:r>
          </a:p>
          <a:p>
            <a:pPr marL="872289" lvl="1" indent="-300789">
              <a:lnSpc>
                <a:spcPct val="100000"/>
              </a:lnSpc>
              <a:buSzPct val="100000"/>
              <a:buChar char="•"/>
              <a:defRPr sz="1400">
                <a:latin typeface="Helvetica"/>
                <a:ea typeface="Helvetica"/>
                <a:cs typeface="Helvetica"/>
                <a:sym typeface="Helvetica"/>
              </a:defRPr>
            </a:pPr>
            <a:r>
              <a:t>The interactive poster is a fun way to review electrical safety and test your knowledge. The words in the title of the poster light up with each correct answer.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marL="300789" indent="-300789">
              <a:lnSpc>
                <a:spcPct val="100000"/>
              </a:lnSpc>
              <a:buSzPct val="100000"/>
              <a:buChar char="•"/>
              <a:defRPr sz="1400">
                <a:latin typeface="Helvetica"/>
                <a:ea typeface="Helvetica"/>
                <a:cs typeface="Helvetica"/>
                <a:sym typeface="Helvetica"/>
              </a:defRPr>
            </a:pPr>
            <a:r>
              <a:t>Thank participants for letting us visit and encourage students to BE SAFE and be an </a:t>
            </a:r>
            <a:r>
              <a:rPr b="1"/>
              <a:t>Energy Safe Kid</a:t>
            </a: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What is electricity?</a:t>
            </a:r>
          </a:p>
          <a:p>
            <a:pPr marL="228599" indent="-228599" defTabSz="355600">
              <a:lnSpc>
                <a:spcPct val="100000"/>
              </a:lnSpc>
              <a:buSzPct val="125000"/>
              <a:buChar char="•"/>
              <a:defRPr sz="1400">
                <a:latin typeface="Helvetica"/>
                <a:ea typeface="Helvetica"/>
                <a:cs typeface="Helvetica"/>
                <a:sym typeface="Helvetica"/>
              </a:defRPr>
            </a:pPr>
            <a:r>
              <a:t>Electricity is the flow of electrons.</a:t>
            </a:r>
          </a:p>
          <a:p>
            <a:pPr marL="228599" indent="-228599" defTabSz="355600">
              <a:lnSpc>
                <a:spcPct val="100000"/>
              </a:lnSpc>
              <a:buSzPct val="125000"/>
              <a:buChar char="•"/>
              <a:defRPr sz="1400">
                <a:latin typeface="Helvetica"/>
                <a:ea typeface="Helvetica"/>
                <a:cs typeface="Helvetica"/>
                <a:sym typeface="Helvetica"/>
              </a:defRPr>
            </a:pPr>
            <a:r>
              <a:t>It needs to travel on a path. A complete path is called a circuit.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For electricity to work, it needs to travel on a circuit, like cars travel on a race track. Review three things needed to make a circuit from slide.</a:t>
            </a:r>
          </a:p>
          <a:p>
            <a:pPr marL="457200" lvl="1" indent="-228600" defTabSz="355600">
              <a:lnSpc>
                <a:spcPct val="100000"/>
              </a:lnSpc>
              <a:buSzPct val="125000"/>
              <a:buChar char="•"/>
              <a:defRPr sz="1400">
                <a:latin typeface="Helvetica"/>
                <a:ea typeface="Helvetica"/>
                <a:cs typeface="Helvetica"/>
                <a:sym typeface="Helvetica"/>
              </a:defRPr>
            </a:pPr>
            <a:r>
              <a:t>An electrical circuit allows energy to be changed from one form to another.</a:t>
            </a:r>
          </a:p>
          <a:p>
            <a:pPr marL="685800" lvl="2" indent="-228600" defTabSz="355600">
              <a:lnSpc>
                <a:spcPct val="100000"/>
              </a:lnSpc>
              <a:buSzPct val="125000"/>
              <a:buChar char="•"/>
              <a:defRPr sz="1400">
                <a:latin typeface="Helvetica"/>
                <a:ea typeface="Helvetica"/>
                <a:cs typeface="Helvetica"/>
                <a:sym typeface="Helvetica"/>
              </a:defRPr>
            </a:pPr>
            <a:r>
              <a:t>Batteries contain chemical energy that changes into electrical energy.</a:t>
            </a:r>
          </a:p>
          <a:p>
            <a:pPr marL="685800" lvl="2" indent="-228600" defTabSz="355600">
              <a:lnSpc>
                <a:spcPct val="100000"/>
              </a:lnSpc>
              <a:buSzPct val="125000"/>
              <a:buChar char="•"/>
              <a:defRPr sz="1400">
                <a:latin typeface="Helvetica"/>
                <a:ea typeface="Helvetica"/>
                <a:cs typeface="Helvetica"/>
                <a:sym typeface="Helvetica"/>
              </a:defRPr>
            </a:pPr>
            <a:r>
              <a:t>The electrical energy moves through the wire but some of it is changed into heat energy due to resistance in the wire.</a:t>
            </a:r>
          </a:p>
          <a:p>
            <a:pPr marL="685800" lvl="2" indent="-228600" defTabSz="355600">
              <a:lnSpc>
                <a:spcPct val="100000"/>
              </a:lnSpc>
              <a:buSzPct val="125000"/>
              <a:buChar char="•"/>
              <a:defRPr sz="1400">
                <a:latin typeface="Helvetica"/>
                <a:ea typeface="Helvetica"/>
                <a:cs typeface="Helvetica"/>
                <a:sym typeface="Helvetica"/>
              </a:defRPr>
            </a:pPr>
            <a:r>
              <a:t>The light bulb changes the energy again, from electrical energy into light and more heat energy.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pPr marL="228599" indent="-228599" defTabSz="355600">
              <a:lnSpc>
                <a:spcPct val="100000"/>
              </a:lnSpc>
              <a:buSzPct val="125000"/>
              <a:buChar char="•"/>
              <a:defRPr sz="1400">
                <a:latin typeface="Helvetica"/>
                <a:ea typeface="Helvetica"/>
                <a:cs typeface="Helvetica"/>
                <a:sym typeface="Helvetica"/>
              </a:defRPr>
            </a:pPr>
            <a:r>
              <a:t>An electrical circuit can be open or closed. </a:t>
            </a:r>
          </a:p>
          <a:p>
            <a:pPr marL="457200" lvl="1" indent="-228600" defTabSz="355600">
              <a:lnSpc>
                <a:spcPct val="100000"/>
              </a:lnSpc>
              <a:buSzPct val="125000"/>
              <a:buChar char="•"/>
              <a:defRPr sz="1400">
                <a:latin typeface="Helvetica"/>
                <a:ea typeface="Helvetica"/>
                <a:cs typeface="Helvetica"/>
                <a:sym typeface="Helvetica"/>
              </a:defRPr>
            </a:pPr>
            <a:r>
              <a:t>Click to show a diagram of an open circuit.</a:t>
            </a:r>
          </a:p>
          <a:p>
            <a:pPr marL="673100" lvl="2" indent="-228600" defTabSz="355600">
              <a:lnSpc>
                <a:spcPct val="100000"/>
              </a:lnSpc>
              <a:buSzPct val="125000"/>
              <a:buChar char="•"/>
              <a:defRPr sz="1400">
                <a:latin typeface="Helvetica"/>
                <a:ea typeface="Helvetica"/>
                <a:cs typeface="Helvetica"/>
                <a:sym typeface="Helvetica"/>
              </a:defRPr>
            </a:pPr>
            <a:r>
              <a:t>When the circuit is open, the path is broken and no electricity can flow.</a:t>
            </a:r>
          </a:p>
          <a:p>
            <a:pPr marL="457200" lvl="1" indent="-228600" defTabSz="355600">
              <a:lnSpc>
                <a:spcPct val="100000"/>
              </a:lnSpc>
              <a:buSzPct val="125000"/>
              <a:buChar char="•"/>
              <a:defRPr sz="1400">
                <a:latin typeface="Helvetica"/>
                <a:ea typeface="Helvetica"/>
                <a:cs typeface="Helvetica"/>
                <a:sym typeface="Helvetica"/>
              </a:defRPr>
            </a:pPr>
            <a:r>
              <a:t>Click to show a diagram of a closed circuit.</a:t>
            </a:r>
          </a:p>
          <a:p>
            <a:pPr marL="673100" lvl="2" indent="-228600" defTabSz="355600">
              <a:lnSpc>
                <a:spcPct val="100000"/>
              </a:lnSpc>
              <a:buSzPct val="125000"/>
              <a:buChar char="•"/>
              <a:defRPr sz="1400">
                <a:latin typeface="Helvetica"/>
                <a:ea typeface="Helvetica"/>
                <a:cs typeface="Helvetica"/>
                <a:sym typeface="Helvetica"/>
              </a:defRPr>
            </a:pPr>
            <a:r>
              <a:t>This is how a light switch works, it opens and closes the circuit. When the switch is off, the electrical pathway is not complete, so no electricity can flow.</a:t>
            </a:r>
          </a:p>
          <a:p>
            <a:pPr marL="673100" lvl="2" indent="-228600" defTabSz="355600">
              <a:lnSpc>
                <a:spcPct val="100000"/>
              </a:lnSpc>
              <a:buSzPct val="125000"/>
              <a:buChar char="•"/>
              <a:defRPr sz="1400">
                <a:latin typeface="Helvetica"/>
                <a:ea typeface="Helvetica"/>
                <a:cs typeface="Helvetica"/>
                <a:sym typeface="Helvetica"/>
              </a:defRPr>
            </a:pPr>
            <a:r>
              <a:t>When you flip the switch, you close the circuit and the light turns on.</a:t>
            </a:r>
          </a:p>
          <a:p>
            <a:pPr marL="228599" indent="-228599" defTabSz="355600">
              <a:lnSpc>
                <a:spcPct val="100000"/>
              </a:lnSpc>
              <a:buSzPct val="125000"/>
              <a:buChar char="•"/>
              <a:defRPr sz="1400">
                <a:latin typeface="Helvetica"/>
                <a:ea typeface="Helvetica"/>
                <a:cs typeface="Helvetica"/>
                <a:sym typeface="Helvetica"/>
              </a:defRPr>
            </a:pPr>
            <a:r>
              <a:t>Stay on the closed circuit diagram. </a:t>
            </a:r>
          </a:p>
          <a:p>
            <a:pPr marL="228599" indent="-228599" defTabSz="355600">
              <a:lnSpc>
                <a:spcPct val="100000"/>
              </a:lnSpc>
              <a:buSzPct val="125000"/>
              <a:buChar char="•"/>
              <a:defRPr sz="1400">
                <a:latin typeface="Helvetica"/>
                <a:ea typeface="Helvetica"/>
                <a:cs typeface="Helvetica"/>
                <a:sym typeface="Helvetica"/>
              </a:defRPr>
            </a:pPr>
            <a:r>
              <a:t>Demonstrate the energy stick and explain how it works.</a:t>
            </a:r>
          </a:p>
          <a:p>
            <a:pPr marL="457200" lvl="1" indent="-228600" defTabSz="355600">
              <a:lnSpc>
                <a:spcPct val="100000"/>
              </a:lnSpc>
              <a:buSzPct val="125000"/>
              <a:buChar char="•"/>
              <a:defRPr sz="1400" b="1">
                <a:latin typeface="Helvetica"/>
                <a:ea typeface="Helvetica"/>
                <a:cs typeface="Helvetica"/>
                <a:sym typeface="Helvetica"/>
              </a:defRPr>
            </a:pPr>
            <a:r>
              <a:t>Props- energy stick, paper, foil</a:t>
            </a:r>
          </a:p>
          <a:p>
            <a:pPr marL="457200" lvl="1" indent="-228600" defTabSz="355600">
              <a:lnSpc>
                <a:spcPct val="100000"/>
              </a:lnSpc>
              <a:buSzPct val="125000"/>
              <a:buChar char="•"/>
              <a:defRPr sz="1400">
                <a:latin typeface="Helvetica"/>
                <a:ea typeface="Helvetica"/>
                <a:cs typeface="Helvetica"/>
                <a:sym typeface="Helvetica"/>
              </a:defRPr>
            </a:pPr>
            <a:r>
              <a:t>The stick has a small battery, which converts chemical energy to electric energy. This is the energy source. It also has light bulbs inside to act as loads, and wires that end at the ends of the stick to conduct electricity. </a:t>
            </a:r>
          </a:p>
          <a:p>
            <a:pPr marL="457200" lvl="1" indent="-228600" defTabSz="355600">
              <a:lnSpc>
                <a:spcPct val="100000"/>
              </a:lnSpc>
              <a:buSzPct val="125000"/>
              <a:buChar char="•"/>
              <a:defRPr sz="1400">
                <a:latin typeface="Helvetica"/>
                <a:ea typeface="Helvetica"/>
                <a:cs typeface="Helvetica"/>
                <a:sym typeface="Helvetica"/>
              </a:defRPr>
            </a:pPr>
            <a:r>
              <a:t>If we touch both ends of the stick, we complete a circuit to let the electricity flow. </a:t>
            </a:r>
          </a:p>
          <a:p>
            <a:pPr marL="457200" lvl="1" indent="-228600" defTabSz="355600">
              <a:lnSpc>
                <a:spcPct val="100000"/>
              </a:lnSpc>
              <a:buSzPct val="125000"/>
              <a:buChar char="•"/>
              <a:defRPr sz="1400">
                <a:latin typeface="Helvetica"/>
                <a:ea typeface="Helvetica"/>
                <a:cs typeface="Helvetica"/>
                <a:sym typeface="Helvetica"/>
              </a:defRPr>
            </a:pPr>
            <a:r>
              <a:t>Have a volunteer hold one end of the stick. Touch the other end and then touch hands to complete the circuit. (The stick will send an electrical current around the human circuit, resulting in light and sound coming from the stick.)</a:t>
            </a:r>
          </a:p>
          <a:p>
            <a:pPr marL="228599" indent="-228599" defTabSz="355600">
              <a:lnSpc>
                <a:spcPct val="100000"/>
              </a:lnSpc>
              <a:buSzPct val="125000"/>
              <a:buChar char="•"/>
              <a:defRPr sz="1400">
                <a:latin typeface="Helvetica"/>
                <a:ea typeface="Helvetica"/>
                <a:cs typeface="Helvetica"/>
                <a:sym typeface="Helvetica"/>
              </a:defRPr>
            </a:pPr>
            <a:r>
              <a:t>Click to the next slide before doing the energy stick with the whole group.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0160000" cy="7620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117"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118"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lvl1pPr>
          </a:lstStyle>
          <a:p>
            <a:r>
              <a:t>“Type a quote here.” </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pic>
        <p:nvPicPr>
          <p:cNvPr id="126" name="ESK-Presentation-standard2.png" descr="ESK-Presentation-standard2.png"/>
          <p:cNvPicPr>
            <a:picLocks noChangeAspect="1"/>
          </p:cNvPicPr>
          <p:nvPr/>
        </p:nvPicPr>
        <p:blipFill>
          <a:blip r:embed="rId2">
            <a:extLst/>
          </a:blip>
          <a:stretch>
            <a:fillRect/>
          </a:stretch>
        </p:blipFill>
        <p:spPr>
          <a:xfrm>
            <a:off x="0" y="0"/>
            <a:ext cx="10160000" cy="7620000"/>
          </a:xfrm>
          <a:prstGeom prst="rect">
            <a:avLst/>
          </a:prstGeom>
          <a:ln w="3175">
            <a:miter lim="400000"/>
          </a:ln>
        </p:spPr>
      </p:pic>
      <p:sp>
        <p:nvSpPr>
          <p:cNvPr id="127" name="Title Text"/>
          <p:cNvSpPr txBox="1">
            <a:spLocks noGrp="1"/>
          </p:cNvSpPr>
          <p:nvPr>
            <p:ph type="title"/>
          </p:nvPr>
        </p:nvSpPr>
        <p:spPr>
          <a:xfrm>
            <a:off x="2788046" y="178593"/>
            <a:ext cx="6064592" cy="972345"/>
          </a:xfrm>
          <a:prstGeom prst="rect">
            <a:avLst/>
          </a:prstGeom>
        </p:spPr>
        <p:txBody>
          <a:bodyPr/>
          <a:lstStyle>
            <a:lvl1pPr algn="l" defTabSz="456406">
              <a:defRPr sz="5000" b="1">
                <a:latin typeface="Arial"/>
                <a:ea typeface="Arial"/>
                <a:cs typeface="Arial"/>
                <a:sym typeface="Arial"/>
              </a:defRPr>
            </a:lvl1pPr>
          </a:lstStyle>
          <a:p>
            <a:r>
              <a:t>Title Text</a:t>
            </a:r>
          </a:p>
        </p:txBody>
      </p:sp>
      <p:pic>
        <p:nvPicPr>
          <p:cNvPr id="128" name="Volt-NamePlate.png" descr="Volt-NamePlate.png"/>
          <p:cNvPicPr>
            <a:picLocks noChangeAspect="1"/>
          </p:cNvPicPr>
          <p:nvPr/>
        </p:nvPicPr>
        <p:blipFill>
          <a:blip r:embed="rId3">
            <a:extLst/>
          </a:blip>
          <a:stretch>
            <a:fillRect/>
          </a:stretch>
        </p:blipFill>
        <p:spPr>
          <a:xfrm>
            <a:off x="38796" y="68456"/>
            <a:ext cx="2575556" cy="1051030"/>
          </a:xfrm>
          <a:prstGeom prst="rect">
            <a:avLst/>
          </a:prstGeom>
          <a:ln w="3175">
            <a:miter lim="400000"/>
          </a:ln>
        </p:spPr>
      </p:pic>
      <p:sp>
        <p:nvSpPr>
          <p:cNvPr id="129" name="Slide Number"/>
          <p:cNvSpPr txBox="1">
            <a:spLocks noGrp="1"/>
          </p:cNvSpPr>
          <p:nvPr>
            <p:ph type="sldNum" sz="quarter" idx="2"/>
          </p:nvPr>
        </p:nvSpPr>
        <p:spPr>
          <a:xfrm>
            <a:off x="5074090" y="7223125"/>
            <a:ext cx="289790" cy="295275"/>
          </a:xfrm>
          <a:prstGeom prst="rect">
            <a:avLst/>
          </a:prstGeom>
        </p:spPr>
        <p:txBody>
          <a:bodyPr/>
          <a:lstStyle>
            <a:lvl1pPr defTabSz="456406"/>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462359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5248671" y="496093"/>
            <a:ext cx="4167189" cy="642937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248671" y="2033984"/>
            <a:ext cx="4167189"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48671" y="3978671"/>
            <a:ext cx="4167189" cy="294679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253529" y="694531"/>
            <a:ext cx="4167189" cy="294679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744140" y="694531"/>
            <a:ext cx="4167189" cy="62309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ipUdekpev0I"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81.tif"/><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5.png"/><Relationship Id="rId4" Type="http://schemas.openxmlformats.org/officeDocument/2006/relationships/image" Target="../media/image70.png"/><Relationship Id="rId9"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5.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6.xml"/><Relationship Id="rId16"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s>
</file>

<file path=ppt/slides/_rels/slide6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3.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Brought to you by:"/>
          <p:cNvSpPr>
            <a:spLocks noGrp="1"/>
          </p:cNvSpPr>
          <p:nvPr>
            <p:ph type="body" idx="14"/>
          </p:nvPr>
        </p:nvSpPr>
        <p:spPr>
          <a:xfrm>
            <a:off x="357932" y="5459617"/>
            <a:ext cx="3581413" cy="387926"/>
          </a:xfrm>
          <a:prstGeom prst="rect">
            <a:avLst/>
          </a:prstGeom>
        </p:spPr>
        <p:txBody>
          <a:bodyPr/>
          <a:lstStyle>
            <a:lvl1pPr>
              <a:defRPr sz="2900" b="0">
                <a:solidFill>
                  <a:schemeClr val="accent1"/>
                </a:solidFill>
                <a:latin typeface="+mn-lt"/>
                <a:ea typeface="+mn-ea"/>
                <a:cs typeface="+mn-cs"/>
                <a:sym typeface="Helvetica Light"/>
              </a:defRPr>
            </a:lvl1pPr>
          </a:lstStyle>
          <a:p>
            <a:r>
              <a:rPr sz="2000" dirty="0"/>
              <a:t>Brought to you by: </a:t>
            </a:r>
          </a:p>
        </p:txBody>
      </p:sp>
      <p:pic>
        <p:nvPicPr>
          <p:cNvPr id="139" name="Volt-NamePlate.png" descr="Volt-NamePlate.png"/>
          <p:cNvPicPr>
            <a:picLocks noChangeAspect="1"/>
          </p:cNvPicPr>
          <p:nvPr/>
        </p:nvPicPr>
        <p:blipFill>
          <a:blip r:embed="rId3">
            <a:extLst/>
          </a:blip>
          <a:stretch>
            <a:fillRect/>
          </a:stretch>
        </p:blipFill>
        <p:spPr>
          <a:xfrm>
            <a:off x="288358" y="410774"/>
            <a:ext cx="9444136" cy="3853952"/>
          </a:xfrm>
          <a:prstGeom prst="rect">
            <a:avLst/>
          </a:prstGeom>
          <a:ln w="3175">
            <a:miter lim="400000"/>
          </a:ln>
        </p:spPr>
      </p:pic>
      <p:pic>
        <p:nvPicPr>
          <p:cNvPr id="140" name="NEF Logo XL.png" descr="NEF Logo XL.png"/>
          <p:cNvPicPr>
            <a:picLocks noChangeAspect="1"/>
          </p:cNvPicPr>
          <p:nvPr/>
        </p:nvPicPr>
        <p:blipFill>
          <a:blip r:embed="rId4">
            <a:extLst/>
          </a:blip>
          <a:stretch>
            <a:fillRect/>
          </a:stretch>
        </p:blipFill>
        <p:spPr>
          <a:xfrm>
            <a:off x="1157270" y="6090557"/>
            <a:ext cx="1575991" cy="1207017"/>
          </a:xfrm>
          <a:prstGeom prst="rect">
            <a:avLst/>
          </a:prstGeom>
          <a:ln w="12700">
            <a:miter lim="400000"/>
          </a:ln>
        </p:spPr>
      </p:pic>
      <p:pic>
        <p:nvPicPr>
          <p:cNvPr id="5" name="Volter Arms akimbo facing left.png" descr="Volter Arms akimbo facing left.png">
            <a:extLst>
              <a:ext uri="{FF2B5EF4-FFF2-40B4-BE49-F238E27FC236}">
                <a16:creationId xmlns:a16="http://schemas.microsoft.com/office/drawing/2014/main" id="{962FFAEE-8FE7-5147-8828-288BDD64B462}"/>
              </a:ext>
            </a:extLst>
          </p:cNvPr>
          <p:cNvPicPr>
            <a:picLocks noChangeAspect="1"/>
          </p:cNvPicPr>
          <p:nvPr/>
        </p:nvPicPr>
        <p:blipFill>
          <a:blip r:embed="rId5">
            <a:extLst/>
          </a:blip>
          <a:stretch>
            <a:fillRect/>
          </a:stretch>
        </p:blipFill>
        <p:spPr>
          <a:xfrm>
            <a:off x="5408489" y="2251158"/>
            <a:ext cx="5074873" cy="6567483"/>
          </a:xfrm>
          <a:prstGeom prst="rect">
            <a:avLst/>
          </a:prstGeom>
          <a:ln w="3175">
            <a:miter lim="400000"/>
          </a:ln>
        </p:spPr>
      </p:pic>
      <p:sp>
        <p:nvSpPr>
          <p:cNvPr id="2" name="TextBox 1">
            <a:extLst>
              <a:ext uri="{FF2B5EF4-FFF2-40B4-BE49-F238E27FC236}">
                <a16:creationId xmlns:a16="http://schemas.microsoft.com/office/drawing/2014/main" id="{09E4E184-74C2-2F47-99D1-8C0E98857B57}"/>
              </a:ext>
            </a:extLst>
          </p:cNvPr>
          <p:cNvSpPr txBox="1"/>
          <p:nvPr/>
        </p:nvSpPr>
        <p:spPr>
          <a:xfrm>
            <a:off x="8553266" y="7368103"/>
            <a:ext cx="187551" cy="1724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 b="0" i="0" u="none" strike="noStrike" cap="none" spc="0" normalizeH="0" baseline="0" dirty="0">
                <a:ln>
                  <a:noFill/>
                </a:ln>
                <a:solidFill>
                  <a:srgbClr val="000000"/>
                </a:solidFill>
                <a:effectLst/>
                <a:uFillTx/>
                <a:latin typeface="+mn-lt"/>
                <a:ea typeface="+mn-ea"/>
                <a:cs typeface="+mn-cs"/>
                <a:sym typeface="Helvetica Light"/>
              </a:rPr>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40"/>
                                        </p:tgtEl>
                                        <p:attrNameLst>
                                          <p:attrName>style.visibility</p:attrName>
                                        </p:attrNameLst>
                                      </p:cBhvr>
                                      <p:to>
                                        <p:strVal val="visible"/>
                                      </p:to>
                                    </p:set>
                                    <p:anim calcmode="lin" valueType="num">
                                      <p:cBhvr>
                                        <p:cTn id="7" dur="199" fill="hold"/>
                                        <p:tgtEl>
                                          <p:spTgt spid="140"/>
                                        </p:tgtEl>
                                        <p:attrNameLst>
                                          <p:attrName>ppt_x</p:attrName>
                                        </p:attrNameLst>
                                      </p:cBhvr>
                                      <p:tavLst>
                                        <p:tav tm="0">
                                          <p:val>
                                            <p:strVal val="#ppt_x"/>
                                          </p:val>
                                        </p:tav>
                                        <p:tav tm="100000">
                                          <p:val>
                                            <p:strVal val="#ppt_x"/>
                                          </p:val>
                                        </p:tav>
                                      </p:tavLst>
                                    </p:anim>
                                    <p:anim calcmode="lin" valueType="num">
                                      <p:cBhvr>
                                        <p:cTn id="8" dur="199" fill="hold"/>
                                        <p:tgtEl>
                                          <p:spTgt spid="1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shutterstock_93329077.jpg" descr="shutterstock_93329077.jpg"/>
          <p:cNvPicPr>
            <a:picLocks noChangeAspect="1"/>
          </p:cNvPicPr>
          <p:nvPr/>
        </p:nvPicPr>
        <p:blipFill>
          <a:blip r:embed="rId3">
            <a:extLst/>
          </a:blip>
          <a:srcRect l="27769" t="1618" r="7833" b="1797"/>
          <a:stretch>
            <a:fillRect/>
          </a:stretch>
        </p:blipFill>
        <p:spPr>
          <a:xfrm>
            <a:off x="6836989" y="4265693"/>
            <a:ext cx="3104871" cy="3104871"/>
          </a:xfrm>
          <a:prstGeom prst="rect">
            <a:avLst/>
          </a:prstGeom>
          <a:ln w="3175">
            <a:miter lim="400000"/>
          </a:ln>
        </p:spPr>
      </p:pic>
      <p:pic>
        <p:nvPicPr>
          <p:cNvPr id="235" name="shutterstock_135607598.jpg" descr="shutterstock_135607598.jpg"/>
          <p:cNvPicPr>
            <a:picLocks noChangeAspect="1"/>
          </p:cNvPicPr>
          <p:nvPr/>
        </p:nvPicPr>
        <p:blipFill>
          <a:blip r:embed="rId4">
            <a:extLst/>
          </a:blip>
          <a:srcRect l="46142" t="13887" r="5701" b="13887"/>
          <a:stretch>
            <a:fillRect/>
          </a:stretch>
        </p:blipFill>
        <p:spPr>
          <a:xfrm>
            <a:off x="218140" y="4265693"/>
            <a:ext cx="3104870" cy="3104871"/>
          </a:xfrm>
          <a:prstGeom prst="rect">
            <a:avLst/>
          </a:prstGeom>
          <a:ln w="3175">
            <a:miter lim="400000"/>
          </a:ln>
        </p:spPr>
      </p:pic>
      <p:pic>
        <p:nvPicPr>
          <p:cNvPr id="236" name="shutterstock_252126178.jpg" descr="shutterstock_252126178.jpg"/>
          <p:cNvPicPr>
            <a:picLocks noChangeAspect="1"/>
          </p:cNvPicPr>
          <p:nvPr/>
        </p:nvPicPr>
        <p:blipFill>
          <a:blip r:embed="rId5">
            <a:extLst/>
          </a:blip>
          <a:srcRect l="34240" t="18399" r="17603" b="9374"/>
          <a:stretch>
            <a:fillRect/>
          </a:stretch>
        </p:blipFill>
        <p:spPr>
          <a:xfrm>
            <a:off x="3527565" y="4265693"/>
            <a:ext cx="3104870" cy="3104871"/>
          </a:xfrm>
          <a:prstGeom prst="rect">
            <a:avLst/>
          </a:prstGeom>
          <a:ln w="3175">
            <a:miter lim="400000"/>
          </a:ln>
        </p:spPr>
      </p:pic>
      <p:sp>
        <p:nvSpPr>
          <p:cNvPr id="237" name="Conductor"/>
          <p:cNvSpPr txBox="1"/>
          <p:nvPr/>
        </p:nvSpPr>
        <p:spPr>
          <a:xfrm>
            <a:off x="660400" y="2890416"/>
            <a:ext cx="8839200" cy="13311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2400"/>
              </a:spcBef>
              <a:buClr>
                <a:srgbClr val="000000"/>
              </a:buClr>
              <a:defRPr sz="6500" b="1">
                <a:solidFill>
                  <a:schemeClr val="accent1"/>
                </a:solidFill>
                <a:uFill>
                  <a:solidFill>
                    <a:srgbClr val="000000"/>
                  </a:solidFill>
                </a:uFill>
                <a:latin typeface="Helvetica"/>
                <a:ea typeface="Helvetica"/>
                <a:cs typeface="Helvetica"/>
                <a:sym typeface="Helvetica"/>
              </a:defRPr>
            </a:lvl1pPr>
          </a:lstStyle>
          <a:p>
            <a:pPr>
              <a:defRPr b="0"/>
            </a:pPr>
            <a:r>
              <a:rPr b="1"/>
              <a:t>Conductor</a:t>
            </a:r>
          </a:p>
        </p:txBody>
      </p:sp>
      <p:sp>
        <p:nvSpPr>
          <p:cNvPr id="238" name="material that allows electricity to  pass through easily"/>
          <p:cNvSpPr txBox="1"/>
          <p:nvPr/>
        </p:nvSpPr>
        <p:spPr>
          <a:xfrm>
            <a:off x="1707006" y="4216442"/>
            <a:ext cx="6745987" cy="11938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647700">
              <a:spcBef>
                <a:spcPts val="2400"/>
              </a:spcBef>
              <a:buClr>
                <a:srgbClr val="000000"/>
              </a:buClr>
              <a:defRPr sz="3600">
                <a:solidFill>
                  <a:srgbClr val="000000">
                    <a:alpha val="50000"/>
                  </a:srgbClr>
                </a:solidFill>
                <a:uFill>
                  <a:solidFill>
                    <a:srgbClr val="000000"/>
                  </a:solidFill>
                </a:uFill>
              </a:defRPr>
            </a:pPr>
            <a:r>
              <a:t>material that allows electricity to </a:t>
            </a:r>
            <a:br/>
            <a:r>
              <a:t>pass through easily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wd">
                                    <p:tmAbs val="50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000000 -0.223067" pathEditMode="relative">
                                      <p:cBhvr>
                                        <p:cTn id="10" dur="10" fill="hold"/>
                                        <p:tgtEl>
                                          <p:spTgt spid="237"/>
                                        </p:tgtEl>
                                        <p:attrNameLst>
                                          <p:attrName>ppt_x</p:attrName>
                                          <p:attrName>ppt_y</p:attrName>
                                        </p:attrNameLst>
                                      </p:cBhvr>
                                    </p:animMotion>
                                  </p:childTnLst>
                                </p:cTn>
                              </p:par>
                            </p:childTnLst>
                          </p:cTn>
                        </p:par>
                        <p:par>
                          <p:cTn id="11" fill="hold">
                            <p:stCondLst>
                              <p:cond delay="10"/>
                            </p:stCondLst>
                            <p:childTnLst>
                              <p:par>
                                <p:cTn id="12" presetID="-1" presetClass="path" presetSubtype="0" accel="50000" decel="50000" fill="hold" nodeType="withEffect">
                                  <p:stCondLst>
                                    <p:cond delay="0"/>
                                  </p:stCondLst>
                                  <p:iterate type="wd">
                                    <p:tmPct val="0"/>
                                  </p:iterate>
                                  <p:childTnLst>
                                    <p:animMotion origin="layout" path="M 0.000000 0.000000 L -0.000000 -0.219265" pathEditMode="relative">
                                      <p:cBhvr>
                                        <p:cTn id="13" dur="10" fill="hold"/>
                                        <p:tgtEl>
                                          <p:spTgt spid="238"/>
                                        </p:tgtEl>
                                        <p:attrNameLst>
                                          <p:attrName>ppt_x</p:attrName>
                                          <p:attrName>ppt_y</p:attrName>
                                        </p:attrNameLst>
                                      </p:cBhvr>
                                    </p:animMotion>
                                  </p:childTnLst>
                                </p:cTn>
                              </p:par>
                            </p:childTnLst>
                          </p:cTn>
                        </p:par>
                        <p:par>
                          <p:cTn id="14" fill="hold">
                            <p:stCondLst>
                              <p:cond delay="20"/>
                            </p:stCondLst>
                            <p:childTnLst>
                              <p:par>
                                <p:cTn id="15" presetID="2" presetClass="entr" presetSubtype="4" fill="hold" grpId="4" nodeType="afterEffect">
                                  <p:stCondLst>
                                    <p:cond delay="0"/>
                                  </p:stCondLst>
                                  <p:iterate>
                                    <p:tmAbs val="0"/>
                                  </p:iterate>
                                  <p:childTnLst>
                                    <p:set>
                                      <p:cBhvr>
                                        <p:cTn id="16" fill="hold"/>
                                        <p:tgtEl>
                                          <p:spTgt spid="235"/>
                                        </p:tgtEl>
                                        <p:attrNameLst>
                                          <p:attrName>style.visibility</p:attrName>
                                        </p:attrNameLst>
                                      </p:cBhvr>
                                      <p:to>
                                        <p:strVal val="visible"/>
                                      </p:to>
                                    </p:set>
                                    <p:anim calcmode="lin" valueType="num">
                                      <p:cBhvr>
                                        <p:cTn id="17" dur="300" fill="hold"/>
                                        <p:tgtEl>
                                          <p:spTgt spid="235"/>
                                        </p:tgtEl>
                                        <p:attrNameLst>
                                          <p:attrName>ppt_x</p:attrName>
                                        </p:attrNameLst>
                                      </p:cBhvr>
                                      <p:tavLst>
                                        <p:tav tm="0">
                                          <p:val>
                                            <p:strVal val="#ppt_x"/>
                                          </p:val>
                                        </p:tav>
                                        <p:tav tm="100000">
                                          <p:val>
                                            <p:strVal val="#ppt_x"/>
                                          </p:val>
                                        </p:tav>
                                      </p:tavLst>
                                    </p:anim>
                                    <p:anim calcmode="lin" valueType="num">
                                      <p:cBhvr>
                                        <p:cTn id="18" dur="300" fill="hold"/>
                                        <p:tgtEl>
                                          <p:spTgt spid="235"/>
                                        </p:tgtEl>
                                        <p:attrNameLst>
                                          <p:attrName>ppt_y</p:attrName>
                                        </p:attrNameLst>
                                      </p:cBhvr>
                                      <p:tavLst>
                                        <p:tav tm="0">
                                          <p:val>
                                            <p:strVal val="1+#ppt_h/2"/>
                                          </p:val>
                                        </p:tav>
                                        <p:tav tm="100000">
                                          <p:val>
                                            <p:strVal val="#ppt_y"/>
                                          </p:val>
                                        </p:tav>
                                      </p:tavLst>
                                    </p:anim>
                                  </p:childTnLst>
                                </p:cTn>
                              </p:par>
                            </p:childTnLst>
                          </p:cTn>
                        </p:par>
                        <p:par>
                          <p:cTn id="19" fill="hold">
                            <p:stCondLst>
                              <p:cond delay="320"/>
                            </p:stCondLst>
                            <p:childTnLst>
                              <p:par>
                                <p:cTn id="20" presetID="2" presetClass="entr" presetSubtype="4" fill="hold" grpId="5" nodeType="afterEffect">
                                  <p:stCondLst>
                                    <p:cond delay="0"/>
                                  </p:stCondLst>
                                  <p:iterate>
                                    <p:tmAbs val="0"/>
                                  </p:iterate>
                                  <p:childTnLst>
                                    <p:set>
                                      <p:cBhvr>
                                        <p:cTn id="21" fill="hold"/>
                                        <p:tgtEl>
                                          <p:spTgt spid="236"/>
                                        </p:tgtEl>
                                        <p:attrNameLst>
                                          <p:attrName>style.visibility</p:attrName>
                                        </p:attrNameLst>
                                      </p:cBhvr>
                                      <p:to>
                                        <p:strVal val="visible"/>
                                      </p:to>
                                    </p:set>
                                    <p:anim calcmode="lin" valueType="num">
                                      <p:cBhvr>
                                        <p:cTn id="22" dur="300" fill="hold"/>
                                        <p:tgtEl>
                                          <p:spTgt spid="236"/>
                                        </p:tgtEl>
                                        <p:attrNameLst>
                                          <p:attrName>ppt_x</p:attrName>
                                        </p:attrNameLst>
                                      </p:cBhvr>
                                      <p:tavLst>
                                        <p:tav tm="0">
                                          <p:val>
                                            <p:strVal val="#ppt_x"/>
                                          </p:val>
                                        </p:tav>
                                        <p:tav tm="100000">
                                          <p:val>
                                            <p:strVal val="#ppt_x"/>
                                          </p:val>
                                        </p:tav>
                                      </p:tavLst>
                                    </p:anim>
                                    <p:anim calcmode="lin" valueType="num">
                                      <p:cBhvr>
                                        <p:cTn id="23" dur="300" fill="hold"/>
                                        <p:tgtEl>
                                          <p:spTgt spid="236"/>
                                        </p:tgtEl>
                                        <p:attrNameLst>
                                          <p:attrName>ppt_y</p:attrName>
                                        </p:attrNameLst>
                                      </p:cBhvr>
                                      <p:tavLst>
                                        <p:tav tm="0">
                                          <p:val>
                                            <p:strVal val="1+#ppt_h/2"/>
                                          </p:val>
                                        </p:tav>
                                        <p:tav tm="100000">
                                          <p:val>
                                            <p:strVal val="#ppt_y"/>
                                          </p:val>
                                        </p:tav>
                                      </p:tavLst>
                                    </p:anim>
                                  </p:childTnLst>
                                </p:cTn>
                              </p:par>
                            </p:childTnLst>
                          </p:cTn>
                        </p:par>
                        <p:par>
                          <p:cTn id="24" fill="hold">
                            <p:stCondLst>
                              <p:cond delay="620"/>
                            </p:stCondLst>
                            <p:childTnLst>
                              <p:par>
                                <p:cTn id="25" presetID="2" presetClass="entr" presetSubtype="4" fill="hold" grpId="6" nodeType="afterEffect">
                                  <p:stCondLst>
                                    <p:cond delay="0"/>
                                  </p:stCondLst>
                                  <p:iterate>
                                    <p:tmAbs val="0"/>
                                  </p:iterate>
                                  <p:childTnLst>
                                    <p:set>
                                      <p:cBhvr>
                                        <p:cTn id="26" fill="hold"/>
                                        <p:tgtEl>
                                          <p:spTgt spid="234"/>
                                        </p:tgtEl>
                                        <p:attrNameLst>
                                          <p:attrName>style.visibility</p:attrName>
                                        </p:attrNameLst>
                                      </p:cBhvr>
                                      <p:to>
                                        <p:strVal val="visible"/>
                                      </p:to>
                                    </p:set>
                                    <p:anim calcmode="lin" valueType="num">
                                      <p:cBhvr>
                                        <p:cTn id="27" dur="300" fill="hold"/>
                                        <p:tgtEl>
                                          <p:spTgt spid="234"/>
                                        </p:tgtEl>
                                        <p:attrNameLst>
                                          <p:attrName>ppt_x</p:attrName>
                                        </p:attrNameLst>
                                      </p:cBhvr>
                                      <p:tavLst>
                                        <p:tav tm="0">
                                          <p:val>
                                            <p:strVal val="#ppt_x"/>
                                          </p:val>
                                        </p:tav>
                                        <p:tav tm="100000">
                                          <p:val>
                                            <p:strVal val="#ppt_x"/>
                                          </p:val>
                                        </p:tav>
                                      </p:tavLst>
                                    </p:anim>
                                    <p:anim calcmode="lin" valueType="num">
                                      <p:cBhvr>
                                        <p:cTn id="28" dur="300" fill="hold"/>
                                        <p:tgtEl>
                                          <p:spTgt spid="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6" animBg="1" advAuto="0"/>
      <p:bldP spid="235" grpId="4" animBg="1" advAuto="0"/>
      <p:bldP spid="236" grpId="5" animBg="1" advAuto="0"/>
      <p:bldP spid="23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hutterstock_113006293.jpg" descr="shutterstock_113006293.jpg"/>
          <p:cNvPicPr>
            <a:picLocks noChangeAspect="1"/>
          </p:cNvPicPr>
          <p:nvPr/>
        </p:nvPicPr>
        <p:blipFill>
          <a:blip r:embed="rId3">
            <a:extLst/>
          </a:blip>
          <a:srcRect l="16662" r="16662"/>
          <a:stretch>
            <a:fillRect/>
          </a:stretch>
        </p:blipFill>
        <p:spPr>
          <a:xfrm>
            <a:off x="6837047" y="4291093"/>
            <a:ext cx="3104871" cy="3104871"/>
          </a:xfrm>
          <a:prstGeom prst="rect">
            <a:avLst/>
          </a:prstGeom>
          <a:ln w="3175">
            <a:miter lim="400000"/>
          </a:ln>
        </p:spPr>
      </p:pic>
      <p:pic>
        <p:nvPicPr>
          <p:cNvPr id="243" name="shutterstock_265438235.jpg" descr="shutterstock_265438235.jpg"/>
          <p:cNvPicPr>
            <a:picLocks noChangeAspect="1"/>
          </p:cNvPicPr>
          <p:nvPr/>
        </p:nvPicPr>
        <p:blipFill>
          <a:blip r:embed="rId4">
            <a:extLst/>
          </a:blip>
          <a:srcRect l="16662" r="16662"/>
          <a:stretch>
            <a:fillRect/>
          </a:stretch>
        </p:blipFill>
        <p:spPr>
          <a:xfrm>
            <a:off x="218198" y="4291093"/>
            <a:ext cx="3104871" cy="3104871"/>
          </a:xfrm>
          <a:prstGeom prst="rect">
            <a:avLst/>
          </a:prstGeom>
          <a:ln w="3175">
            <a:miter lim="400000"/>
          </a:ln>
        </p:spPr>
      </p:pic>
      <p:pic>
        <p:nvPicPr>
          <p:cNvPr id="244" name="shutterstock_219449311.jpg" descr="shutterstock_219449311.jpg"/>
          <p:cNvPicPr>
            <a:picLocks noChangeAspect="1"/>
          </p:cNvPicPr>
          <p:nvPr/>
        </p:nvPicPr>
        <p:blipFill>
          <a:blip r:embed="rId5">
            <a:extLst/>
          </a:blip>
          <a:srcRect l="16662" r="16662"/>
          <a:stretch>
            <a:fillRect/>
          </a:stretch>
        </p:blipFill>
        <p:spPr>
          <a:xfrm>
            <a:off x="3527623" y="4291093"/>
            <a:ext cx="3104870" cy="3104871"/>
          </a:xfrm>
          <a:prstGeom prst="rect">
            <a:avLst/>
          </a:prstGeom>
          <a:ln w="3175">
            <a:miter lim="400000"/>
          </a:ln>
        </p:spPr>
      </p:pic>
      <p:sp>
        <p:nvSpPr>
          <p:cNvPr id="245" name="Insulator"/>
          <p:cNvSpPr txBox="1"/>
          <p:nvPr/>
        </p:nvSpPr>
        <p:spPr>
          <a:xfrm>
            <a:off x="660458" y="2915816"/>
            <a:ext cx="8839201" cy="13311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2400"/>
              </a:spcBef>
              <a:buClr>
                <a:srgbClr val="000000"/>
              </a:buClr>
              <a:defRPr sz="6500" b="1">
                <a:solidFill>
                  <a:schemeClr val="accent1"/>
                </a:solidFill>
                <a:uFill>
                  <a:solidFill>
                    <a:srgbClr val="000000"/>
                  </a:solidFill>
                </a:uFill>
                <a:latin typeface="Helvetica"/>
                <a:ea typeface="Helvetica"/>
                <a:cs typeface="Helvetica"/>
                <a:sym typeface="Helvetica"/>
              </a:defRPr>
            </a:lvl1pPr>
          </a:lstStyle>
          <a:p>
            <a:pPr>
              <a:defRPr b="0"/>
            </a:pPr>
            <a:r>
              <a:rPr b="1"/>
              <a:t>Insulator</a:t>
            </a:r>
          </a:p>
        </p:txBody>
      </p:sp>
      <p:sp>
        <p:nvSpPr>
          <p:cNvPr id="246" name="does not allow electricity to flow easily"/>
          <p:cNvSpPr txBox="1"/>
          <p:nvPr/>
        </p:nvSpPr>
        <p:spPr>
          <a:xfrm>
            <a:off x="1135336" y="4146592"/>
            <a:ext cx="7889444" cy="6477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647700">
              <a:spcBef>
                <a:spcPts val="2400"/>
              </a:spcBef>
              <a:buClr>
                <a:srgbClr val="000000"/>
              </a:buClr>
              <a:defRPr sz="3600">
                <a:solidFill>
                  <a:srgbClr val="000000">
                    <a:alpha val="50000"/>
                  </a:srgbClr>
                </a:solidFill>
                <a:uFill>
                  <a:solidFill>
                    <a:srgbClr val="000000"/>
                  </a:solidFill>
                </a:uFill>
              </a:defRPr>
            </a:lvl1pPr>
          </a:lstStyle>
          <a:p>
            <a:r>
              <a:rPr dirty="0"/>
              <a:t>does not allow electricity to flow easily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wd">
                                    <p:tmAbs val="50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000000 -0.223067" pathEditMode="relative">
                                      <p:cBhvr>
                                        <p:cTn id="10" dur="10" fill="hold"/>
                                        <p:tgtEl>
                                          <p:spTgt spid="245"/>
                                        </p:tgtEl>
                                        <p:attrNameLst>
                                          <p:attrName>ppt_x</p:attrName>
                                          <p:attrName>ppt_y</p:attrName>
                                        </p:attrNameLst>
                                      </p:cBhvr>
                                    </p:animMotion>
                                  </p:childTnLst>
                                </p:cTn>
                              </p:par>
                            </p:childTnLst>
                          </p:cTn>
                        </p:par>
                        <p:par>
                          <p:cTn id="11" fill="hold">
                            <p:stCondLst>
                              <p:cond delay="10"/>
                            </p:stCondLst>
                            <p:childTnLst>
                              <p:par>
                                <p:cTn id="12" presetID="-1" presetClass="path" presetSubtype="0" accel="50000" decel="50000" fill="hold" nodeType="withEffect">
                                  <p:stCondLst>
                                    <p:cond delay="0"/>
                                  </p:stCondLst>
                                  <p:iterate type="wd">
                                    <p:tmPct val="0"/>
                                  </p:iterate>
                                  <p:childTnLst>
                                    <p:animMotion origin="layout" path="M 0.000000 0.000000 L -0.000000 -0.219265" pathEditMode="relative">
                                      <p:cBhvr>
                                        <p:cTn id="13" dur="10" fill="hold"/>
                                        <p:tgtEl>
                                          <p:spTgt spid="246"/>
                                        </p:tgtEl>
                                        <p:attrNameLst>
                                          <p:attrName>ppt_x</p:attrName>
                                          <p:attrName>ppt_y</p:attrName>
                                        </p:attrNameLst>
                                      </p:cBhvr>
                                    </p:animMotion>
                                  </p:childTnLst>
                                </p:cTn>
                              </p:par>
                            </p:childTnLst>
                          </p:cTn>
                        </p:par>
                        <p:par>
                          <p:cTn id="14" fill="hold">
                            <p:stCondLst>
                              <p:cond delay="20"/>
                            </p:stCondLst>
                            <p:childTnLst>
                              <p:par>
                                <p:cTn id="15" presetID="2" presetClass="entr" presetSubtype="4" fill="hold" grpId="4" nodeType="afterEffect">
                                  <p:stCondLst>
                                    <p:cond delay="0"/>
                                  </p:stCondLst>
                                  <p:iterate>
                                    <p:tmAbs val="0"/>
                                  </p:iterate>
                                  <p:childTnLst>
                                    <p:set>
                                      <p:cBhvr>
                                        <p:cTn id="16" fill="hold"/>
                                        <p:tgtEl>
                                          <p:spTgt spid="243"/>
                                        </p:tgtEl>
                                        <p:attrNameLst>
                                          <p:attrName>style.visibility</p:attrName>
                                        </p:attrNameLst>
                                      </p:cBhvr>
                                      <p:to>
                                        <p:strVal val="visible"/>
                                      </p:to>
                                    </p:set>
                                    <p:anim calcmode="lin" valueType="num">
                                      <p:cBhvr>
                                        <p:cTn id="17" dur="300" fill="hold"/>
                                        <p:tgtEl>
                                          <p:spTgt spid="243"/>
                                        </p:tgtEl>
                                        <p:attrNameLst>
                                          <p:attrName>ppt_x</p:attrName>
                                        </p:attrNameLst>
                                      </p:cBhvr>
                                      <p:tavLst>
                                        <p:tav tm="0">
                                          <p:val>
                                            <p:strVal val="#ppt_x"/>
                                          </p:val>
                                        </p:tav>
                                        <p:tav tm="100000">
                                          <p:val>
                                            <p:strVal val="#ppt_x"/>
                                          </p:val>
                                        </p:tav>
                                      </p:tavLst>
                                    </p:anim>
                                    <p:anim calcmode="lin" valueType="num">
                                      <p:cBhvr>
                                        <p:cTn id="18" dur="300" fill="hold"/>
                                        <p:tgtEl>
                                          <p:spTgt spid="243"/>
                                        </p:tgtEl>
                                        <p:attrNameLst>
                                          <p:attrName>ppt_y</p:attrName>
                                        </p:attrNameLst>
                                      </p:cBhvr>
                                      <p:tavLst>
                                        <p:tav tm="0">
                                          <p:val>
                                            <p:strVal val="1+#ppt_h/2"/>
                                          </p:val>
                                        </p:tav>
                                        <p:tav tm="100000">
                                          <p:val>
                                            <p:strVal val="#ppt_y"/>
                                          </p:val>
                                        </p:tav>
                                      </p:tavLst>
                                    </p:anim>
                                  </p:childTnLst>
                                </p:cTn>
                              </p:par>
                            </p:childTnLst>
                          </p:cTn>
                        </p:par>
                        <p:par>
                          <p:cTn id="19" fill="hold">
                            <p:stCondLst>
                              <p:cond delay="320"/>
                            </p:stCondLst>
                            <p:childTnLst>
                              <p:par>
                                <p:cTn id="20" presetID="2" presetClass="entr" presetSubtype="4" fill="hold" grpId="5" nodeType="afterEffect">
                                  <p:stCondLst>
                                    <p:cond delay="0"/>
                                  </p:stCondLst>
                                  <p:iterate>
                                    <p:tmAbs val="0"/>
                                  </p:iterate>
                                  <p:childTnLst>
                                    <p:set>
                                      <p:cBhvr>
                                        <p:cTn id="21" fill="hold"/>
                                        <p:tgtEl>
                                          <p:spTgt spid="244"/>
                                        </p:tgtEl>
                                        <p:attrNameLst>
                                          <p:attrName>style.visibility</p:attrName>
                                        </p:attrNameLst>
                                      </p:cBhvr>
                                      <p:to>
                                        <p:strVal val="visible"/>
                                      </p:to>
                                    </p:set>
                                    <p:anim calcmode="lin" valueType="num">
                                      <p:cBhvr>
                                        <p:cTn id="22" dur="300" fill="hold"/>
                                        <p:tgtEl>
                                          <p:spTgt spid="244"/>
                                        </p:tgtEl>
                                        <p:attrNameLst>
                                          <p:attrName>ppt_x</p:attrName>
                                        </p:attrNameLst>
                                      </p:cBhvr>
                                      <p:tavLst>
                                        <p:tav tm="0">
                                          <p:val>
                                            <p:strVal val="#ppt_x"/>
                                          </p:val>
                                        </p:tav>
                                        <p:tav tm="100000">
                                          <p:val>
                                            <p:strVal val="#ppt_x"/>
                                          </p:val>
                                        </p:tav>
                                      </p:tavLst>
                                    </p:anim>
                                    <p:anim calcmode="lin" valueType="num">
                                      <p:cBhvr>
                                        <p:cTn id="23" dur="300" fill="hold"/>
                                        <p:tgtEl>
                                          <p:spTgt spid="244"/>
                                        </p:tgtEl>
                                        <p:attrNameLst>
                                          <p:attrName>ppt_y</p:attrName>
                                        </p:attrNameLst>
                                      </p:cBhvr>
                                      <p:tavLst>
                                        <p:tav tm="0">
                                          <p:val>
                                            <p:strVal val="1+#ppt_h/2"/>
                                          </p:val>
                                        </p:tav>
                                        <p:tav tm="100000">
                                          <p:val>
                                            <p:strVal val="#ppt_y"/>
                                          </p:val>
                                        </p:tav>
                                      </p:tavLst>
                                    </p:anim>
                                  </p:childTnLst>
                                </p:cTn>
                              </p:par>
                            </p:childTnLst>
                          </p:cTn>
                        </p:par>
                        <p:par>
                          <p:cTn id="24" fill="hold">
                            <p:stCondLst>
                              <p:cond delay="620"/>
                            </p:stCondLst>
                            <p:childTnLst>
                              <p:par>
                                <p:cTn id="25" presetID="2" presetClass="entr" presetSubtype="4" fill="hold" grpId="6" nodeType="afterEffect">
                                  <p:stCondLst>
                                    <p:cond delay="0"/>
                                  </p:stCondLst>
                                  <p:iterate>
                                    <p:tmAbs val="0"/>
                                  </p:iterate>
                                  <p:childTnLst>
                                    <p:set>
                                      <p:cBhvr>
                                        <p:cTn id="26" fill="hold"/>
                                        <p:tgtEl>
                                          <p:spTgt spid="242"/>
                                        </p:tgtEl>
                                        <p:attrNameLst>
                                          <p:attrName>style.visibility</p:attrName>
                                        </p:attrNameLst>
                                      </p:cBhvr>
                                      <p:to>
                                        <p:strVal val="visible"/>
                                      </p:to>
                                    </p:set>
                                    <p:anim calcmode="lin" valueType="num">
                                      <p:cBhvr>
                                        <p:cTn id="27" dur="300" fill="hold"/>
                                        <p:tgtEl>
                                          <p:spTgt spid="242"/>
                                        </p:tgtEl>
                                        <p:attrNameLst>
                                          <p:attrName>ppt_x</p:attrName>
                                        </p:attrNameLst>
                                      </p:cBhvr>
                                      <p:tavLst>
                                        <p:tav tm="0">
                                          <p:val>
                                            <p:strVal val="#ppt_x"/>
                                          </p:val>
                                        </p:tav>
                                        <p:tav tm="100000">
                                          <p:val>
                                            <p:strVal val="#ppt_x"/>
                                          </p:val>
                                        </p:tav>
                                      </p:tavLst>
                                    </p:anim>
                                    <p:anim calcmode="lin" valueType="num">
                                      <p:cBhvr>
                                        <p:cTn id="28" dur="3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6" animBg="1" advAuto="0"/>
      <p:bldP spid="243" grpId="4" animBg="1" advAuto="0"/>
      <p:bldP spid="244" grpId="5" animBg="1" advAuto="0"/>
      <p:bldP spid="246"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y it safe inside.…"/>
          <p:cNvSpPr txBox="1"/>
          <p:nvPr/>
        </p:nvSpPr>
        <p:spPr>
          <a:xfrm>
            <a:off x="2477002" y="3084512"/>
            <a:ext cx="5205996" cy="1450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500" b="1">
                <a:solidFill>
                  <a:srgbClr val="000000">
                    <a:alpha val="50000"/>
                  </a:srgbClr>
                </a:solidFill>
                <a:latin typeface="Helvetica"/>
                <a:ea typeface="Helvetica"/>
                <a:cs typeface="Helvetica"/>
                <a:sym typeface="Helvetica"/>
              </a:defRPr>
            </a:pPr>
            <a:r>
              <a:t>Play it safe inside.</a:t>
            </a:r>
          </a:p>
          <a:p>
            <a:pPr>
              <a:defRPr sz="4500" b="1">
                <a:solidFill>
                  <a:srgbClr val="000000">
                    <a:alpha val="50000"/>
                  </a:srgbClr>
                </a:solidFill>
                <a:latin typeface="Helvetica"/>
                <a:ea typeface="Helvetica"/>
                <a:cs typeface="Helvetica"/>
                <a:sym typeface="Helvetica"/>
              </a:defRPr>
            </a:pPr>
            <a:r>
              <a:t>Always:</a:t>
            </a:r>
          </a:p>
        </p:txBody>
      </p:sp>
      <p:sp>
        <p:nvSpPr>
          <p:cNvPr id="251" name="Electrical Safety"/>
          <p:cNvSpPr txBox="1"/>
          <p:nvPr/>
        </p:nvSpPr>
        <p:spPr>
          <a:xfrm>
            <a:off x="2237333" y="3338512"/>
            <a:ext cx="568533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Electrical Safety</a:t>
            </a:r>
          </a:p>
        </p:txBody>
      </p:sp>
      <p:grpSp>
        <p:nvGrpSpPr>
          <p:cNvPr id="254" name="Group"/>
          <p:cNvGrpSpPr/>
          <p:nvPr/>
        </p:nvGrpSpPr>
        <p:grpSpPr>
          <a:xfrm>
            <a:off x="1133407" y="1905000"/>
            <a:ext cx="3810001" cy="3810000"/>
            <a:chOff x="0" y="0"/>
            <a:chExt cx="3810000" cy="3810000"/>
          </a:xfrm>
        </p:grpSpPr>
        <p:pic>
          <p:nvPicPr>
            <p:cNvPr id="252" name="Plug.jpg" descr="Plug.jpg"/>
            <p:cNvPicPr>
              <a:picLocks noChangeAspect="1"/>
            </p:cNvPicPr>
            <p:nvPr/>
          </p:nvPicPr>
          <p:blipFill>
            <a:blip r:embed="rId3">
              <a:extLst/>
            </a:blip>
            <a:srcRect l="24320" t="4271" r="14707" b="4271"/>
            <a:stretch>
              <a:fillRect/>
            </a:stretch>
          </p:blipFill>
          <p:spPr>
            <a:xfrm>
              <a:off x="0" y="0"/>
              <a:ext cx="3810000" cy="3810000"/>
            </a:xfrm>
            <a:prstGeom prst="rect">
              <a:avLst/>
            </a:prstGeom>
            <a:ln w="3175" cap="flat">
              <a:noFill/>
              <a:miter lim="400000"/>
            </a:ln>
            <a:effectLst/>
          </p:spPr>
        </p:pic>
        <p:sp>
          <p:nvSpPr>
            <p:cNvPr id="253" name="Unplug appliances by    the plug,         NOT the cord."/>
            <p:cNvSpPr/>
            <p:nvPr/>
          </p:nvSpPr>
          <p:spPr>
            <a:xfrm>
              <a:off x="0" y="0"/>
              <a:ext cx="3810000" cy="3810000"/>
            </a:xfrm>
            <a:prstGeom prst="rect">
              <a:avLst/>
            </a:prstGeom>
            <a:solidFill>
              <a:srgbClr val="57C8E7">
                <a:alpha val="7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p>
              <a:pPr lvl="1" indent="0">
                <a:defRPr sz="3600">
                  <a:solidFill>
                    <a:srgbClr val="FFFFFF"/>
                  </a:solidFill>
                  <a:latin typeface="Helvetica"/>
                  <a:ea typeface="Helvetica"/>
                  <a:cs typeface="Helvetica"/>
                  <a:sym typeface="Helvetica"/>
                </a:defRPr>
              </a:pPr>
              <a:r>
                <a:t>Unplug appliances by    the plug,         NOT the cord.</a:t>
              </a:r>
            </a:p>
          </p:txBody>
        </p:sp>
      </p:grpSp>
      <p:grpSp>
        <p:nvGrpSpPr>
          <p:cNvPr id="257" name="Group"/>
          <p:cNvGrpSpPr/>
          <p:nvPr/>
        </p:nvGrpSpPr>
        <p:grpSpPr>
          <a:xfrm>
            <a:off x="5216592" y="1904999"/>
            <a:ext cx="3810001" cy="3810002"/>
            <a:chOff x="0" y="0"/>
            <a:chExt cx="3810000" cy="3810000"/>
          </a:xfrm>
        </p:grpSpPr>
        <p:pic>
          <p:nvPicPr>
            <p:cNvPr id="255" name="Wall outlet.jpg" descr="Wall outlet.jpg"/>
            <p:cNvPicPr>
              <a:picLocks noChangeAspect="1"/>
            </p:cNvPicPr>
            <p:nvPr/>
          </p:nvPicPr>
          <p:blipFill>
            <a:blip r:embed="rId4">
              <a:extLst/>
            </a:blip>
            <a:srcRect l="38189" t="5164" r="1259" b="2291"/>
            <a:stretch>
              <a:fillRect/>
            </a:stretch>
          </p:blipFill>
          <p:spPr>
            <a:xfrm>
              <a:off x="0" y="0"/>
              <a:ext cx="3810000" cy="3810000"/>
            </a:xfrm>
            <a:prstGeom prst="rect">
              <a:avLst/>
            </a:prstGeom>
            <a:ln w="3175" cap="flat">
              <a:noFill/>
              <a:miter lim="400000"/>
            </a:ln>
            <a:effectLst/>
          </p:spPr>
        </p:pic>
        <p:sp>
          <p:nvSpPr>
            <p:cNvPr id="256" name="Use outlet caps."/>
            <p:cNvSpPr/>
            <p:nvPr/>
          </p:nvSpPr>
          <p:spPr>
            <a:xfrm>
              <a:off x="0" y="0"/>
              <a:ext cx="3810000" cy="3810001"/>
            </a:xfrm>
            <a:prstGeom prst="rect">
              <a:avLst/>
            </a:prstGeom>
            <a:solidFill>
              <a:srgbClr val="57C8E7">
                <a:alpha val="7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p>
              <a:pPr lvl="1" indent="0">
                <a:defRPr sz="3600">
                  <a:solidFill>
                    <a:srgbClr val="FFFFFF"/>
                  </a:solidFill>
                  <a:latin typeface="Helvetica"/>
                  <a:ea typeface="Helvetica"/>
                  <a:cs typeface="Helvetica"/>
                  <a:sym typeface="Helvetica"/>
                </a:defRPr>
              </a:pPr>
              <a:r>
                <a:t>Use outlet caps.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199" fill="hold"/>
                                        <p:tgtEl>
                                          <p:spTgt spid="251"/>
                                        </p:tgtEl>
                                        <p:attrNameLst>
                                          <p:attrName>ppt_x</p:attrName>
                                        </p:attrNameLst>
                                      </p:cBhvr>
                                      <p:tavLst>
                                        <p:tav tm="0">
                                          <p:val>
                                            <p:strVal val="ppt_x"/>
                                          </p:val>
                                        </p:tav>
                                        <p:tav tm="100000">
                                          <p:val>
                                            <p:strVal val="0-ppt_w/2"/>
                                          </p:val>
                                        </p:tav>
                                      </p:tavLst>
                                    </p:anim>
                                    <p:anim calcmode="lin" valueType="num">
                                      <p:cBhvr>
                                        <p:cTn id="7" dur="199" fill="hold"/>
                                        <p:tgtEl>
                                          <p:spTgt spid="251"/>
                                        </p:tgtEl>
                                        <p:attrNameLst>
                                          <p:attrName>ppt_y</p:attrName>
                                        </p:attrNameLst>
                                      </p:cBhvr>
                                      <p:tavLst>
                                        <p:tav tm="0">
                                          <p:val>
                                            <p:strVal val="ppt_y"/>
                                          </p:val>
                                        </p:tav>
                                        <p:tav tm="100000">
                                          <p:val>
                                            <p:strVal val="ppt_y"/>
                                          </p:val>
                                        </p:tav>
                                      </p:tavLst>
                                    </p:anim>
                                    <p:set>
                                      <p:cBhvr>
                                        <p:cTn id="8" fill="hold">
                                          <p:stCondLst>
                                            <p:cond delay="198"/>
                                          </p:stCondLst>
                                        </p:cTn>
                                        <p:tgtEl>
                                          <p:spTgt spid="251"/>
                                        </p:tgtEl>
                                        <p:attrNameLst>
                                          <p:attrName>style.visibility</p:attrName>
                                        </p:attrNameLst>
                                      </p:cBhvr>
                                      <p:to>
                                        <p:strVal val="hidden"/>
                                      </p:to>
                                    </p:set>
                                  </p:childTnLst>
                                </p:cTn>
                              </p:par>
                            </p:childTnLst>
                          </p:cTn>
                        </p:par>
                        <p:par>
                          <p:cTn id="9" fill="hold">
                            <p:stCondLst>
                              <p:cond delay="199"/>
                            </p:stCondLst>
                            <p:childTnLst>
                              <p:par>
                                <p:cTn id="10" presetID="2" presetClass="entr" presetSubtype="2" fill="hold" grpId="2" nodeType="afterEffect">
                                  <p:stCondLst>
                                    <p:cond delay="0"/>
                                  </p:stCondLst>
                                  <p:iterate>
                                    <p:tmAbs val="0"/>
                                  </p:iterate>
                                  <p:childTnLst>
                                    <p:set>
                                      <p:cBhvr>
                                        <p:cTn id="11" fill="hold"/>
                                        <p:tgtEl>
                                          <p:spTgt spid="250"/>
                                        </p:tgtEl>
                                        <p:attrNameLst>
                                          <p:attrName>style.visibility</p:attrName>
                                        </p:attrNameLst>
                                      </p:cBhvr>
                                      <p:to>
                                        <p:strVal val="visible"/>
                                      </p:to>
                                    </p:set>
                                    <p:anim calcmode="lin" valueType="num">
                                      <p:cBhvr>
                                        <p:cTn id="12" dur="199" fill="hold"/>
                                        <p:tgtEl>
                                          <p:spTgt spid="250"/>
                                        </p:tgtEl>
                                        <p:attrNameLst>
                                          <p:attrName>ppt_x</p:attrName>
                                        </p:attrNameLst>
                                      </p:cBhvr>
                                      <p:tavLst>
                                        <p:tav tm="0">
                                          <p:val>
                                            <p:strVal val="1+#ppt_w/2"/>
                                          </p:val>
                                        </p:tav>
                                        <p:tav tm="100000">
                                          <p:val>
                                            <p:strVal val="#ppt_x"/>
                                          </p:val>
                                        </p:tav>
                                      </p:tavLst>
                                    </p:anim>
                                    <p:anim calcmode="lin" valueType="num">
                                      <p:cBhvr>
                                        <p:cTn id="13" dur="199" fill="hold"/>
                                        <p:tgtEl>
                                          <p:spTgt spid="250"/>
                                        </p:tgtEl>
                                        <p:attrNameLst>
                                          <p:attrName>ppt_y</p:attrName>
                                        </p:attrNameLst>
                                      </p:cBhvr>
                                      <p:tavLst>
                                        <p:tav tm="0">
                                          <p:val>
                                            <p:strVal val="#ppt_y"/>
                                          </p:val>
                                        </p:tav>
                                        <p:tav tm="100000">
                                          <p:val>
                                            <p:strVal val="#ppt_y"/>
                                          </p:val>
                                        </p:tav>
                                      </p:tavLst>
                                    </p:anim>
                                  </p:childTnLst>
                                </p:cTn>
                              </p:par>
                            </p:childTnLst>
                          </p:cTn>
                        </p:par>
                        <p:par>
                          <p:cTn id="14" fill="hold">
                            <p:stCondLst>
                              <p:cond delay="398"/>
                            </p:stCondLst>
                            <p:childTnLst>
                              <p:par>
                                <p:cTn id="15" presetID="2" presetClass="exit" presetSubtype="1" fill="hold" grpId="3" nodeType="afterEffect">
                                  <p:stCondLst>
                                    <p:cond delay="1500"/>
                                  </p:stCondLst>
                                  <p:iterate>
                                    <p:tmAbs val="0"/>
                                  </p:iterate>
                                  <p:childTnLst>
                                    <p:anim calcmode="lin" valueType="num">
                                      <p:cBhvr>
                                        <p:cTn id="16" dur="199" fill="hold"/>
                                        <p:tgtEl>
                                          <p:spTgt spid="250"/>
                                        </p:tgtEl>
                                        <p:attrNameLst>
                                          <p:attrName>ppt_x</p:attrName>
                                        </p:attrNameLst>
                                      </p:cBhvr>
                                      <p:tavLst>
                                        <p:tav tm="0">
                                          <p:val>
                                            <p:strVal val="ppt_x"/>
                                          </p:val>
                                        </p:tav>
                                        <p:tav tm="100000">
                                          <p:val>
                                            <p:strVal val="ppt_x"/>
                                          </p:val>
                                        </p:tav>
                                      </p:tavLst>
                                    </p:anim>
                                    <p:anim calcmode="lin" valueType="num">
                                      <p:cBhvr>
                                        <p:cTn id="17" dur="199" fill="hold"/>
                                        <p:tgtEl>
                                          <p:spTgt spid="250"/>
                                        </p:tgtEl>
                                        <p:attrNameLst>
                                          <p:attrName>ppt_y</p:attrName>
                                        </p:attrNameLst>
                                      </p:cBhvr>
                                      <p:tavLst>
                                        <p:tav tm="0">
                                          <p:val>
                                            <p:strVal val="ppt_y"/>
                                          </p:val>
                                        </p:tav>
                                        <p:tav tm="100000">
                                          <p:val>
                                            <p:strVal val="0-ppt_h/2"/>
                                          </p:val>
                                        </p:tav>
                                      </p:tavLst>
                                    </p:anim>
                                    <p:set>
                                      <p:cBhvr>
                                        <p:cTn id="18" fill="hold">
                                          <p:stCondLst>
                                            <p:cond delay="198"/>
                                          </p:stCondLst>
                                        </p:cTn>
                                        <p:tgtEl>
                                          <p:spTgt spid="250"/>
                                        </p:tgtEl>
                                        <p:attrNameLst>
                                          <p:attrName>style.visibility</p:attrName>
                                        </p:attrNameLst>
                                      </p:cBhvr>
                                      <p:to>
                                        <p:strVal val="hidden"/>
                                      </p:to>
                                    </p:set>
                                  </p:childTnLst>
                                </p:cTn>
                              </p:par>
                            </p:childTnLst>
                          </p:cTn>
                        </p:par>
                        <p:par>
                          <p:cTn id="19" fill="hold">
                            <p:stCondLst>
                              <p:cond delay="2097"/>
                            </p:stCondLst>
                            <p:childTnLst>
                              <p:par>
                                <p:cTn id="20" presetID="2" presetClass="entr" presetSubtype="4" fill="hold" grpId="4" nodeType="afterEffect">
                                  <p:stCondLst>
                                    <p:cond delay="0"/>
                                  </p:stCondLst>
                                  <p:iterate>
                                    <p:tmAbs val="0"/>
                                  </p:iterate>
                                  <p:childTnLst>
                                    <p:set>
                                      <p:cBhvr>
                                        <p:cTn id="21" fill="hold"/>
                                        <p:tgtEl>
                                          <p:spTgt spid="257"/>
                                        </p:tgtEl>
                                        <p:attrNameLst>
                                          <p:attrName>style.visibility</p:attrName>
                                        </p:attrNameLst>
                                      </p:cBhvr>
                                      <p:to>
                                        <p:strVal val="visible"/>
                                      </p:to>
                                    </p:set>
                                    <p:anim calcmode="lin" valueType="num">
                                      <p:cBhvr>
                                        <p:cTn id="22" dur="199" fill="hold"/>
                                        <p:tgtEl>
                                          <p:spTgt spid="257"/>
                                        </p:tgtEl>
                                        <p:attrNameLst>
                                          <p:attrName>ppt_x</p:attrName>
                                        </p:attrNameLst>
                                      </p:cBhvr>
                                      <p:tavLst>
                                        <p:tav tm="0">
                                          <p:val>
                                            <p:strVal val="#ppt_x"/>
                                          </p:val>
                                        </p:tav>
                                        <p:tav tm="100000">
                                          <p:val>
                                            <p:strVal val="#ppt_x"/>
                                          </p:val>
                                        </p:tav>
                                      </p:tavLst>
                                    </p:anim>
                                    <p:anim calcmode="lin" valueType="num">
                                      <p:cBhvr>
                                        <p:cTn id="23" dur="199" fill="hold"/>
                                        <p:tgtEl>
                                          <p:spTgt spid="257"/>
                                        </p:tgtEl>
                                        <p:attrNameLst>
                                          <p:attrName>ppt_y</p:attrName>
                                        </p:attrNameLst>
                                      </p:cBhvr>
                                      <p:tavLst>
                                        <p:tav tm="0">
                                          <p:val>
                                            <p:strVal val="1+#ppt_h/2"/>
                                          </p:val>
                                        </p:tav>
                                        <p:tav tm="100000">
                                          <p:val>
                                            <p:strVal val="#ppt_y"/>
                                          </p:val>
                                        </p:tav>
                                      </p:tavLst>
                                    </p:anim>
                                  </p:childTnLst>
                                </p:cTn>
                              </p:par>
                            </p:childTnLst>
                          </p:cTn>
                        </p:par>
                        <p:par>
                          <p:cTn id="24" fill="hold">
                            <p:stCondLst>
                              <p:cond delay="2296"/>
                            </p:stCondLst>
                            <p:childTnLst>
                              <p:par>
                                <p:cTn id="25" presetID="2" presetClass="entr" presetSubtype="4" fill="hold" grpId="5" nodeType="afterEffect">
                                  <p:stCondLst>
                                    <p:cond delay="0"/>
                                  </p:stCondLst>
                                  <p:iterate>
                                    <p:tmAbs val="0"/>
                                  </p:iterate>
                                  <p:childTnLst>
                                    <p:set>
                                      <p:cBhvr>
                                        <p:cTn id="26" fill="hold"/>
                                        <p:tgtEl>
                                          <p:spTgt spid="254"/>
                                        </p:tgtEl>
                                        <p:attrNameLst>
                                          <p:attrName>style.visibility</p:attrName>
                                        </p:attrNameLst>
                                      </p:cBhvr>
                                      <p:to>
                                        <p:strVal val="visible"/>
                                      </p:to>
                                    </p:set>
                                    <p:anim calcmode="lin" valueType="num">
                                      <p:cBhvr>
                                        <p:cTn id="27" dur="199" fill="hold"/>
                                        <p:tgtEl>
                                          <p:spTgt spid="254"/>
                                        </p:tgtEl>
                                        <p:attrNameLst>
                                          <p:attrName>ppt_x</p:attrName>
                                        </p:attrNameLst>
                                      </p:cBhvr>
                                      <p:tavLst>
                                        <p:tav tm="0">
                                          <p:val>
                                            <p:strVal val="#ppt_x"/>
                                          </p:val>
                                        </p:tav>
                                        <p:tav tm="100000">
                                          <p:val>
                                            <p:strVal val="#ppt_x"/>
                                          </p:val>
                                        </p:tav>
                                      </p:tavLst>
                                    </p:anim>
                                    <p:anim calcmode="lin" valueType="num">
                                      <p:cBhvr>
                                        <p:cTn id="28" dur="199" fill="hold"/>
                                        <p:tgtEl>
                                          <p:spTgt spid="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2" animBg="1" advAuto="0"/>
      <p:bldP spid="250" grpId="3" animBg="1" advAuto="0"/>
      <p:bldP spid="251" grpId="1" animBg="1" advAuto="0"/>
      <p:bldP spid="254" grpId="5" animBg="1" advAuto="0"/>
      <p:bldP spid="257"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261" name="Never stick anything into an outlet…"/>
          <p:cNvSpPr/>
          <p:nvPr/>
        </p:nvSpPr>
        <p:spPr>
          <a:xfrm>
            <a:off x="1190947" y="3933400"/>
            <a:ext cx="3398244" cy="3290888"/>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647700">
              <a:spcBef>
                <a:spcPts val="700"/>
              </a:spcBef>
              <a:defRPr sz="3600">
                <a:solidFill>
                  <a:srgbClr val="FFFFFF"/>
                </a:solidFill>
                <a:uFill>
                  <a:solidFill>
                    <a:srgbClr val="000000"/>
                  </a:solidFill>
                </a:uFill>
              </a:defRPr>
            </a:pPr>
            <a:r>
              <a:t>Never stick anything into an outlet</a:t>
            </a:r>
          </a:p>
          <a:p>
            <a:pPr defTabSz="647700">
              <a:spcBef>
                <a:spcPts val="700"/>
              </a:spcBef>
              <a:defRPr sz="3600">
                <a:solidFill>
                  <a:srgbClr val="FFFFFF"/>
                </a:solidFill>
                <a:uFill>
                  <a:solidFill>
                    <a:srgbClr val="000000"/>
                  </a:solidFill>
                </a:uFill>
              </a:defRPr>
            </a:pPr>
            <a:r>
              <a:t> except a plug.</a:t>
            </a:r>
          </a:p>
        </p:txBody>
      </p:sp>
      <p:sp>
        <p:nvSpPr>
          <p:cNvPr id="262" name="Never…"/>
          <p:cNvSpPr/>
          <p:nvPr/>
        </p:nvSpPr>
        <p:spPr>
          <a:xfrm>
            <a:off x="5664508" y="3933400"/>
            <a:ext cx="3290888" cy="3290888"/>
          </a:xfrm>
          <a:prstGeom prst="rect">
            <a:avLst/>
          </a:prstGeom>
          <a:solidFill>
            <a:srgbClr val="57C8E7"/>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647700">
              <a:spcBef>
                <a:spcPts val="700"/>
              </a:spcBef>
              <a:defRPr>
                <a:solidFill>
                  <a:srgbClr val="FFFFFF"/>
                </a:solidFill>
                <a:uFill>
                  <a:solidFill>
                    <a:srgbClr val="000000"/>
                  </a:solidFill>
                </a:uFill>
              </a:defRPr>
            </a:pPr>
            <a:r>
              <a:rPr sz="3600"/>
              <a:t>Never</a:t>
            </a:r>
          </a:p>
          <a:p>
            <a:pPr defTabSz="647700">
              <a:spcBef>
                <a:spcPts val="700"/>
              </a:spcBef>
              <a:defRPr sz="3600">
                <a:solidFill>
                  <a:srgbClr val="FFFFFF"/>
                </a:solidFill>
                <a:uFill>
                  <a:solidFill>
                    <a:srgbClr val="000000"/>
                  </a:solidFill>
                </a:uFill>
              </a:defRPr>
            </a:pPr>
            <a:r>
              <a:t> overload outlets.</a:t>
            </a:r>
          </a:p>
          <a:p>
            <a:pPr defTabSz="647700">
              <a:spcBef>
                <a:spcPts val="700"/>
              </a:spcBef>
              <a:defRPr sz="3600">
                <a:solidFill>
                  <a:srgbClr val="FFFFFF"/>
                </a:solidFill>
                <a:uFill>
                  <a:solidFill>
                    <a:srgbClr val="000000"/>
                  </a:solidFill>
                </a:uFill>
              </a:defRPr>
            </a:pPr>
            <a:r>
              <a:t>This can be a fire hazard.</a:t>
            </a:r>
          </a:p>
        </p:txBody>
      </p:sp>
      <p:pic>
        <p:nvPicPr>
          <p:cNvPr id="263" name="overloaded outlet - color corrected version.jpg" descr="overloaded outlet - color corrected version.jpg"/>
          <p:cNvPicPr>
            <a:picLocks noChangeAspect="1"/>
          </p:cNvPicPr>
          <p:nvPr/>
        </p:nvPicPr>
        <p:blipFill>
          <a:blip r:embed="rId3">
            <a:extLst/>
          </a:blip>
          <a:stretch>
            <a:fillRect/>
          </a:stretch>
        </p:blipFill>
        <p:spPr>
          <a:xfrm>
            <a:off x="5658224" y="445317"/>
            <a:ext cx="3303456" cy="3308209"/>
          </a:xfrm>
          <a:prstGeom prst="rect">
            <a:avLst/>
          </a:prstGeom>
          <a:ln w="3175">
            <a:miter lim="400000"/>
          </a:ln>
        </p:spPr>
      </p:pic>
      <p:sp>
        <p:nvSpPr>
          <p:cNvPr id="264" name="Play it safe inside."/>
          <p:cNvSpPr txBox="1"/>
          <p:nvPr/>
        </p:nvSpPr>
        <p:spPr>
          <a:xfrm>
            <a:off x="1336423" y="1373933"/>
            <a:ext cx="3107291" cy="1450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inside.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62"/>
                                        </p:tgtEl>
                                        <p:attrNameLst>
                                          <p:attrName>style.visibility</p:attrName>
                                        </p:attrNameLst>
                                      </p:cBhvr>
                                      <p:to>
                                        <p:strVal val="visible"/>
                                      </p:to>
                                    </p:set>
                                    <p:anim calcmode="lin" valueType="num">
                                      <p:cBhvr>
                                        <p:cTn id="7" dur="400" fill="hold"/>
                                        <p:tgtEl>
                                          <p:spTgt spid="262"/>
                                        </p:tgtEl>
                                        <p:attrNameLst>
                                          <p:attrName>ppt_x</p:attrName>
                                        </p:attrNameLst>
                                      </p:cBhvr>
                                      <p:tavLst>
                                        <p:tav tm="0">
                                          <p:val>
                                            <p:strVal val="1+#ppt_w/2"/>
                                          </p:val>
                                        </p:tav>
                                        <p:tav tm="100000">
                                          <p:val>
                                            <p:strVal val="#ppt_x"/>
                                          </p:val>
                                        </p:tav>
                                      </p:tavLst>
                                    </p:anim>
                                    <p:anim calcmode="lin" valueType="num">
                                      <p:cBhvr>
                                        <p:cTn id="8" dur="400" fill="hold"/>
                                        <p:tgtEl>
                                          <p:spTgt spid="262"/>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 presetClass="entr" presetSubtype="8" fill="hold" grpId="2" nodeType="afterEffect">
                                  <p:stCondLst>
                                    <p:cond delay="0"/>
                                  </p:stCondLst>
                                  <p:iterate>
                                    <p:tmAbs val="0"/>
                                  </p:iterate>
                                  <p:childTnLst>
                                    <p:set>
                                      <p:cBhvr>
                                        <p:cTn id="11" fill="hold"/>
                                        <p:tgtEl>
                                          <p:spTgt spid="261"/>
                                        </p:tgtEl>
                                        <p:attrNameLst>
                                          <p:attrName>style.visibility</p:attrName>
                                        </p:attrNameLst>
                                      </p:cBhvr>
                                      <p:to>
                                        <p:strVal val="visible"/>
                                      </p:to>
                                    </p:set>
                                    <p:anim calcmode="lin" valueType="num">
                                      <p:cBhvr>
                                        <p:cTn id="12" dur="400" fill="hold"/>
                                        <p:tgtEl>
                                          <p:spTgt spid="261"/>
                                        </p:tgtEl>
                                        <p:attrNameLst>
                                          <p:attrName>ppt_x</p:attrName>
                                        </p:attrNameLst>
                                      </p:cBhvr>
                                      <p:tavLst>
                                        <p:tav tm="0">
                                          <p:val>
                                            <p:strVal val="0-#ppt_w/2"/>
                                          </p:val>
                                        </p:tav>
                                        <p:tav tm="100000">
                                          <p:val>
                                            <p:strVal val="#ppt_x"/>
                                          </p:val>
                                        </p:tav>
                                      </p:tavLst>
                                    </p:anim>
                                    <p:anim calcmode="lin" valueType="num">
                                      <p:cBhvr>
                                        <p:cTn id="13" dur="400" fill="hold"/>
                                        <p:tgtEl>
                                          <p:spTgt spid="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2" animBg="1" advAuto="0"/>
      <p:bldP spid="26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grpSp>
        <p:nvGrpSpPr>
          <p:cNvPr id="270" name="Group"/>
          <p:cNvGrpSpPr/>
          <p:nvPr/>
        </p:nvGrpSpPr>
        <p:grpSpPr>
          <a:xfrm>
            <a:off x="1024349" y="1905000"/>
            <a:ext cx="3810001" cy="3810001"/>
            <a:chOff x="0" y="0"/>
            <a:chExt cx="3810000" cy="3810000"/>
          </a:xfrm>
        </p:grpSpPr>
        <p:pic>
          <p:nvPicPr>
            <p:cNvPr id="268" name="Bathroom Sink.jpg" descr="Bathroom Sink.jpg"/>
            <p:cNvPicPr>
              <a:picLocks noChangeAspect="1"/>
            </p:cNvPicPr>
            <p:nvPr/>
          </p:nvPicPr>
          <p:blipFill>
            <a:blip r:embed="rId3">
              <a:extLst/>
            </a:blip>
            <a:srcRect l="17606" t="1415" r="17606" b="1415"/>
            <a:stretch>
              <a:fillRect/>
            </a:stretch>
          </p:blipFill>
          <p:spPr>
            <a:xfrm>
              <a:off x="0" y="0"/>
              <a:ext cx="3810000" cy="3810001"/>
            </a:xfrm>
            <a:prstGeom prst="rect">
              <a:avLst/>
            </a:prstGeom>
            <a:ln w="3175" cap="flat">
              <a:noFill/>
              <a:miter lim="400000"/>
            </a:ln>
            <a:effectLst/>
          </p:spPr>
        </p:pic>
        <p:sp>
          <p:nvSpPr>
            <p:cNvPr id="269" name="Never mix water  and electricity."/>
            <p:cNvSpPr/>
            <p:nvPr/>
          </p:nvSpPr>
          <p:spPr>
            <a:xfrm>
              <a:off x="0" y="0"/>
              <a:ext cx="3810000" cy="3810000"/>
            </a:xfrm>
            <a:prstGeom prst="rect">
              <a:avLst/>
            </a:prstGeom>
            <a:solidFill>
              <a:srgbClr val="007FA4">
                <a:alpha val="5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647700">
                <a:spcBef>
                  <a:spcPts val="700"/>
                </a:spcBef>
                <a:defRPr sz="3600">
                  <a:solidFill>
                    <a:srgbClr val="FFFFFF"/>
                  </a:solidFill>
                  <a:uFill>
                    <a:solidFill>
                      <a:srgbClr val="000000"/>
                    </a:solidFill>
                  </a:uFill>
                </a:defRPr>
              </a:pPr>
              <a:r>
                <a:t>Never mix water </a:t>
              </a:r>
              <a:br/>
              <a:r>
                <a:t>and electricity.</a:t>
              </a:r>
            </a:p>
          </p:txBody>
        </p:sp>
      </p:grpSp>
      <p:grpSp>
        <p:nvGrpSpPr>
          <p:cNvPr id="273" name="Group"/>
          <p:cNvGrpSpPr/>
          <p:nvPr/>
        </p:nvGrpSpPr>
        <p:grpSpPr>
          <a:xfrm>
            <a:off x="5375090" y="1905000"/>
            <a:ext cx="3810001" cy="3810000"/>
            <a:chOff x="0" y="0"/>
            <a:chExt cx="3810000" cy="3810000"/>
          </a:xfrm>
        </p:grpSpPr>
        <p:pic>
          <p:nvPicPr>
            <p:cNvPr id="271" name="frayedcord_3.jpg" descr="frayedcord_3.jpg"/>
            <p:cNvPicPr>
              <a:picLocks noChangeAspect="1"/>
            </p:cNvPicPr>
            <p:nvPr/>
          </p:nvPicPr>
          <p:blipFill>
            <a:blip r:embed="rId4">
              <a:extLst/>
            </a:blip>
            <a:srcRect l="5049" t="2150" r="31151" b="2150"/>
            <a:stretch>
              <a:fillRect/>
            </a:stretch>
          </p:blipFill>
          <p:spPr>
            <a:xfrm>
              <a:off x="0" y="0"/>
              <a:ext cx="3810000" cy="3810000"/>
            </a:xfrm>
            <a:prstGeom prst="rect">
              <a:avLst/>
            </a:prstGeom>
            <a:ln w="3175" cap="flat">
              <a:noFill/>
              <a:miter lim="400000"/>
            </a:ln>
            <a:effectLst/>
          </p:spPr>
        </p:pic>
        <p:sp>
          <p:nvSpPr>
            <p:cNvPr id="272" name="Never touch       or use frayed cords."/>
            <p:cNvSpPr/>
            <p:nvPr/>
          </p:nvSpPr>
          <p:spPr>
            <a:xfrm>
              <a:off x="0" y="0"/>
              <a:ext cx="3810001" cy="3810000"/>
            </a:xfrm>
            <a:prstGeom prst="rect">
              <a:avLst/>
            </a:prstGeom>
            <a:solidFill>
              <a:srgbClr val="007FA4">
                <a:alpha val="5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647700">
                <a:spcBef>
                  <a:spcPts val="700"/>
                </a:spcBef>
                <a:defRPr sz="3600">
                  <a:solidFill>
                    <a:srgbClr val="FFFFFF"/>
                  </a:solidFill>
                  <a:uFill>
                    <a:solidFill>
                      <a:srgbClr val="000000"/>
                    </a:solidFill>
                  </a:uFill>
                </a:defRPr>
              </a:lvl1pPr>
            </a:lstStyle>
            <a:p>
              <a:r>
                <a:t>Never touch       or use frayed cords.</a:t>
              </a:r>
            </a:p>
          </p:txBody>
        </p:sp>
      </p:grpSp>
      <p:sp>
        <p:nvSpPr>
          <p:cNvPr id="274" name="Play it safe inside."/>
          <p:cNvSpPr txBox="1"/>
          <p:nvPr/>
        </p:nvSpPr>
        <p:spPr>
          <a:xfrm>
            <a:off x="2645292" y="696912"/>
            <a:ext cx="5047216"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inside.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70"/>
                                        </p:tgtEl>
                                        <p:attrNameLst>
                                          <p:attrName>style.visibility</p:attrName>
                                        </p:attrNameLst>
                                      </p:cBhvr>
                                      <p:to>
                                        <p:strVal val="visible"/>
                                      </p:to>
                                    </p:set>
                                    <p:anim calcmode="lin" valueType="num">
                                      <p:cBhvr>
                                        <p:cTn id="7" dur="199" fill="hold"/>
                                        <p:tgtEl>
                                          <p:spTgt spid="270"/>
                                        </p:tgtEl>
                                        <p:attrNameLst>
                                          <p:attrName>ppt_x</p:attrName>
                                        </p:attrNameLst>
                                      </p:cBhvr>
                                      <p:tavLst>
                                        <p:tav tm="0">
                                          <p:val>
                                            <p:strVal val="0-#ppt_w/2"/>
                                          </p:val>
                                        </p:tav>
                                        <p:tav tm="100000">
                                          <p:val>
                                            <p:strVal val="#ppt_x"/>
                                          </p:val>
                                        </p:tav>
                                      </p:tavLst>
                                    </p:anim>
                                    <p:anim calcmode="lin" valueType="num">
                                      <p:cBhvr>
                                        <p:cTn id="8" dur="199" fill="hold"/>
                                        <p:tgtEl>
                                          <p:spTgt spid="270"/>
                                        </p:tgtEl>
                                        <p:attrNameLst>
                                          <p:attrName>ppt_y</p:attrName>
                                        </p:attrNameLst>
                                      </p:cBhvr>
                                      <p:tavLst>
                                        <p:tav tm="0">
                                          <p:val>
                                            <p:strVal val="#ppt_y"/>
                                          </p:val>
                                        </p:tav>
                                        <p:tav tm="100000">
                                          <p:val>
                                            <p:strVal val="#ppt_y"/>
                                          </p:val>
                                        </p:tav>
                                      </p:tavLst>
                                    </p:anim>
                                  </p:childTnLst>
                                </p:cTn>
                              </p:par>
                            </p:childTnLst>
                          </p:cTn>
                        </p:par>
                        <p:par>
                          <p:cTn id="9" fill="hold">
                            <p:stCondLst>
                              <p:cond delay="199"/>
                            </p:stCondLst>
                            <p:childTnLst>
                              <p:par>
                                <p:cTn id="10" presetID="2" presetClass="entr" presetSubtype="2" fill="hold" grpId="2" nodeType="afterEffect">
                                  <p:stCondLst>
                                    <p:cond delay="0"/>
                                  </p:stCondLst>
                                  <p:iterate>
                                    <p:tmAbs val="0"/>
                                  </p:iterate>
                                  <p:childTnLst>
                                    <p:set>
                                      <p:cBhvr>
                                        <p:cTn id="11" fill="hold"/>
                                        <p:tgtEl>
                                          <p:spTgt spid="273"/>
                                        </p:tgtEl>
                                        <p:attrNameLst>
                                          <p:attrName>style.visibility</p:attrName>
                                        </p:attrNameLst>
                                      </p:cBhvr>
                                      <p:to>
                                        <p:strVal val="visible"/>
                                      </p:to>
                                    </p:set>
                                    <p:anim calcmode="lin" valueType="num">
                                      <p:cBhvr>
                                        <p:cTn id="12" dur="199" fill="hold"/>
                                        <p:tgtEl>
                                          <p:spTgt spid="273"/>
                                        </p:tgtEl>
                                        <p:attrNameLst>
                                          <p:attrName>ppt_x</p:attrName>
                                        </p:attrNameLst>
                                      </p:cBhvr>
                                      <p:tavLst>
                                        <p:tav tm="0">
                                          <p:val>
                                            <p:strVal val="1+#ppt_w/2"/>
                                          </p:val>
                                        </p:tav>
                                        <p:tav tm="100000">
                                          <p:val>
                                            <p:strVal val="#ppt_x"/>
                                          </p:val>
                                        </p:tav>
                                      </p:tavLst>
                                    </p:anim>
                                    <p:anim calcmode="lin" valueType="num">
                                      <p:cBhvr>
                                        <p:cTn id="13" dur="199" fill="hold"/>
                                        <p:tgtEl>
                                          <p:spTgt spid="2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1" animBg="1" advAuto="0"/>
      <p:bldP spid="273"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105_0582.jpg" descr="105_0582.jpg"/>
          <p:cNvPicPr>
            <a:picLocks noChangeAspect="1"/>
          </p:cNvPicPr>
          <p:nvPr/>
        </p:nvPicPr>
        <p:blipFill>
          <a:blip r:embed="rId3">
            <a:extLst/>
          </a:blip>
          <a:srcRect l="16729" t="156" r="16729" b="7696"/>
          <a:stretch>
            <a:fillRect/>
          </a:stretch>
        </p:blipFill>
        <p:spPr>
          <a:xfrm>
            <a:off x="3088041" y="837"/>
            <a:ext cx="3687410" cy="3829760"/>
          </a:xfrm>
          <a:prstGeom prst="rect">
            <a:avLst/>
          </a:prstGeom>
          <a:ln w="3175">
            <a:miter lim="400000"/>
          </a:ln>
        </p:spPr>
      </p:pic>
      <p:pic>
        <p:nvPicPr>
          <p:cNvPr id="279" name="Infrared_Heater.jpg" descr="Infrared_Heater.jpg"/>
          <p:cNvPicPr>
            <a:picLocks noChangeAspect="1"/>
          </p:cNvPicPr>
          <p:nvPr/>
        </p:nvPicPr>
        <p:blipFill>
          <a:blip r:embed="rId4">
            <a:extLst/>
          </a:blip>
          <a:srcRect l="1437" t="2096" r="52346" b="28665"/>
          <a:stretch>
            <a:fillRect/>
          </a:stretch>
        </p:blipFill>
        <p:spPr>
          <a:xfrm>
            <a:off x="6771374" y="3813718"/>
            <a:ext cx="3390901" cy="3810001"/>
          </a:xfrm>
          <a:prstGeom prst="rect">
            <a:avLst/>
          </a:prstGeom>
          <a:ln w="3175">
            <a:miter lim="400000"/>
          </a:ln>
        </p:spPr>
      </p:pic>
      <p:grpSp>
        <p:nvGrpSpPr>
          <p:cNvPr id="282" name="Group"/>
          <p:cNvGrpSpPr/>
          <p:nvPr/>
        </p:nvGrpSpPr>
        <p:grpSpPr>
          <a:xfrm>
            <a:off x="-2275" y="-12700"/>
            <a:ext cx="3390901" cy="3835401"/>
            <a:chOff x="0" y="0"/>
            <a:chExt cx="3390900" cy="3835400"/>
          </a:xfrm>
        </p:grpSpPr>
        <p:sp>
          <p:nvSpPr>
            <p:cNvPr id="280" name="Rectangle"/>
            <p:cNvSpPr/>
            <p:nvPr/>
          </p:nvSpPr>
          <p:spPr>
            <a:xfrm>
              <a:off x="0" y="0"/>
              <a:ext cx="3390900" cy="3835400"/>
            </a:xfrm>
            <a:prstGeom prst="rect">
              <a:avLst/>
            </a:prstGeom>
            <a:solidFill>
              <a:srgbClr val="FFB600"/>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81" name="Play"/>
            <p:cNvSpPr txBox="1"/>
            <p:nvPr/>
          </p:nvSpPr>
          <p:spPr>
            <a:xfrm>
              <a:off x="912797" y="1449461"/>
              <a:ext cx="1555106"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b="1">
                  <a:solidFill>
                    <a:srgbClr val="FFFFFF"/>
                  </a:solidFill>
                  <a:latin typeface="Helvetica"/>
                  <a:ea typeface="Helvetica"/>
                  <a:cs typeface="Helvetica"/>
                  <a:sym typeface="Helvetica"/>
                </a:defRPr>
              </a:lvl1pPr>
            </a:lstStyle>
            <a:p>
              <a:r>
                <a:t>Play</a:t>
              </a:r>
            </a:p>
          </p:txBody>
        </p:sp>
      </p:grpSp>
      <p:grpSp>
        <p:nvGrpSpPr>
          <p:cNvPr id="285" name="Group"/>
          <p:cNvGrpSpPr/>
          <p:nvPr/>
        </p:nvGrpSpPr>
        <p:grpSpPr>
          <a:xfrm>
            <a:off x="-7375" y="3813718"/>
            <a:ext cx="3401100" cy="3810001"/>
            <a:chOff x="0" y="0"/>
            <a:chExt cx="3401099" cy="3810000"/>
          </a:xfrm>
        </p:grpSpPr>
        <p:sp>
          <p:nvSpPr>
            <p:cNvPr id="283" name="Rectangle"/>
            <p:cNvSpPr/>
            <p:nvPr/>
          </p:nvSpPr>
          <p:spPr>
            <a:xfrm>
              <a:off x="0" y="0"/>
              <a:ext cx="3401100" cy="38100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84" name="safe"/>
            <p:cNvSpPr txBox="1"/>
            <p:nvPr/>
          </p:nvSpPr>
          <p:spPr>
            <a:xfrm>
              <a:off x="940512" y="1439862"/>
              <a:ext cx="1520076" cy="9302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b="1">
                  <a:solidFill>
                    <a:srgbClr val="FFFFFF"/>
                  </a:solidFill>
                  <a:latin typeface="Helvetica"/>
                  <a:ea typeface="Helvetica"/>
                  <a:cs typeface="Helvetica"/>
                  <a:sym typeface="Helvetica"/>
                </a:defRPr>
              </a:lvl1pPr>
            </a:lstStyle>
            <a:p>
              <a:r>
                <a:t>safe</a:t>
              </a:r>
            </a:p>
          </p:txBody>
        </p:sp>
      </p:grpSp>
      <p:grpSp>
        <p:nvGrpSpPr>
          <p:cNvPr id="288" name="Group"/>
          <p:cNvGrpSpPr/>
          <p:nvPr/>
        </p:nvGrpSpPr>
        <p:grpSpPr>
          <a:xfrm>
            <a:off x="6771375" y="-12700"/>
            <a:ext cx="3390901" cy="3835401"/>
            <a:chOff x="0" y="0"/>
            <a:chExt cx="3390900" cy="3835400"/>
          </a:xfrm>
        </p:grpSpPr>
        <p:sp>
          <p:nvSpPr>
            <p:cNvPr id="286" name="Rectangle"/>
            <p:cNvSpPr/>
            <p:nvPr/>
          </p:nvSpPr>
          <p:spPr>
            <a:xfrm>
              <a:off x="0" y="0"/>
              <a:ext cx="3390900" cy="38354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87" name="it"/>
            <p:cNvSpPr txBox="1"/>
            <p:nvPr/>
          </p:nvSpPr>
          <p:spPr>
            <a:xfrm>
              <a:off x="1437297" y="1449461"/>
              <a:ext cx="526505"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b="1">
                  <a:solidFill>
                    <a:srgbClr val="FFFFFF"/>
                  </a:solidFill>
                  <a:latin typeface="Helvetica"/>
                  <a:ea typeface="Helvetica"/>
                  <a:cs typeface="Helvetica"/>
                  <a:sym typeface="Helvetica"/>
                </a:defRPr>
              </a:lvl1pPr>
            </a:lstStyle>
            <a:p>
              <a:r>
                <a:t>it</a:t>
              </a:r>
            </a:p>
          </p:txBody>
        </p:sp>
      </p:grpSp>
      <p:grpSp>
        <p:nvGrpSpPr>
          <p:cNvPr id="291" name="Group"/>
          <p:cNvGrpSpPr/>
          <p:nvPr/>
        </p:nvGrpSpPr>
        <p:grpSpPr>
          <a:xfrm>
            <a:off x="3384550" y="3813718"/>
            <a:ext cx="3390900" cy="3810001"/>
            <a:chOff x="0" y="0"/>
            <a:chExt cx="3390900" cy="3810000"/>
          </a:xfrm>
        </p:grpSpPr>
        <p:sp>
          <p:nvSpPr>
            <p:cNvPr id="289" name="Rectangle"/>
            <p:cNvSpPr/>
            <p:nvPr/>
          </p:nvSpPr>
          <p:spPr>
            <a:xfrm>
              <a:off x="0" y="0"/>
              <a:ext cx="3390900" cy="3810000"/>
            </a:xfrm>
            <a:prstGeom prst="rect">
              <a:avLst/>
            </a:prstGeom>
            <a:solidFill>
              <a:srgbClr val="0099D8"/>
            </a:solidFill>
            <a:ln w="3175" cap="flat">
              <a:noFill/>
              <a:miter lim="400000"/>
            </a:ln>
            <a:effectLst/>
          </p:spPr>
          <p:txBody>
            <a:bodyPr wrap="square" lIns="39687" tIns="39687" rIns="39687" bIns="39687" numCol="1" anchor="ctr">
              <a:noAutofit/>
            </a:bodyPr>
            <a:lstStyle/>
            <a:p>
              <a:pPr>
                <a:defRPr sz="1800">
                  <a:solidFill>
                    <a:srgbClr val="FFFFFF"/>
                  </a:solidFill>
                </a:defRPr>
              </a:pPr>
              <a:endParaRPr/>
            </a:p>
          </p:txBody>
        </p:sp>
        <p:sp>
          <p:nvSpPr>
            <p:cNvPr id="290" name="inside."/>
            <p:cNvSpPr txBox="1"/>
            <p:nvPr/>
          </p:nvSpPr>
          <p:spPr>
            <a:xfrm>
              <a:off x="523056" y="1439862"/>
              <a:ext cx="2344788" cy="9302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numCol="1" anchor="ctr">
              <a:spAutoFit/>
            </a:bodyPr>
            <a:lstStyle>
              <a:lvl1pPr>
                <a:defRPr sz="5600" b="1">
                  <a:solidFill>
                    <a:srgbClr val="FFFFFF"/>
                  </a:solidFill>
                  <a:latin typeface="Helvetica"/>
                  <a:ea typeface="Helvetica"/>
                  <a:cs typeface="Helvetica"/>
                  <a:sym typeface="Helvetica"/>
                </a:defRPr>
              </a:lvl1pPr>
            </a:lstStyle>
            <a:p>
              <a:r>
                <a:t>inside.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282"/>
                                        </p:tgtEl>
                                        <p:attrNameLst>
                                          <p:attrName>style.visibility</p:attrName>
                                        </p:attrNameLst>
                                      </p:cBhvr>
                                      <p:to>
                                        <p:strVal val="visible"/>
                                      </p:to>
                                    </p:set>
                                    <p:animEffect transition="in" filter="box(out)">
                                      <p:cBhvr>
                                        <p:cTn id="7" dur="499"/>
                                        <p:tgtEl>
                                          <p:spTgt spid="282"/>
                                        </p:tgtEl>
                                      </p:cBhvr>
                                    </p:animEffect>
                                  </p:childTnLst>
                                </p:cTn>
                              </p:par>
                            </p:childTnLst>
                          </p:cTn>
                        </p:par>
                        <p:par>
                          <p:cTn id="8" fill="hold">
                            <p:stCondLst>
                              <p:cond delay="499"/>
                            </p:stCondLst>
                            <p:childTnLst>
                              <p:par>
                                <p:cTn id="9" presetID="4" presetClass="entr" presetSubtype="32" fill="hold" grpId="2" nodeType="afterEffect">
                                  <p:stCondLst>
                                    <p:cond delay="500"/>
                                  </p:stCondLst>
                                  <p:iterate>
                                    <p:tmAbs val="0"/>
                                  </p:iterate>
                                  <p:childTnLst>
                                    <p:set>
                                      <p:cBhvr>
                                        <p:cTn id="10" fill="hold"/>
                                        <p:tgtEl>
                                          <p:spTgt spid="278"/>
                                        </p:tgtEl>
                                        <p:attrNameLst>
                                          <p:attrName>style.visibility</p:attrName>
                                        </p:attrNameLst>
                                      </p:cBhvr>
                                      <p:to>
                                        <p:strVal val="visible"/>
                                      </p:to>
                                    </p:set>
                                    <p:animEffect transition="in" filter="box(out)">
                                      <p:cBhvr>
                                        <p:cTn id="11" dur="499"/>
                                        <p:tgtEl>
                                          <p:spTgt spid="278"/>
                                        </p:tgtEl>
                                      </p:cBhvr>
                                    </p:animEffect>
                                  </p:childTnLst>
                                </p:cTn>
                              </p:par>
                            </p:childTnLst>
                          </p:cTn>
                        </p:par>
                        <p:par>
                          <p:cTn id="12" fill="hold">
                            <p:stCondLst>
                              <p:cond delay="1498"/>
                            </p:stCondLst>
                            <p:childTnLst>
                              <p:par>
                                <p:cTn id="13" presetID="4" presetClass="entr" presetSubtype="32" fill="hold" grpId="3" nodeType="afterEffect">
                                  <p:stCondLst>
                                    <p:cond delay="200"/>
                                  </p:stCondLst>
                                  <p:iterate>
                                    <p:tmAbs val="0"/>
                                  </p:iterate>
                                  <p:childTnLst>
                                    <p:set>
                                      <p:cBhvr>
                                        <p:cTn id="14" fill="hold"/>
                                        <p:tgtEl>
                                          <p:spTgt spid="288"/>
                                        </p:tgtEl>
                                        <p:attrNameLst>
                                          <p:attrName>style.visibility</p:attrName>
                                        </p:attrNameLst>
                                      </p:cBhvr>
                                      <p:to>
                                        <p:strVal val="visible"/>
                                      </p:to>
                                    </p:set>
                                    <p:animEffect transition="in" filter="box(out)">
                                      <p:cBhvr>
                                        <p:cTn id="15" dur="499"/>
                                        <p:tgtEl>
                                          <p:spTgt spid="288"/>
                                        </p:tgtEl>
                                      </p:cBhvr>
                                    </p:animEffect>
                                  </p:childTnLst>
                                </p:cTn>
                              </p:par>
                            </p:childTnLst>
                          </p:cTn>
                        </p:par>
                        <p:par>
                          <p:cTn id="16" fill="hold">
                            <p:stCondLst>
                              <p:cond delay="2197"/>
                            </p:stCondLst>
                            <p:childTnLst>
                              <p:par>
                                <p:cTn id="17" presetID="4" presetClass="entr" presetSubtype="32" fill="hold" grpId="4" nodeType="afterEffect">
                                  <p:stCondLst>
                                    <p:cond delay="300"/>
                                  </p:stCondLst>
                                  <p:iterate>
                                    <p:tmAbs val="0"/>
                                  </p:iterate>
                                  <p:childTnLst>
                                    <p:set>
                                      <p:cBhvr>
                                        <p:cTn id="18" fill="hold"/>
                                        <p:tgtEl>
                                          <p:spTgt spid="285"/>
                                        </p:tgtEl>
                                        <p:attrNameLst>
                                          <p:attrName>style.visibility</p:attrName>
                                        </p:attrNameLst>
                                      </p:cBhvr>
                                      <p:to>
                                        <p:strVal val="visible"/>
                                      </p:to>
                                    </p:set>
                                    <p:animEffect transition="in" filter="box(out)">
                                      <p:cBhvr>
                                        <p:cTn id="19" dur="499"/>
                                        <p:tgtEl>
                                          <p:spTgt spid="285"/>
                                        </p:tgtEl>
                                      </p:cBhvr>
                                    </p:animEffect>
                                  </p:childTnLst>
                                </p:cTn>
                              </p:par>
                            </p:childTnLst>
                          </p:cTn>
                        </p:par>
                        <p:par>
                          <p:cTn id="20" fill="hold">
                            <p:stCondLst>
                              <p:cond delay="2996"/>
                            </p:stCondLst>
                            <p:childTnLst>
                              <p:par>
                                <p:cTn id="21" presetID="4" presetClass="entr" presetSubtype="32" fill="hold" grpId="5" nodeType="afterEffect">
                                  <p:stCondLst>
                                    <p:cond delay="400"/>
                                  </p:stCondLst>
                                  <p:iterate>
                                    <p:tmAbs val="0"/>
                                  </p:iterate>
                                  <p:childTnLst>
                                    <p:set>
                                      <p:cBhvr>
                                        <p:cTn id="22" fill="hold"/>
                                        <p:tgtEl>
                                          <p:spTgt spid="291"/>
                                        </p:tgtEl>
                                        <p:attrNameLst>
                                          <p:attrName>style.visibility</p:attrName>
                                        </p:attrNameLst>
                                      </p:cBhvr>
                                      <p:to>
                                        <p:strVal val="visible"/>
                                      </p:to>
                                    </p:set>
                                    <p:animEffect transition="in" filter="box(out)">
                                      <p:cBhvr>
                                        <p:cTn id="23" dur="499"/>
                                        <p:tgtEl>
                                          <p:spTgt spid="291"/>
                                        </p:tgtEl>
                                      </p:cBhvr>
                                    </p:animEffect>
                                  </p:childTnLst>
                                </p:cTn>
                              </p:par>
                            </p:childTnLst>
                          </p:cTn>
                        </p:par>
                        <p:par>
                          <p:cTn id="24" fill="hold">
                            <p:stCondLst>
                              <p:cond delay="3895"/>
                            </p:stCondLst>
                            <p:childTnLst>
                              <p:par>
                                <p:cTn id="25" presetID="4" presetClass="entr" presetSubtype="32" fill="hold" grpId="6" nodeType="afterEffect">
                                  <p:stCondLst>
                                    <p:cond delay="100"/>
                                  </p:stCondLst>
                                  <p:iterate>
                                    <p:tmAbs val="0"/>
                                  </p:iterate>
                                  <p:childTnLst>
                                    <p:set>
                                      <p:cBhvr>
                                        <p:cTn id="26" fill="hold"/>
                                        <p:tgtEl>
                                          <p:spTgt spid="279"/>
                                        </p:tgtEl>
                                        <p:attrNameLst>
                                          <p:attrName>style.visibility</p:attrName>
                                        </p:attrNameLst>
                                      </p:cBhvr>
                                      <p:to>
                                        <p:strVal val="visible"/>
                                      </p:to>
                                    </p:set>
                                    <p:animEffect transition="in" filter="box(out)">
                                      <p:cBhvr>
                                        <p:cTn id="27" dur="499"/>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2" animBg="1" advAuto="0"/>
      <p:bldP spid="279" grpId="6" animBg="1" advAuto="0"/>
      <p:bldP spid="282" grpId="1" animBg="1" advAuto="0"/>
      <p:bldP spid="285" grpId="4" animBg="1" advAuto="0"/>
      <p:bldP spid="288" grpId="3" animBg="1" advAuto="0"/>
      <p:bldP spid="291"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8245D-04EB-7D4E-AC96-381DCEF28BA1}"/>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299" name="Volter walking facing right - left arm out.png" descr="Volter walking facing right - left arm out.png"/>
          <p:cNvPicPr>
            <a:picLocks noChangeAspect="1"/>
          </p:cNvPicPr>
          <p:nvPr/>
        </p:nvPicPr>
        <p:blipFill>
          <a:blip r:embed="rId2">
            <a:extLst/>
          </a:blip>
          <a:stretch>
            <a:fillRect/>
          </a:stretch>
        </p:blipFill>
        <p:spPr>
          <a:xfrm>
            <a:off x="-453950" y="548765"/>
            <a:ext cx="4853496" cy="6280994"/>
          </a:xfrm>
          <a:prstGeom prst="rect">
            <a:avLst/>
          </a:prstGeom>
          <a:ln w="3175">
            <a:miter lim="400000"/>
          </a:ln>
        </p:spPr>
      </p:pic>
      <p:sp>
        <p:nvSpPr>
          <p:cNvPr id="300" name="Group"/>
          <p:cNvSpPr txBox="1"/>
          <p:nvPr/>
        </p:nvSpPr>
        <p:spPr>
          <a:xfrm>
            <a:off x="4240496" y="1941512"/>
            <a:ext cx="5179578"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4000" b="1">
                <a:solidFill>
                  <a:srgbClr val="57C8E7"/>
                </a:solidFill>
                <a:latin typeface="Helvetica"/>
                <a:ea typeface="Helvetica"/>
                <a:cs typeface="Helvetica"/>
                <a:sym typeface="Helvetica"/>
              </a:defRPr>
            </a:pPr>
            <a:r>
              <a:t>When too many appliances are plugged in, ______________</a:t>
            </a:r>
          </a:p>
          <a:p>
            <a:pPr>
              <a:defRPr sz="4000" b="1">
                <a:solidFill>
                  <a:srgbClr val="57C8E7"/>
                </a:solidFill>
                <a:latin typeface="Helvetica"/>
                <a:ea typeface="Helvetica"/>
                <a:cs typeface="Helvetica"/>
                <a:sym typeface="Helvetica"/>
              </a:defRPr>
            </a:pPr>
            <a:r>
              <a:t>_____________ can be a fire hazard.</a:t>
            </a:r>
          </a:p>
        </p:txBody>
      </p:sp>
      <p:sp>
        <p:nvSpPr>
          <p:cNvPr id="301" name="overloaded outlets"/>
          <p:cNvSpPr/>
          <p:nvPr/>
        </p:nvSpPr>
        <p:spPr>
          <a:xfrm>
            <a:off x="-22492" y="1197217"/>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overloaded outlets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00"/>
                                        </p:tgtEl>
                                        <p:attrNameLst>
                                          <p:attrName>style.visibility</p:attrName>
                                        </p:attrNameLst>
                                      </p:cBhvr>
                                      <p:to>
                                        <p:strVal val="visible"/>
                                      </p:to>
                                    </p:set>
                                    <p:anim calcmode="lin" valueType="num">
                                      <p:cBhvr additive="base">
                                        <p:cTn id="7" dur="1000" fill="hold"/>
                                        <p:tgtEl>
                                          <p:spTgt spid="300"/>
                                        </p:tgtEl>
                                        <p:attrNameLst>
                                          <p:attrName>ppt_x</p:attrName>
                                        </p:attrNameLst>
                                      </p:cBhvr>
                                      <p:tavLst>
                                        <p:tav tm="0">
                                          <p:val>
                                            <p:strVal val="1+#ppt_w/2"/>
                                          </p:val>
                                        </p:tav>
                                        <p:tav tm="100000">
                                          <p:val>
                                            <p:strVal val="#ppt_x"/>
                                          </p:val>
                                        </p:tav>
                                      </p:tavLst>
                                    </p:anim>
                                    <p:anim calcmode="lin" valueType="num">
                                      <p:cBhvr additive="base">
                                        <p:cTn id="8" dur="1000" fill="hold"/>
                                        <p:tgtEl>
                                          <p:spTgt spid="30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01"/>
                                        </p:tgtEl>
                                        <p:attrNameLst>
                                          <p:attrName>style.visibility</p:attrName>
                                        </p:attrNameLst>
                                      </p:cBhvr>
                                      <p:to>
                                        <p:strVal val="visible"/>
                                      </p:to>
                                    </p:set>
                                    <p:anim calcmode="lin" valueType="num">
                                      <p:cBhvr>
                                        <p:cTn id="13" dur="500" fill="hold"/>
                                        <p:tgtEl>
                                          <p:spTgt spid="301"/>
                                        </p:tgtEl>
                                        <p:attrNameLst>
                                          <p:attrName>ppt_x</p:attrName>
                                        </p:attrNameLst>
                                      </p:cBhvr>
                                      <p:tavLst>
                                        <p:tav tm="0">
                                          <p:val>
                                            <p:strVal val="#ppt_x"/>
                                          </p:val>
                                        </p:tav>
                                        <p:tav tm="100000">
                                          <p:val>
                                            <p:strVal val="#ppt_x"/>
                                          </p:val>
                                        </p:tav>
                                      </p:tavLst>
                                    </p:anim>
                                    <p:anim calcmode="lin" valueType="num">
                                      <p:cBhvr>
                                        <p:cTn id="14" dur="500" fill="hold"/>
                                        <p:tgtEl>
                                          <p:spTgt spid="3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P spid="301"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7A65E8-EF39-B649-9644-F11CFAEAD54D}"/>
              </a:ext>
            </a:extLst>
          </p:cNvPr>
          <p:cNvSpPr/>
          <p:nvPr/>
        </p:nvSpPr>
        <p:spPr>
          <a:xfrm>
            <a:off x="8494420" y="5270984"/>
            <a:ext cx="327333" cy="215444"/>
          </a:xfrm>
          <a:prstGeom prst="rect">
            <a:avLst/>
          </a:prstGeom>
        </p:spPr>
        <p:txBody>
          <a:bodyPr wrap="none">
            <a:spAutoFit/>
          </a:bodyPr>
          <a:lstStyle/>
          <a:p>
            <a:r>
              <a:rPr lang="en-US" sz="800" dirty="0"/>
              <a:t>TM</a:t>
            </a:r>
          </a:p>
        </p:txBody>
      </p:sp>
      <p:pic>
        <p:nvPicPr>
          <p:cNvPr id="303"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304" name="Group"/>
          <p:cNvSpPr txBox="1"/>
          <p:nvPr/>
        </p:nvSpPr>
        <p:spPr>
          <a:xfrm>
            <a:off x="347627" y="1827935"/>
            <a:ext cx="5257063"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4000" b="1">
                <a:solidFill>
                  <a:srgbClr val="57C8E7"/>
                </a:solidFill>
                <a:latin typeface="Helvetica"/>
                <a:ea typeface="Helvetica"/>
                <a:cs typeface="Helvetica"/>
                <a:sym typeface="Helvetica"/>
              </a:defRPr>
            </a:pPr>
            <a:r>
              <a:t>Appliances with a broken or ________       _________ </a:t>
            </a:r>
          </a:p>
          <a:p>
            <a:pPr>
              <a:defRPr sz="4000" b="1">
                <a:solidFill>
                  <a:srgbClr val="57C8E7"/>
                </a:solidFill>
                <a:latin typeface="Helvetica"/>
                <a:ea typeface="Helvetica"/>
                <a:cs typeface="Helvetica"/>
                <a:sym typeface="Helvetica"/>
              </a:defRPr>
            </a:pPr>
            <a:r>
              <a:t>can be dangerous.</a:t>
            </a:r>
          </a:p>
        </p:txBody>
      </p:sp>
      <p:sp>
        <p:nvSpPr>
          <p:cNvPr id="305" name="frayed cord"/>
          <p:cNvSpPr/>
          <p:nvPr/>
        </p:nvSpPr>
        <p:spPr>
          <a:xfrm>
            <a:off x="-22492"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frayed cord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1000" fill="hold"/>
                                        <p:tgtEl>
                                          <p:spTgt spid="304"/>
                                        </p:tgtEl>
                                        <p:attrNameLst>
                                          <p:attrName>ppt_x</p:attrName>
                                        </p:attrNameLst>
                                      </p:cBhvr>
                                      <p:tavLst>
                                        <p:tav tm="0">
                                          <p:val>
                                            <p:strVal val="0-#ppt_w/2"/>
                                          </p:val>
                                        </p:tav>
                                        <p:tav tm="100000">
                                          <p:val>
                                            <p:strVal val="#ppt_x"/>
                                          </p:val>
                                        </p:tav>
                                      </p:tavLst>
                                    </p:anim>
                                    <p:anim calcmode="lin" valueType="num">
                                      <p:cBhvr>
                                        <p:cTn id="8" dur="1000" fill="hold"/>
                                        <p:tgtEl>
                                          <p:spTgt spid="3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05"/>
                                        </p:tgtEl>
                                        <p:attrNameLst>
                                          <p:attrName>style.visibility</p:attrName>
                                        </p:attrNameLst>
                                      </p:cBhvr>
                                      <p:to>
                                        <p:strVal val="visible"/>
                                      </p:to>
                                    </p:set>
                                    <p:anim calcmode="lin" valueType="num">
                                      <p:cBhvr>
                                        <p:cTn id="13" dur="500" fill="hold"/>
                                        <p:tgtEl>
                                          <p:spTgt spid="305"/>
                                        </p:tgtEl>
                                        <p:attrNameLst>
                                          <p:attrName>ppt_x</p:attrName>
                                        </p:attrNameLst>
                                      </p:cBhvr>
                                      <p:tavLst>
                                        <p:tav tm="0">
                                          <p:val>
                                            <p:strVal val="#ppt_x"/>
                                          </p:val>
                                        </p:tav>
                                        <p:tav tm="100000">
                                          <p:val>
                                            <p:strVal val="#ppt_x"/>
                                          </p:val>
                                        </p:tav>
                                      </p:tavLst>
                                    </p:anim>
                                    <p:anim calcmode="lin" valueType="num">
                                      <p:cBhvr>
                                        <p:cTn id="14" dur="500" fill="hold"/>
                                        <p:tgtEl>
                                          <p:spTgt spid="3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P spid="305"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cable, electric, water marker flag and paint images sunshine 811.jpg" descr="cable, electric, water marker flag and paint images sunshine 811.jpg"/>
          <p:cNvPicPr>
            <a:picLocks noChangeAspect="1"/>
          </p:cNvPicPr>
          <p:nvPr/>
        </p:nvPicPr>
        <p:blipFill>
          <a:blip r:embed="rId3">
            <a:extLst/>
          </a:blip>
          <a:stretch>
            <a:fillRect/>
          </a:stretch>
        </p:blipFill>
        <p:spPr>
          <a:xfrm>
            <a:off x="-516785" y="78809"/>
            <a:ext cx="11193570" cy="7462382"/>
          </a:xfrm>
          <a:prstGeom prst="rect">
            <a:avLst/>
          </a:prstGeom>
          <a:ln w="3175">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hink!"/>
          <p:cNvSpPr txBox="1">
            <a:spLocks noGrp="1"/>
          </p:cNvSpPr>
          <p:nvPr>
            <p:ph type="title"/>
          </p:nvPr>
        </p:nvSpPr>
        <p:spPr>
          <a:xfrm>
            <a:off x="1892625" y="2676249"/>
            <a:ext cx="1905398" cy="553157"/>
          </a:xfrm>
          <a:prstGeom prst="rect">
            <a:avLst/>
          </a:prstGeom>
        </p:spPr>
        <p:txBody>
          <a:bodyPr>
            <a:normAutofit fontScale="90000"/>
          </a:bodyPr>
          <a:lstStyle>
            <a:lvl1pPr defTabSz="297941">
              <a:defRPr sz="3162" b="1">
                <a:solidFill>
                  <a:srgbClr val="FFB600"/>
                </a:solidFill>
                <a:latin typeface="Helvetica"/>
                <a:ea typeface="Helvetica"/>
                <a:cs typeface="Helvetica"/>
                <a:sym typeface="Helvetica"/>
              </a:defRPr>
            </a:lvl1pPr>
          </a:lstStyle>
          <a:p>
            <a:r>
              <a:t>Think!</a:t>
            </a:r>
          </a:p>
        </p:txBody>
      </p:sp>
      <p:sp>
        <p:nvSpPr>
          <p:cNvPr id="145" name="Talk!"/>
          <p:cNvSpPr txBox="1"/>
          <p:nvPr/>
        </p:nvSpPr>
        <p:spPr>
          <a:xfrm>
            <a:off x="4546923" y="2676249"/>
            <a:ext cx="1765146" cy="5531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Talk!</a:t>
            </a:r>
          </a:p>
        </p:txBody>
      </p:sp>
      <p:sp>
        <p:nvSpPr>
          <p:cNvPr id="146" name="Take Action!"/>
          <p:cNvSpPr txBox="1"/>
          <p:nvPr/>
        </p:nvSpPr>
        <p:spPr>
          <a:xfrm>
            <a:off x="6651803" y="2605329"/>
            <a:ext cx="2859064" cy="694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Take Action!</a:t>
            </a:r>
          </a:p>
        </p:txBody>
      </p:sp>
      <p:pic>
        <p:nvPicPr>
          <p:cNvPr id="147" name="Think-Talk-TakeAction_black-no tags.pdf" descr="Think-Talk-TakeAction_black-no tags.pdf"/>
          <p:cNvPicPr>
            <a:picLocks noChangeAspect="1"/>
          </p:cNvPicPr>
          <p:nvPr/>
        </p:nvPicPr>
        <p:blipFill>
          <a:blip r:embed="rId3">
            <a:extLst/>
          </a:blip>
          <a:srcRect r="67193"/>
          <a:stretch>
            <a:fillRect/>
          </a:stretch>
        </p:blipFill>
        <p:spPr>
          <a:xfrm>
            <a:off x="1810075" y="815740"/>
            <a:ext cx="2070695" cy="1841501"/>
          </a:xfrm>
          <a:prstGeom prst="rect">
            <a:avLst/>
          </a:prstGeom>
          <a:ln w="3175">
            <a:miter lim="400000"/>
          </a:ln>
        </p:spPr>
      </p:pic>
      <p:pic>
        <p:nvPicPr>
          <p:cNvPr id="148" name="Think-Talk-TakeAction_black-no tags.pdf" descr="Think-Talk-TakeAction_black-no tags.pdf"/>
          <p:cNvPicPr>
            <a:picLocks noChangeAspect="1"/>
          </p:cNvPicPr>
          <p:nvPr/>
        </p:nvPicPr>
        <p:blipFill>
          <a:blip r:embed="rId3">
            <a:extLst/>
          </a:blip>
          <a:srcRect l="34006" r="35805"/>
          <a:stretch>
            <a:fillRect/>
          </a:stretch>
        </p:blipFill>
        <p:spPr>
          <a:xfrm>
            <a:off x="4476797" y="837379"/>
            <a:ext cx="1905424" cy="1841501"/>
          </a:xfrm>
          <a:prstGeom prst="rect">
            <a:avLst/>
          </a:prstGeom>
          <a:ln w="3175">
            <a:miter lim="400000"/>
          </a:ln>
        </p:spPr>
      </p:pic>
      <p:pic>
        <p:nvPicPr>
          <p:cNvPr id="149" name="Image" descr="Image"/>
          <p:cNvPicPr>
            <a:picLocks noChangeAspect="1"/>
          </p:cNvPicPr>
          <p:nvPr/>
        </p:nvPicPr>
        <p:blipFill>
          <a:blip r:embed="rId4">
            <a:extLst/>
          </a:blip>
          <a:stretch>
            <a:fillRect/>
          </a:stretch>
        </p:blipFill>
        <p:spPr>
          <a:xfrm>
            <a:off x="7171294" y="837379"/>
            <a:ext cx="2044701" cy="1841501"/>
          </a:xfrm>
          <a:prstGeom prst="rect">
            <a:avLst/>
          </a:prstGeom>
          <a:ln w="3175">
            <a:miter lim="400000"/>
          </a:ln>
        </p:spPr>
      </p:pic>
      <p:sp>
        <p:nvSpPr>
          <p:cNvPr id="150" name="about electrical safety!"/>
          <p:cNvSpPr txBox="1"/>
          <p:nvPr/>
        </p:nvSpPr>
        <p:spPr>
          <a:xfrm>
            <a:off x="4419620" y="3462501"/>
            <a:ext cx="5320194" cy="694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about electrical safety!</a:t>
            </a:r>
          </a:p>
        </p:txBody>
      </p:sp>
      <p:pic>
        <p:nvPicPr>
          <p:cNvPr id="151" name="Volter facing right standing Right arm out.png" descr="Volter facing right standing Right arm out.png"/>
          <p:cNvPicPr>
            <a:picLocks noChangeAspect="1"/>
          </p:cNvPicPr>
          <p:nvPr/>
        </p:nvPicPr>
        <p:blipFill>
          <a:blip r:embed="rId5">
            <a:extLst/>
          </a:blip>
          <a:stretch>
            <a:fillRect/>
          </a:stretch>
        </p:blipFill>
        <p:spPr>
          <a:xfrm>
            <a:off x="559099" y="3248415"/>
            <a:ext cx="4056209" cy="4138989"/>
          </a:xfrm>
          <a:prstGeom prst="rect">
            <a:avLst/>
          </a:prstGeom>
          <a:ln w="3175">
            <a:miter lim="400000"/>
          </a:ln>
        </p:spPr>
      </p:pic>
      <p:sp>
        <p:nvSpPr>
          <p:cNvPr id="2" name="Rectangle 1">
            <a:extLst>
              <a:ext uri="{FF2B5EF4-FFF2-40B4-BE49-F238E27FC236}">
                <a16:creationId xmlns:a16="http://schemas.microsoft.com/office/drawing/2014/main" id="{C0951F06-30BC-DF4A-BE69-B5155AD4E33D}"/>
              </a:ext>
            </a:extLst>
          </p:cNvPr>
          <p:cNvSpPr/>
          <p:nvPr/>
        </p:nvSpPr>
        <p:spPr>
          <a:xfrm>
            <a:off x="1482742" y="7171960"/>
            <a:ext cx="327333" cy="215444"/>
          </a:xfrm>
          <a:prstGeom prst="rect">
            <a:avLst/>
          </a:prstGeom>
        </p:spPr>
        <p:txBody>
          <a:bodyPr wrap="none">
            <a:spAutoFit/>
          </a:bodyPr>
          <a:lstStyle/>
          <a:p>
            <a:r>
              <a:rPr lang="en-US" sz="800" dirty="0"/>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44"/>
                                        </p:tgtEl>
                                        <p:attrNameLst>
                                          <p:attrName>style.visibility</p:attrName>
                                        </p:attrNameLst>
                                      </p:cBhvr>
                                      <p:to>
                                        <p:strVal val="visible"/>
                                      </p:to>
                                    </p:set>
                                    <p:anim calcmode="lin" valueType="num">
                                      <p:cBhvr>
                                        <p:cTn id="7" dur="300" fill="hold"/>
                                        <p:tgtEl>
                                          <p:spTgt spid="144"/>
                                        </p:tgtEl>
                                        <p:attrNameLst>
                                          <p:attrName>ppt_x</p:attrName>
                                        </p:attrNameLst>
                                      </p:cBhvr>
                                      <p:tavLst>
                                        <p:tav tm="0">
                                          <p:val>
                                            <p:strVal val="#ppt_x"/>
                                          </p:val>
                                        </p:tav>
                                        <p:tav tm="100000">
                                          <p:val>
                                            <p:strVal val="#ppt_x"/>
                                          </p:val>
                                        </p:tav>
                                      </p:tavLst>
                                    </p:anim>
                                    <p:anim calcmode="lin" valueType="num">
                                      <p:cBhvr>
                                        <p:cTn id="8" dur="300" fill="hold"/>
                                        <p:tgtEl>
                                          <p:spTgt spid="144"/>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grpId="2" nodeType="afterEffect">
                                  <p:stCondLst>
                                    <p:cond delay="500"/>
                                  </p:stCondLst>
                                  <p:iterate>
                                    <p:tmAbs val="0"/>
                                  </p:iterate>
                                  <p:childTnLst>
                                    <p:set>
                                      <p:cBhvr>
                                        <p:cTn id="11" fill="hold"/>
                                        <p:tgtEl>
                                          <p:spTgt spid="145"/>
                                        </p:tgtEl>
                                        <p:attrNameLst>
                                          <p:attrName>style.visibility</p:attrName>
                                        </p:attrNameLst>
                                      </p:cBhvr>
                                      <p:to>
                                        <p:strVal val="visible"/>
                                      </p:to>
                                    </p:set>
                                    <p:anim calcmode="lin" valueType="num">
                                      <p:cBhvr>
                                        <p:cTn id="12" dur="300" fill="hold"/>
                                        <p:tgtEl>
                                          <p:spTgt spid="145"/>
                                        </p:tgtEl>
                                        <p:attrNameLst>
                                          <p:attrName>ppt_x</p:attrName>
                                        </p:attrNameLst>
                                      </p:cBhvr>
                                      <p:tavLst>
                                        <p:tav tm="0">
                                          <p:val>
                                            <p:strVal val="#ppt_x"/>
                                          </p:val>
                                        </p:tav>
                                        <p:tav tm="100000">
                                          <p:val>
                                            <p:strVal val="#ppt_x"/>
                                          </p:val>
                                        </p:tav>
                                      </p:tavLst>
                                    </p:anim>
                                    <p:anim calcmode="lin" valueType="num">
                                      <p:cBhvr>
                                        <p:cTn id="13" dur="300" fill="hold"/>
                                        <p:tgtEl>
                                          <p:spTgt spid="145"/>
                                        </p:tgtEl>
                                        <p:attrNameLst>
                                          <p:attrName>ppt_y</p:attrName>
                                        </p:attrNameLst>
                                      </p:cBhvr>
                                      <p:tavLst>
                                        <p:tav tm="0">
                                          <p:val>
                                            <p:strVal val="1+#ppt_h/2"/>
                                          </p:val>
                                        </p:tav>
                                        <p:tav tm="100000">
                                          <p:val>
                                            <p:strVal val="#ppt_y"/>
                                          </p:val>
                                        </p:tav>
                                      </p:tavLst>
                                    </p:anim>
                                  </p:childTnLst>
                                </p:cTn>
                              </p:par>
                            </p:childTnLst>
                          </p:cTn>
                        </p:par>
                        <p:par>
                          <p:cTn id="14" fill="hold">
                            <p:stCondLst>
                              <p:cond delay="1100"/>
                            </p:stCondLst>
                            <p:childTnLst>
                              <p:par>
                                <p:cTn id="15" presetID="2" presetClass="entr" presetSubtype="4" fill="hold" grpId="3" nodeType="afterEffect">
                                  <p:stCondLst>
                                    <p:cond delay="500"/>
                                  </p:stCondLst>
                                  <p:iterate>
                                    <p:tmAbs val="0"/>
                                  </p:iterate>
                                  <p:childTnLst>
                                    <p:set>
                                      <p:cBhvr>
                                        <p:cTn id="16" fill="hold"/>
                                        <p:tgtEl>
                                          <p:spTgt spid="146"/>
                                        </p:tgtEl>
                                        <p:attrNameLst>
                                          <p:attrName>style.visibility</p:attrName>
                                        </p:attrNameLst>
                                      </p:cBhvr>
                                      <p:to>
                                        <p:strVal val="visible"/>
                                      </p:to>
                                    </p:set>
                                    <p:anim calcmode="lin" valueType="num">
                                      <p:cBhvr>
                                        <p:cTn id="17" dur="300" fill="hold"/>
                                        <p:tgtEl>
                                          <p:spTgt spid="146"/>
                                        </p:tgtEl>
                                        <p:attrNameLst>
                                          <p:attrName>ppt_x</p:attrName>
                                        </p:attrNameLst>
                                      </p:cBhvr>
                                      <p:tavLst>
                                        <p:tav tm="0">
                                          <p:val>
                                            <p:strVal val="#ppt_x"/>
                                          </p:val>
                                        </p:tav>
                                        <p:tav tm="100000">
                                          <p:val>
                                            <p:strVal val="#ppt_x"/>
                                          </p:val>
                                        </p:tav>
                                      </p:tavLst>
                                    </p:anim>
                                    <p:anim calcmode="lin" valueType="num">
                                      <p:cBhvr>
                                        <p:cTn id="18" dur="300" fill="hold"/>
                                        <p:tgtEl>
                                          <p:spTgt spid="146"/>
                                        </p:tgtEl>
                                        <p:attrNameLst>
                                          <p:attrName>ppt_y</p:attrName>
                                        </p:attrNameLst>
                                      </p:cBhvr>
                                      <p:tavLst>
                                        <p:tav tm="0">
                                          <p:val>
                                            <p:strVal val="1+#ppt_h/2"/>
                                          </p:val>
                                        </p:tav>
                                        <p:tav tm="100000">
                                          <p:val>
                                            <p:strVal val="#ppt_y"/>
                                          </p:val>
                                        </p:tav>
                                      </p:tavLst>
                                    </p:anim>
                                  </p:childTnLst>
                                </p:cTn>
                              </p:par>
                            </p:childTnLst>
                          </p:cTn>
                        </p:par>
                        <p:par>
                          <p:cTn id="19" fill="hold">
                            <p:stCondLst>
                              <p:cond delay="1900"/>
                            </p:stCondLst>
                            <p:childTnLst>
                              <p:par>
                                <p:cTn id="20" presetID="2" presetClass="entr" presetSubtype="4" fill="hold" grpId="4" nodeType="afterEffect">
                                  <p:stCondLst>
                                    <p:cond delay="500"/>
                                  </p:stCondLst>
                                  <p:iterate>
                                    <p:tmAbs val="0"/>
                                  </p:iterate>
                                  <p:childTnLst>
                                    <p:set>
                                      <p:cBhvr>
                                        <p:cTn id="21" fill="hold"/>
                                        <p:tgtEl>
                                          <p:spTgt spid="150"/>
                                        </p:tgtEl>
                                        <p:attrNameLst>
                                          <p:attrName>style.visibility</p:attrName>
                                        </p:attrNameLst>
                                      </p:cBhvr>
                                      <p:to>
                                        <p:strVal val="visible"/>
                                      </p:to>
                                    </p:set>
                                    <p:anim calcmode="lin" valueType="num">
                                      <p:cBhvr>
                                        <p:cTn id="22" dur="300" fill="hold"/>
                                        <p:tgtEl>
                                          <p:spTgt spid="150"/>
                                        </p:tgtEl>
                                        <p:attrNameLst>
                                          <p:attrName>ppt_x</p:attrName>
                                        </p:attrNameLst>
                                      </p:cBhvr>
                                      <p:tavLst>
                                        <p:tav tm="0">
                                          <p:val>
                                            <p:strVal val="#ppt_x"/>
                                          </p:val>
                                        </p:tav>
                                        <p:tav tm="100000">
                                          <p:val>
                                            <p:strVal val="#ppt_x"/>
                                          </p:val>
                                        </p:tav>
                                      </p:tavLst>
                                    </p:anim>
                                    <p:anim calcmode="lin" valueType="num">
                                      <p:cBhvr>
                                        <p:cTn id="23" dur="30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1" animBg="1" advAuto="0"/>
      <p:bldP spid="145" grpId="2" animBg="1" advAuto="0"/>
      <p:bldP spid="146" grpId="3" animBg="1" advAuto="0"/>
      <p:bldP spid="150"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Do NOT move or pull out marker flags. They show the location of buried utility lines."/>
          <p:cNvSpPr txBox="1"/>
          <p:nvPr/>
        </p:nvSpPr>
        <p:spPr>
          <a:xfrm>
            <a:off x="141566" y="5442068"/>
            <a:ext cx="7802302" cy="18470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defTabSz="1300480">
              <a:spcBef>
                <a:spcPts val="1200"/>
              </a:spcBef>
              <a:defRPr sz="4000" b="1">
                <a:solidFill>
                  <a:srgbClr val="F15D2F"/>
                </a:solidFill>
                <a:uFill>
                  <a:solidFill>
                    <a:srgbClr val="000000"/>
                  </a:solidFill>
                </a:uFill>
                <a:latin typeface="Helvetica"/>
                <a:ea typeface="Helvetica"/>
                <a:cs typeface="Helvetica"/>
                <a:sym typeface="Helvetica"/>
              </a:defRPr>
            </a:lvl1pPr>
          </a:lstStyle>
          <a:p>
            <a:pPr>
              <a:defRPr b="0"/>
            </a:pPr>
            <a:r>
              <a:rPr b="1"/>
              <a:t>Do NOT move or pull out marker flags. They show the location of buried utility lines.</a:t>
            </a:r>
          </a:p>
        </p:txBody>
      </p:sp>
      <p:pic>
        <p:nvPicPr>
          <p:cNvPr id="314" name="ShowImage.png" descr="ShowImage.png"/>
          <p:cNvPicPr>
            <a:picLocks noChangeAspect="1"/>
          </p:cNvPicPr>
          <p:nvPr/>
        </p:nvPicPr>
        <p:blipFill>
          <a:blip r:embed="rId3">
            <a:extLst/>
          </a:blip>
          <a:stretch>
            <a:fillRect/>
          </a:stretch>
        </p:blipFill>
        <p:spPr>
          <a:xfrm>
            <a:off x="8144854" y="5767813"/>
            <a:ext cx="1687670" cy="1477431"/>
          </a:xfrm>
          <a:prstGeom prst="rect">
            <a:avLst/>
          </a:prstGeom>
          <a:ln w="12700">
            <a:miter lim="400000"/>
          </a:ln>
        </p:spPr>
      </p:pic>
      <p:pic>
        <p:nvPicPr>
          <p:cNvPr id="315" name="Color_code_and_flags.png" descr="Color_code_and_flags.png"/>
          <p:cNvPicPr>
            <a:picLocks noChangeAspect="1"/>
          </p:cNvPicPr>
          <p:nvPr/>
        </p:nvPicPr>
        <p:blipFill>
          <a:blip r:embed="rId4">
            <a:extLst/>
          </a:blip>
          <a:stretch>
            <a:fillRect/>
          </a:stretch>
        </p:blipFill>
        <p:spPr>
          <a:xfrm>
            <a:off x="-1" y="-36606"/>
            <a:ext cx="10160001" cy="5273428"/>
          </a:xfrm>
          <a:prstGeom prst="rect">
            <a:avLst/>
          </a:prstGeom>
          <a:ln w="3175">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319" name="Call 811 before you dig."/>
          <p:cNvSpPr txBox="1"/>
          <p:nvPr/>
        </p:nvSpPr>
        <p:spPr>
          <a:xfrm>
            <a:off x="328901" y="309990"/>
            <a:ext cx="9502197" cy="1069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6500" b="1">
                <a:solidFill>
                  <a:srgbClr val="57C8E7"/>
                </a:solidFill>
                <a:latin typeface="Helvetica"/>
                <a:ea typeface="Helvetica"/>
                <a:cs typeface="Helvetica"/>
                <a:sym typeface="Helvetica"/>
              </a:defRPr>
            </a:pPr>
            <a:r>
              <a:t>Call </a:t>
            </a:r>
            <a:r>
              <a:rPr>
                <a:solidFill>
                  <a:srgbClr val="F15D2F"/>
                </a:solidFill>
              </a:rPr>
              <a:t>811</a:t>
            </a:r>
            <a:r>
              <a:t> before you dig.</a:t>
            </a:r>
          </a:p>
        </p:txBody>
      </p:sp>
      <p:grpSp>
        <p:nvGrpSpPr>
          <p:cNvPr id="322" name="Screen Shot 2017-05-12 at 4.43.53 PM.png"/>
          <p:cNvGrpSpPr/>
          <p:nvPr/>
        </p:nvGrpSpPr>
        <p:grpSpPr>
          <a:xfrm>
            <a:off x="867321" y="1931179"/>
            <a:ext cx="8425358" cy="5196420"/>
            <a:chOff x="0" y="0"/>
            <a:chExt cx="8425357" cy="5196418"/>
          </a:xfrm>
        </p:grpSpPr>
        <p:pic>
          <p:nvPicPr>
            <p:cNvPr id="321" name="Screen Shot 2017-05-12 at 4.43.53 PM.png" descr="Screen Shot 2017-05-12 at 4.43.53 PM.png">
              <a:hlinkClick r:id="rId3"/>
            </p:cNvPr>
            <p:cNvPicPr>
              <a:picLocks noChangeAspect="1"/>
            </p:cNvPicPr>
            <p:nvPr/>
          </p:nvPicPr>
          <p:blipFill>
            <a:blip r:embed="rId4">
              <a:extLst/>
            </a:blip>
            <a:srcRect/>
            <a:stretch>
              <a:fillRect/>
            </a:stretch>
          </p:blipFill>
          <p:spPr>
            <a:xfrm>
              <a:off x="88900" y="50800"/>
              <a:ext cx="8247558" cy="4955119"/>
            </a:xfrm>
            <a:prstGeom prst="rect">
              <a:avLst/>
            </a:prstGeom>
            <a:ln>
              <a:noFill/>
            </a:ln>
            <a:effectLst/>
          </p:spPr>
        </p:pic>
        <p:pic>
          <p:nvPicPr>
            <p:cNvPr id="320" name="Screen Shot 2017-05-12 at 4.43.53 PM.png" descr="Screen Shot 2017-05-12 at 4.43.53 PM.png"/>
            <p:cNvPicPr>
              <a:picLocks/>
            </p:cNvPicPr>
            <p:nvPr/>
          </p:nvPicPr>
          <p:blipFill>
            <a:blip r:embed="rId5">
              <a:extLst/>
            </a:blip>
            <a:stretch>
              <a:fillRect/>
            </a:stretch>
          </p:blipFill>
          <p:spPr>
            <a:xfrm>
              <a:off x="-1" y="-1"/>
              <a:ext cx="8425359" cy="5196420"/>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319"/>
                                        </p:tgtEl>
                                        <p:attrNameLst>
                                          <p:attrName>style.visibility</p:attrName>
                                        </p:attrNameLst>
                                      </p:cBhvr>
                                      <p:to>
                                        <p:strVal val="visible"/>
                                      </p:to>
                                    </p:set>
                                    <p:anim calcmode="lin" valueType="num">
                                      <p:cBhvr>
                                        <p:cTn id="7" dur="400" fill="hold"/>
                                        <p:tgtEl>
                                          <p:spTgt spid="319"/>
                                        </p:tgtEl>
                                        <p:attrNameLst>
                                          <p:attrName>ppt_x</p:attrName>
                                        </p:attrNameLst>
                                      </p:cBhvr>
                                      <p:tavLst>
                                        <p:tav tm="0">
                                          <p:val>
                                            <p:strVal val="1+#ppt_w/2"/>
                                          </p:val>
                                        </p:tav>
                                        <p:tav tm="100000">
                                          <p:val>
                                            <p:strVal val="#ppt_x"/>
                                          </p:val>
                                        </p:tav>
                                      </p:tavLst>
                                    </p:anim>
                                    <p:anim calcmode="lin" valueType="num">
                                      <p:cBhvr>
                                        <p:cTn id="8" dur="400" fill="hold"/>
                                        <p:tgtEl>
                                          <p:spTgt spid="3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2A02F6-FC0E-8447-B42B-76F7AB8A0751}"/>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330"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331" name="Group"/>
          <p:cNvSpPr txBox="1"/>
          <p:nvPr/>
        </p:nvSpPr>
        <p:spPr>
          <a:xfrm>
            <a:off x="4465867" y="2266962"/>
            <a:ext cx="5292041" cy="31273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Call _____ to have buried power lines and cables located and marked.</a:t>
            </a:r>
          </a:p>
        </p:txBody>
      </p:sp>
      <p:sp>
        <p:nvSpPr>
          <p:cNvPr id="332" name="811"/>
          <p:cNvSpPr/>
          <p:nvPr/>
        </p:nvSpPr>
        <p:spPr>
          <a:xfrm>
            <a:off x="-22492" y="1338605"/>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811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31"/>
                                        </p:tgtEl>
                                        <p:attrNameLst>
                                          <p:attrName>style.visibility</p:attrName>
                                        </p:attrNameLst>
                                      </p:cBhvr>
                                      <p:to>
                                        <p:strVal val="visible"/>
                                      </p:to>
                                    </p:set>
                                    <p:anim calcmode="lin" valueType="num">
                                      <p:cBhvr additive="base">
                                        <p:cTn id="7" dur="1000" fill="hold"/>
                                        <p:tgtEl>
                                          <p:spTgt spid="331"/>
                                        </p:tgtEl>
                                        <p:attrNameLst>
                                          <p:attrName>ppt_x</p:attrName>
                                        </p:attrNameLst>
                                      </p:cBhvr>
                                      <p:tavLst>
                                        <p:tav tm="0">
                                          <p:val>
                                            <p:strVal val="1+#ppt_w/2"/>
                                          </p:val>
                                        </p:tav>
                                        <p:tav tm="100000">
                                          <p:val>
                                            <p:strVal val="#ppt_x"/>
                                          </p:val>
                                        </p:tav>
                                      </p:tavLst>
                                    </p:anim>
                                    <p:anim calcmode="lin" valueType="num">
                                      <p:cBhvr additive="base">
                                        <p:cTn id="8" dur="1000" fill="hold"/>
                                        <p:tgtEl>
                                          <p:spTgt spid="3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32"/>
                                        </p:tgtEl>
                                        <p:attrNameLst>
                                          <p:attrName>style.visibility</p:attrName>
                                        </p:attrNameLst>
                                      </p:cBhvr>
                                      <p:to>
                                        <p:strVal val="visible"/>
                                      </p:to>
                                    </p:set>
                                    <p:anim calcmode="lin" valueType="num">
                                      <p:cBhvr>
                                        <p:cTn id="13" dur="500" fill="hold"/>
                                        <p:tgtEl>
                                          <p:spTgt spid="332"/>
                                        </p:tgtEl>
                                        <p:attrNameLst>
                                          <p:attrName>ppt_x</p:attrName>
                                        </p:attrNameLst>
                                      </p:cBhvr>
                                      <p:tavLst>
                                        <p:tav tm="0">
                                          <p:val>
                                            <p:strVal val="#ppt_x"/>
                                          </p:val>
                                        </p:tav>
                                        <p:tav tm="100000">
                                          <p:val>
                                            <p:strVal val="#ppt_x"/>
                                          </p:val>
                                        </p:tav>
                                      </p:tavLst>
                                    </p:anim>
                                    <p:anim calcmode="lin" valueType="num">
                                      <p:cBhvr>
                                        <p:cTn id="14" dur="500" fill="hold"/>
                                        <p:tgtEl>
                                          <p:spTgt spid="3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animBg="1" advAuto="0"/>
      <p:bldP spid="332"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26F707-5252-2E4D-BF29-624167F754FF}"/>
              </a:ext>
            </a:extLst>
          </p:cNvPr>
          <p:cNvSpPr/>
          <p:nvPr/>
        </p:nvSpPr>
        <p:spPr>
          <a:xfrm>
            <a:off x="8524237" y="5280923"/>
            <a:ext cx="327333" cy="215444"/>
          </a:xfrm>
          <a:prstGeom prst="rect">
            <a:avLst/>
          </a:prstGeom>
        </p:spPr>
        <p:txBody>
          <a:bodyPr wrap="none">
            <a:spAutoFit/>
          </a:bodyPr>
          <a:lstStyle/>
          <a:p>
            <a:r>
              <a:rPr lang="en-US" sz="800" dirty="0"/>
              <a:t>TM</a:t>
            </a:r>
          </a:p>
        </p:txBody>
      </p:sp>
      <p:pic>
        <p:nvPicPr>
          <p:cNvPr id="336"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337" name="Group"/>
          <p:cNvSpPr txBox="1"/>
          <p:nvPr/>
        </p:nvSpPr>
        <p:spPr>
          <a:xfrm>
            <a:off x="643653" y="965677"/>
            <a:ext cx="5032701" cy="56886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Pay attention to these colorful things that can tell you what is below.</a:t>
            </a:r>
          </a:p>
        </p:txBody>
      </p:sp>
      <p:sp>
        <p:nvSpPr>
          <p:cNvPr id="338" name="Marker Flags"/>
          <p:cNvSpPr/>
          <p:nvPr/>
        </p:nvSpPr>
        <p:spPr>
          <a:xfrm>
            <a:off x="0"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Marker Flags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37"/>
                                        </p:tgtEl>
                                        <p:attrNameLst>
                                          <p:attrName>style.visibility</p:attrName>
                                        </p:attrNameLst>
                                      </p:cBhvr>
                                      <p:to>
                                        <p:strVal val="visible"/>
                                      </p:to>
                                    </p:set>
                                    <p:anim calcmode="lin" valueType="num">
                                      <p:cBhvr>
                                        <p:cTn id="7" dur="1000" fill="hold"/>
                                        <p:tgtEl>
                                          <p:spTgt spid="337"/>
                                        </p:tgtEl>
                                        <p:attrNameLst>
                                          <p:attrName>ppt_x</p:attrName>
                                        </p:attrNameLst>
                                      </p:cBhvr>
                                      <p:tavLst>
                                        <p:tav tm="0">
                                          <p:val>
                                            <p:strVal val="0-#ppt_w/2"/>
                                          </p:val>
                                        </p:tav>
                                        <p:tav tm="100000">
                                          <p:val>
                                            <p:strVal val="#ppt_x"/>
                                          </p:val>
                                        </p:tav>
                                      </p:tavLst>
                                    </p:anim>
                                    <p:anim calcmode="lin" valueType="num">
                                      <p:cBhvr>
                                        <p:cTn id="8" dur="1000" fill="hold"/>
                                        <p:tgtEl>
                                          <p:spTgt spid="3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38"/>
                                        </p:tgtEl>
                                        <p:attrNameLst>
                                          <p:attrName>style.visibility</p:attrName>
                                        </p:attrNameLst>
                                      </p:cBhvr>
                                      <p:to>
                                        <p:strVal val="visible"/>
                                      </p:to>
                                    </p:set>
                                    <p:anim calcmode="lin" valueType="num">
                                      <p:cBhvr>
                                        <p:cTn id="13" dur="500" fill="hold"/>
                                        <p:tgtEl>
                                          <p:spTgt spid="338"/>
                                        </p:tgtEl>
                                        <p:attrNameLst>
                                          <p:attrName>ppt_x</p:attrName>
                                        </p:attrNameLst>
                                      </p:cBhvr>
                                      <p:tavLst>
                                        <p:tav tm="0">
                                          <p:val>
                                            <p:strVal val="#ppt_x"/>
                                          </p:val>
                                        </p:tav>
                                        <p:tav tm="100000">
                                          <p:val>
                                            <p:strVal val="#ppt_x"/>
                                          </p:val>
                                        </p:tav>
                                      </p:tavLst>
                                    </p:anim>
                                    <p:anim calcmode="lin" valueType="num">
                                      <p:cBhvr>
                                        <p:cTn id="14" dur="500" fill="hold"/>
                                        <p:tgtEl>
                                          <p:spTgt spid="3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1" animBg="1" advAuto="0"/>
      <p:bldP spid="338"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F9EFE1-4B81-8341-B8F0-09B4D1F9AF88}"/>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342"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343" name="Call 811 to mark the location of utility cables and buried  ___________     __________."/>
          <p:cNvSpPr txBox="1"/>
          <p:nvPr/>
        </p:nvSpPr>
        <p:spPr>
          <a:xfrm>
            <a:off x="5113595" y="1941512"/>
            <a:ext cx="4023986"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b="1">
                <a:solidFill>
                  <a:srgbClr val="57C8E7"/>
                </a:solidFill>
                <a:latin typeface="Helvetica"/>
                <a:ea typeface="Helvetica"/>
                <a:cs typeface="Helvetica"/>
                <a:sym typeface="Helvetica"/>
              </a:defRPr>
            </a:lvl1pPr>
          </a:lstStyle>
          <a:p>
            <a:r>
              <a:t>Call 811 to mark the location of utility cables and buried  ___________     __________.          </a:t>
            </a:r>
          </a:p>
        </p:txBody>
      </p:sp>
      <p:sp>
        <p:nvSpPr>
          <p:cNvPr id="344" name="Power Lines"/>
          <p:cNvSpPr/>
          <p:nvPr/>
        </p:nvSpPr>
        <p:spPr>
          <a:xfrm>
            <a:off x="-22492" y="1197217"/>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p</a:t>
            </a:r>
            <a:r>
              <a:rPr dirty="0"/>
              <a:t>ower </a:t>
            </a:r>
            <a:r>
              <a:rPr lang="en-US" dirty="0"/>
              <a:t>l</a:t>
            </a:r>
            <a:r>
              <a:rPr dirty="0"/>
              <a:t>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43"/>
                                        </p:tgtEl>
                                        <p:attrNameLst>
                                          <p:attrName>style.visibility</p:attrName>
                                        </p:attrNameLst>
                                      </p:cBhvr>
                                      <p:to>
                                        <p:strVal val="visible"/>
                                      </p:to>
                                    </p:set>
                                    <p:anim calcmode="lin" valueType="num">
                                      <p:cBhvr additive="base">
                                        <p:cTn id="7" dur="1000" fill="hold"/>
                                        <p:tgtEl>
                                          <p:spTgt spid="343"/>
                                        </p:tgtEl>
                                        <p:attrNameLst>
                                          <p:attrName>ppt_x</p:attrName>
                                        </p:attrNameLst>
                                      </p:cBhvr>
                                      <p:tavLst>
                                        <p:tav tm="0">
                                          <p:val>
                                            <p:strVal val="1+#ppt_w/2"/>
                                          </p:val>
                                        </p:tav>
                                        <p:tav tm="100000">
                                          <p:val>
                                            <p:strVal val="#ppt_x"/>
                                          </p:val>
                                        </p:tav>
                                      </p:tavLst>
                                    </p:anim>
                                    <p:anim calcmode="lin" valueType="num">
                                      <p:cBhvr additive="base">
                                        <p:cTn id="8" dur="1000" fill="hold"/>
                                        <p:tgtEl>
                                          <p:spTgt spid="3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44"/>
                                        </p:tgtEl>
                                        <p:attrNameLst>
                                          <p:attrName>style.visibility</p:attrName>
                                        </p:attrNameLst>
                                      </p:cBhvr>
                                      <p:to>
                                        <p:strVal val="visible"/>
                                      </p:to>
                                    </p:set>
                                    <p:anim calcmode="lin" valueType="num">
                                      <p:cBhvr>
                                        <p:cTn id="13" dur="500" fill="hold"/>
                                        <p:tgtEl>
                                          <p:spTgt spid="344"/>
                                        </p:tgtEl>
                                        <p:attrNameLst>
                                          <p:attrName>ppt_x</p:attrName>
                                        </p:attrNameLst>
                                      </p:cBhvr>
                                      <p:tavLst>
                                        <p:tav tm="0">
                                          <p:val>
                                            <p:strVal val="#ppt_x"/>
                                          </p:val>
                                        </p:tav>
                                        <p:tav tm="100000">
                                          <p:val>
                                            <p:strVal val="#ppt_x"/>
                                          </p:val>
                                        </p:tav>
                                      </p:tavLst>
                                    </p:anim>
                                    <p:anim calcmode="lin" valueType="num">
                                      <p:cBhvr>
                                        <p:cTn id="14" dur="500" fill="hold"/>
                                        <p:tgtEl>
                                          <p:spTgt spid="3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P spid="344"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lightning, stormy, field fence.jpg" descr="lightning, stormy, field fence.jpg"/>
          <p:cNvPicPr>
            <a:picLocks noChangeAspect="1"/>
          </p:cNvPicPr>
          <p:nvPr/>
        </p:nvPicPr>
        <p:blipFill>
          <a:blip r:embed="rId3">
            <a:extLst/>
          </a:blip>
          <a:stretch>
            <a:fillRect/>
          </a:stretch>
        </p:blipFill>
        <p:spPr>
          <a:xfrm>
            <a:off x="838169" y="1059274"/>
            <a:ext cx="8290687" cy="5501452"/>
          </a:xfrm>
          <a:prstGeom prst="rect">
            <a:avLst/>
          </a:prstGeom>
          <a:ln w="3175">
            <a:miter lim="400000"/>
          </a:ln>
        </p:spPr>
      </p:pic>
      <p:sp>
        <p:nvSpPr>
          <p:cNvPr id="349" name="Electrical Safety outside."/>
          <p:cNvSpPr txBox="1"/>
          <p:nvPr/>
        </p:nvSpPr>
        <p:spPr>
          <a:xfrm>
            <a:off x="1378183" y="252412"/>
            <a:ext cx="6857431"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Electrical Safety outside.</a:t>
            </a:r>
          </a:p>
        </p:txBody>
      </p:sp>
      <p:sp>
        <p:nvSpPr>
          <p:cNvPr id="350" name="Go inside when there is a storm."/>
          <p:cNvSpPr txBox="1"/>
          <p:nvPr/>
        </p:nvSpPr>
        <p:spPr>
          <a:xfrm>
            <a:off x="539046" y="6685014"/>
            <a:ext cx="888893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Go inside when there is a storm.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349"/>
                                        </p:tgtEl>
                                        <p:attrNameLst>
                                          <p:attrName>style.visibility</p:attrName>
                                        </p:attrNameLst>
                                      </p:cBhvr>
                                      <p:to>
                                        <p:strVal val="visible"/>
                                      </p:to>
                                    </p:set>
                                    <p:anim calcmode="lin" valueType="num">
                                      <p:cBhvr>
                                        <p:cTn id="7" dur="199" fill="hold"/>
                                        <p:tgtEl>
                                          <p:spTgt spid="349"/>
                                        </p:tgtEl>
                                        <p:attrNameLst>
                                          <p:attrName>ppt_x</p:attrName>
                                        </p:attrNameLst>
                                      </p:cBhvr>
                                      <p:tavLst>
                                        <p:tav tm="0">
                                          <p:val>
                                            <p:strVal val="#ppt_x"/>
                                          </p:val>
                                        </p:tav>
                                        <p:tav tm="100000">
                                          <p:val>
                                            <p:strVal val="#ppt_x"/>
                                          </p:val>
                                        </p:tav>
                                      </p:tavLst>
                                    </p:anim>
                                    <p:anim calcmode="lin" valueType="num">
                                      <p:cBhvr>
                                        <p:cTn id="8" dur="199" fill="hold"/>
                                        <p:tgtEl>
                                          <p:spTgt spid="349"/>
                                        </p:tgtEl>
                                        <p:attrNameLst>
                                          <p:attrName>ppt_y</p:attrName>
                                        </p:attrNameLst>
                                      </p:cBhvr>
                                      <p:tavLst>
                                        <p:tav tm="0">
                                          <p:val>
                                            <p:strVal val="0-#ppt_h/2"/>
                                          </p:val>
                                        </p:tav>
                                        <p:tav tm="100000">
                                          <p:val>
                                            <p:strVal val="#ppt_y"/>
                                          </p:val>
                                        </p:tav>
                                      </p:tavLst>
                                    </p:anim>
                                  </p:childTnLst>
                                </p:cTn>
                              </p:par>
                            </p:childTnLst>
                          </p:cTn>
                        </p:par>
                        <p:par>
                          <p:cTn id="9" fill="hold">
                            <p:stCondLst>
                              <p:cond delay="199"/>
                            </p:stCondLst>
                            <p:childTnLst>
                              <p:par>
                                <p:cTn id="10" presetID="2" presetClass="entr" presetSubtype="4" fill="hold" grpId="2" nodeType="afterEffect">
                                  <p:stCondLst>
                                    <p:cond delay="0"/>
                                  </p:stCondLst>
                                  <p:iterate>
                                    <p:tmAbs val="0"/>
                                  </p:iterate>
                                  <p:childTnLst>
                                    <p:set>
                                      <p:cBhvr>
                                        <p:cTn id="11" fill="hold"/>
                                        <p:tgtEl>
                                          <p:spTgt spid="350"/>
                                        </p:tgtEl>
                                        <p:attrNameLst>
                                          <p:attrName>style.visibility</p:attrName>
                                        </p:attrNameLst>
                                      </p:cBhvr>
                                      <p:to>
                                        <p:strVal val="visible"/>
                                      </p:to>
                                    </p:set>
                                    <p:anim calcmode="lin" valueType="num">
                                      <p:cBhvr>
                                        <p:cTn id="12" dur="199" fill="hold"/>
                                        <p:tgtEl>
                                          <p:spTgt spid="350"/>
                                        </p:tgtEl>
                                        <p:attrNameLst>
                                          <p:attrName>ppt_x</p:attrName>
                                        </p:attrNameLst>
                                      </p:cBhvr>
                                      <p:tavLst>
                                        <p:tav tm="0">
                                          <p:val>
                                            <p:strVal val="#ppt_x"/>
                                          </p:val>
                                        </p:tav>
                                        <p:tav tm="100000">
                                          <p:val>
                                            <p:strVal val="#ppt_x"/>
                                          </p:val>
                                        </p:tav>
                                      </p:tavLst>
                                    </p:anim>
                                    <p:anim calcmode="lin" valueType="num">
                                      <p:cBhvr>
                                        <p:cTn id="13" dur="199" fill="hold"/>
                                        <p:tgtEl>
                                          <p:spTgt spid="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animBg="1" advAuto="0"/>
      <p:bldP spid="350"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shutterstock_80546455 downed power lines leaning pole.jpg" descr="shutterstock_80546455 downed power lines leaning pole.jpg"/>
          <p:cNvPicPr>
            <a:picLocks noChangeAspect="1"/>
          </p:cNvPicPr>
          <p:nvPr/>
        </p:nvPicPr>
        <p:blipFill>
          <a:blip r:embed="rId3">
            <a:extLst/>
          </a:blip>
          <a:srcRect l="28190"/>
          <a:stretch>
            <a:fillRect/>
          </a:stretch>
        </p:blipFill>
        <p:spPr>
          <a:xfrm>
            <a:off x="2226270" y="1061897"/>
            <a:ext cx="5707657" cy="5496346"/>
          </a:xfrm>
          <a:prstGeom prst="rect">
            <a:avLst/>
          </a:prstGeom>
          <a:ln w="3175">
            <a:miter lim="400000"/>
          </a:ln>
        </p:spPr>
      </p:pic>
      <p:sp>
        <p:nvSpPr>
          <p:cNvPr id="355" name="Play it safe outside."/>
          <p:cNvSpPr txBox="1"/>
          <p:nvPr/>
        </p:nvSpPr>
        <p:spPr>
          <a:xfrm>
            <a:off x="2366078" y="292466"/>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sp>
        <p:nvSpPr>
          <p:cNvPr id="356" name="Stop, turn around and go the other way."/>
          <p:cNvSpPr/>
          <p:nvPr/>
        </p:nvSpPr>
        <p:spPr>
          <a:xfrm>
            <a:off x="-398186" y="6313974"/>
            <a:ext cx="10956372" cy="1329730"/>
          </a:xfrm>
          <a:prstGeom prst="rect">
            <a:avLst/>
          </a:prstGeom>
          <a:solidFill>
            <a:schemeClr val="accent5"/>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b="1">
                <a:solidFill>
                  <a:srgbClr val="FFFFFF"/>
                </a:solidFill>
                <a:latin typeface="Helvetica"/>
                <a:ea typeface="Helvetica"/>
                <a:cs typeface="Helvetica"/>
                <a:sym typeface="Helvetica"/>
              </a:defRPr>
            </a:pPr>
            <a:r>
              <a:t>Stop, turn around and go the other way.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6"/>
                                        </p:tgtEl>
                                        <p:attrNameLst>
                                          <p:attrName>style.visibility</p:attrName>
                                        </p:attrNameLst>
                                      </p:cBhvr>
                                      <p:to>
                                        <p:strVal val="visible"/>
                                      </p:to>
                                    </p:set>
                                    <p:anim calcmode="lin" valueType="num">
                                      <p:cBhvr>
                                        <p:cTn id="7" dur="1000" fill="hold"/>
                                        <p:tgtEl>
                                          <p:spTgt spid="356"/>
                                        </p:tgtEl>
                                        <p:attrNameLst>
                                          <p:attrName>ppt_x</p:attrName>
                                        </p:attrNameLst>
                                      </p:cBhvr>
                                      <p:tavLst>
                                        <p:tav tm="0">
                                          <p:val>
                                            <p:strVal val="#ppt_x"/>
                                          </p:val>
                                        </p:tav>
                                        <p:tav tm="100000">
                                          <p:val>
                                            <p:strVal val="#ppt_x"/>
                                          </p:val>
                                        </p:tav>
                                      </p:tavLst>
                                    </p:anim>
                                    <p:anim calcmode="lin" valueType="num">
                                      <p:cBhvr>
                                        <p:cTn id="8" dur="1000" fill="hold"/>
                                        <p:tgtEl>
                                          <p:spTgt spid="3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3 trees down on road rainy.jpeg" descr="3 trees down on road rainy.jpeg"/>
          <p:cNvPicPr>
            <a:picLocks noChangeAspect="1"/>
          </p:cNvPicPr>
          <p:nvPr/>
        </p:nvPicPr>
        <p:blipFill>
          <a:blip r:embed="rId3">
            <a:extLst/>
          </a:blip>
          <a:stretch>
            <a:fillRect/>
          </a:stretch>
        </p:blipFill>
        <p:spPr>
          <a:xfrm>
            <a:off x="1102086" y="1158058"/>
            <a:ext cx="7955828" cy="5303884"/>
          </a:xfrm>
          <a:prstGeom prst="rect">
            <a:avLst/>
          </a:prstGeom>
          <a:ln w="3175">
            <a:miter lim="400000"/>
          </a:ln>
        </p:spPr>
      </p:pic>
      <p:sp>
        <p:nvSpPr>
          <p:cNvPr id="361" name="Play it safe outside."/>
          <p:cNvSpPr txBox="1"/>
          <p:nvPr/>
        </p:nvSpPr>
        <p:spPr>
          <a:xfrm>
            <a:off x="2366078" y="144710"/>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sp>
        <p:nvSpPr>
          <p:cNvPr id="362" name="Stop, turn around and go the other way."/>
          <p:cNvSpPr/>
          <p:nvPr/>
        </p:nvSpPr>
        <p:spPr>
          <a:xfrm>
            <a:off x="-398186" y="6309400"/>
            <a:ext cx="10956372" cy="1333505"/>
          </a:xfrm>
          <a:prstGeom prst="rect">
            <a:avLst/>
          </a:prstGeom>
          <a:solidFill>
            <a:schemeClr val="accent5"/>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b="1">
                <a:solidFill>
                  <a:srgbClr val="FFFFFF"/>
                </a:solidFill>
                <a:latin typeface="Helvetica"/>
                <a:ea typeface="Helvetica"/>
                <a:cs typeface="Helvetica"/>
                <a:sym typeface="Helvetica"/>
              </a:defRPr>
            </a:pPr>
            <a:r>
              <a:t>Stop, turn around and go the other way.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2"/>
                                        </p:tgtEl>
                                        <p:attrNameLst>
                                          <p:attrName>style.visibility</p:attrName>
                                        </p:attrNameLst>
                                      </p:cBhvr>
                                      <p:to>
                                        <p:strVal val="visible"/>
                                      </p:to>
                                    </p:set>
                                    <p:anim calcmode="lin" valueType="num">
                                      <p:cBhvr>
                                        <p:cTn id="7" dur="1000" fill="hold"/>
                                        <p:tgtEl>
                                          <p:spTgt spid="362"/>
                                        </p:tgtEl>
                                        <p:attrNameLst>
                                          <p:attrName>ppt_x</p:attrName>
                                        </p:attrNameLst>
                                      </p:cBhvr>
                                      <p:tavLst>
                                        <p:tav tm="0">
                                          <p:val>
                                            <p:strVal val="#ppt_x"/>
                                          </p:val>
                                        </p:tav>
                                        <p:tav tm="100000">
                                          <p:val>
                                            <p:strVal val="#ppt_x"/>
                                          </p:val>
                                        </p:tav>
                                      </p:tavLst>
                                    </p:anim>
                                    <p:anim calcmode="lin" valueType="num">
                                      <p:cBhvr>
                                        <p:cTn id="8" dur="1000" fill="hold"/>
                                        <p:tgtEl>
                                          <p:spTgt spid="3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55" name="What We Will Do Today"/>
          <p:cNvSpPr>
            <a:spLocks noGrp="1"/>
          </p:cNvSpPr>
          <p:nvPr>
            <p:ph type="body" idx="14"/>
          </p:nvPr>
        </p:nvSpPr>
        <p:spPr>
          <a:xfrm>
            <a:off x="500140" y="401023"/>
            <a:ext cx="9261321" cy="993776"/>
          </a:xfrm>
          <a:prstGeom prst="rect">
            <a:avLst/>
          </a:prstGeom>
        </p:spPr>
        <p:txBody>
          <a:bodyPr/>
          <a:lstStyle>
            <a:lvl1pPr>
              <a:defRPr sz="6000">
                <a:solidFill>
                  <a:srgbClr val="FFB600"/>
                </a:solidFill>
              </a:defRPr>
            </a:lvl1pPr>
          </a:lstStyle>
          <a:p>
            <a:r>
              <a:rPr dirty="0"/>
              <a:t>What We Will Do Today</a:t>
            </a:r>
          </a:p>
        </p:txBody>
      </p:sp>
      <p:sp>
        <p:nvSpPr>
          <p:cNvPr id="156" name="Learn about electrical safety -  inside and outside."/>
          <p:cNvSpPr/>
          <p:nvPr/>
        </p:nvSpPr>
        <p:spPr>
          <a:xfrm>
            <a:off x="1200951" y="3543581"/>
            <a:ext cx="4316766" cy="1379067"/>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2300"/>
            </a:pPr>
            <a:r>
              <a:t>Learn about electrical safety - </a:t>
            </a:r>
            <a:br/>
            <a:r>
              <a:t>inside and outside.</a:t>
            </a:r>
          </a:p>
        </p:txBody>
      </p:sp>
      <p:sp>
        <p:nvSpPr>
          <p:cNvPr id="157" name="Learn about energy."/>
          <p:cNvSpPr/>
          <p:nvPr/>
        </p:nvSpPr>
        <p:spPr>
          <a:xfrm>
            <a:off x="1196074" y="1740938"/>
            <a:ext cx="1914171" cy="1615254"/>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2300"/>
            </a:pPr>
            <a:r>
              <a:t>Learn about energy.</a:t>
            </a:r>
          </a:p>
        </p:txBody>
      </p:sp>
      <p:sp>
        <p:nvSpPr>
          <p:cNvPr id="158" name="Learn about properties of electricity."/>
          <p:cNvSpPr/>
          <p:nvPr/>
        </p:nvSpPr>
        <p:spPr>
          <a:xfrm>
            <a:off x="3357355" y="1740938"/>
            <a:ext cx="2160362" cy="1615254"/>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300"/>
            </a:lvl1pPr>
          </a:lstStyle>
          <a:p>
            <a:r>
              <a:t>Learn about properties of electricity.</a:t>
            </a:r>
          </a:p>
        </p:txBody>
      </p:sp>
      <p:sp>
        <p:nvSpPr>
          <p:cNvPr id="159" name="Rectangle"/>
          <p:cNvSpPr/>
          <p:nvPr/>
        </p:nvSpPr>
        <p:spPr>
          <a:xfrm>
            <a:off x="1198505" y="5110036"/>
            <a:ext cx="7864590" cy="1379067"/>
          </a:xfrm>
          <a:prstGeom prst="rect">
            <a:avLst/>
          </a:prstGeom>
          <a:solidFill>
            <a:srgbClr val="007CC2"/>
          </a:solidFill>
          <a:ln w="3175">
            <a:miter lim="400000"/>
          </a:ln>
        </p:spPr>
        <p:txBody>
          <a:bodyPr lIns="39687" tIns="39687" rIns="39687" bIns="39687" anchor="ctr"/>
          <a:lstStyle/>
          <a:p>
            <a:pPr>
              <a:defRPr sz="2300"/>
            </a:pPr>
            <a:endParaRPr/>
          </a:p>
        </p:txBody>
      </p:sp>
      <p:pic>
        <p:nvPicPr>
          <p:cNvPr id="160" name="Volter facing left sitting left arm up.png" descr="Volter facing left sitting left arm up.png"/>
          <p:cNvPicPr>
            <a:picLocks noChangeAspect="1"/>
          </p:cNvPicPr>
          <p:nvPr/>
        </p:nvPicPr>
        <p:blipFill>
          <a:blip r:embed="rId3">
            <a:extLst/>
          </a:blip>
          <a:stretch>
            <a:fillRect/>
          </a:stretch>
        </p:blipFill>
        <p:spPr>
          <a:xfrm>
            <a:off x="5381165" y="1315317"/>
            <a:ext cx="4166691" cy="5392188"/>
          </a:xfrm>
          <a:prstGeom prst="rect">
            <a:avLst/>
          </a:prstGeom>
          <a:ln w="3175">
            <a:miter lim="400000"/>
          </a:ln>
        </p:spPr>
      </p:pic>
      <p:sp>
        <p:nvSpPr>
          <p:cNvPr id="161" name="Play Damage Prevention Lingo and…"/>
          <p:cNvSpPr txBox="1"/>
          <p:nvPr/>
        </p:nvSpPr>
        <p:spPr>
          <a:xfrm>
            <a:off x="1360436" y="5404282"/>
            <a:ext cx="7439128" cy="790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lgn="l">
              <a:defRPr sz="2300"/>
            </a:pPr>
            <a:r>
              <a:t>Play Damage Prevention Lingo and </a:t>
            </a:r>
          </a:p>
          <a:p>
            <a:pPr algn="l">
              <a:defRPr sz="2300"/>
            </a:pPr>
            <a:r>
              <a:t>Electrical Safety Sense - literacy review games.</a:t>
            </a:r>
          </a:p>
        </p:txBody>
      </p:sp>
      <p:sp>
        <p:nvSpPr>
          <p:cNvPr id="2" name="Rectangle 1">
            <a:extLst>
              <a:ext uri="{FF2B5EF4-FFF2-40B4-BE49-F238E27FC236}">
                <a16:creationId xmlns:a16="http://schemas.microsoft.com/office/drawing/2014/main" id="{EFDB7D52-9CED-D94D-A609-969A35843372}"/>
              </a:ext>
            </a:extLst>
          </p:cNvPr>
          <p:cNvSpPr/>
          <p:nvPr/>
        </p:nvSpPr>
        <p:spPr>
          <a:xfrm>
            <a:off x="9006231" y="4922648"/>
            <a:ext cx="327333" cy="215444"/>
          </a:xfrm>
          <a:prstGeom prst="rect">
            <a:avLst/>
          </a:prstGeom>
        </p:spPr>
        <p:txBody>
          <a:bodyPr wrap="none">
            <a:spAutoFit/>
          </a:bodyPr>
          <a:lstStyle/>
          <a:p>
            <a:r>
              <a:rPr lang="en-US" sz="800" dirty="0"/>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57"/>
                                        </p:tgtEl>
                                        <p:attrNameLst>
                                          <p:attrName>style.visibility</p:attrName>
                                        </p:attrNameLst>
                                      </p:cBhvr>
                                      <p:to>
                                        <p:strVal val="visible"/>
                                      </p:to>
                                    </p:set>
                                    <p:anim calcmode="lin" valueType="num">
                                      <p:cBhvr>
                                        <p:cTn id="7" dur="199" fill="hold"/>
                                        <p:tgtEl>
                                          <p:spTgt spid="157"/>
                                        </p:tgtEl>
                                        <p:attrNameLst>
                                          <p:attrName>ppt_x</p:attrName>
                                        </p:attrNameLst>
                                      </p:cBhvr>
                                      <p:tavLst>
                                        <p:tav tm="0">
                                          <p:val>
                                            <p:strVal val="#ppt_x"/>
                                          </p:val>
                                        </p:tav>
                                        <p:tav tm="100000">
                                          <p:val>
                                            <p:strVal val="#ppt_x"/>
                                          </p:val>
                                        </p:tav>
                                      </p:tavLst>
                                    </p:anim>
                                    <p:anim calcmode="lin" valueType="num">
                                      <p:cBhvr>
                                        <p:cTn id="8" dur="199"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99"/>
                            </p:stCondLst>
                            <p:childTnLst>
                              <p:par>
                                <p:cTn id="10" presetID="2" presetClass="entr" presetSubtype="4" fill="hold" grpId="2" nodeType="afterEffect">
                                  <p:stCondLst>
                                    <p:cond delay="500"/>
                                  </p:stCondLst>
                                  <p:iterate>
                                    <p:tmAbs val="0"/>
                                  </p:iterate>
                                  <p:childTnLst>
                                    <p:set>
                                      <p:cBhvr>
                                        <p:cTn id="11" fill="hold"/>
                                        <p:tgtEl>
                                          <p:spTgt spid="158"/>
                                        </p:tgtEl>
                                        <p:attrNameLst>
                                          <p:attrName>style.visibility</p:attrName>
                                        </p:attrNameLst>
                                      </p:cBhvr>
                                      <p:to>
                                        <p:strVal val="visible"/>
                                      </p:to>
                                    </p:set>
                                    <p:anim calcmode="lin" valueType="num">
                                      <p:cBhvr>
                                        <p:cTn id="12" dur="199" fill="hold"/>
                                        <p:tgtEl>
                                          <p:spTgt spid="158"/>
                                        </p:tgtEl>
                                        <p:attrNameLst>
                                          <p:attrName>ppt_x</p:attrName>
                                        </p:attrNameLst>
                                      </p:cBhvr>
                                      <p:tavLst>
                                        <p:tav tm="0">
                                          <p:val>
                                            <p:strVal val="#ppt_x"/>
                                          </p:val>
                                        </p:tav>
                                        <p:tav tm="100000">
                                          <p:val>
                                            <p:strVal val="#ppt_x"/>
                                          </p:val>
                                        </p:tav>
                                      </p:tavLst>
                                    </p:anim>
                                    <p:anim calcmode="lin" valueType="num">
                                      <p:cBhvr>
                                        <p:cTn id="13" dur="199" fill="hold"/>
                                        <p:tgtEl>
                                          <p:spTgt spid="158"/>
                                        </p:tgtEl>
                                        <p:attrNameLst>
                                          <p:attrName>ppt_y</p:attrName>
                                        </p:attrNameLst>
                                      </p:cBhvr>
                                      <p:tavLst>
                                        <p:tav tm="0">
                                          <p:val>
                                            <p:strVal val="1+#ppt_h/2"/>
                                          </p:val>
                                        </p:tav>
                                        <p:tav tm="100000">
                                          <p:val>
                                            <p:strVal val="#ppt_y"/>
                                          </p:val>
                                        </p:tav>
                                      </p:tavLst>
                                    </p:anim>
                                  </p:childTnLst>
                                </p:cTn>
                              </p:par>
                            </p:childTnLst>
                          </p:cTn>
                        </p:par>
                        <p:par>
                          <p:cTn id="14" fill="hold">
                            <p:stCondLst>
                              <p:cond delay="898"/>
                            </p:stCondLst>
                            <p:childTnLst>
                              <p:par>
                                <p:cTn id="15" presetID="2" presetClass="entr" presetSubtype="4" fill="hold" grpId="3" nodeType="afterEffect">
                                  <p:stCondLst>
                                    <p:cond delay="500"/>
                                  </p:stCondLst>
                                  <p:iterate>
                                    <p:tmAbs val="0"/>
                                  </p:iterate>
                                  <p:childTnLst>
                                    <p:set>
                                      <p:cBhvr>
                                        <p:cTn id="16" fill="hold"/>
                                        <p:tgtEl>
                                          <p:spTgt spid="156"/>
                                        </p:tgtEl>
                                        <p:attrNameLst>
                                          <p:attrName>style.visibility</p:attrName>
                                        </p:attrNameLst>
                                      </p:cBhvr>
                                      <p:to>
                                        <p:strVal val="visible"/>
                                      </p:to>
                                    </p:set>
                                    <p:anim calcmode="lin" valueType="num">
                                      <p:cBhvr>
                                        <p:cTn id="17" dur="199" fill="hold"/>
                                        <p:tgtEl>
                                          <p:spTgt spid="156"/>
                                        </p:tgtEl>
                                        <p:attrNameLst>
                                          <p:attrName>ppt_x</p:attrName>
                                        </p:attrNameLst>
                                      </p:cBhvr>
                                      <p:tavLst>
                                        <p:tav tm="0">
                                          <p:val>
                                            <p:strVal val="#ppt_x"/>
                                          </p:val>
                                        </p:tav>
                                        <p:tav tm="100000">
                                          <p:val>
                                            <p:strVal val="#ppt_x"/>
                                          </p:val>
                                        </p:tav>
                                      </p:tavLst>
                                    </p:anim>
                                    <p:anim calcmode="lin" valueType="num">
                                      <p:cBhvr>
                                        <p:cTn id="18" dur="199" fill="hold"/>
                                        <p:tgtEl>
                                          <p:spTgt spid="156"/>
                                        </p:tgtEl>
                                        <p:attrNameLst>
                                          <p:attrName>ppt_y</p:attrName>
                                        </p:attrNameLst>
                                      </p:cBhvr>
                                      <p:tavLst>
                                        <p:tav tm="0">
                                          <p:val>
                                            <p:strVal val="1+#ppt_h/2"/>
                                          </p:val>
                                        </p:tav>
                                        <p:tav tm="100000">
                                          <p:val>
                                            <p:strVal val="#ppt_y"/>
                                          </p:val>
                                        </p:tav>
                                      </p:tavLst>
                                    </p:anim>
                                  </p:childTnLst>
                                </p:cTn>
                              </p:par>
                            </p:childTnLst>
                          </p:cTn>
                        </p:par>
                        <p:par>
                          <p:cTn id="19" fill="hold">
                            <p:stCondLst>
                              <p:cond delay="1597"/>
                            </p:stCondLst>
                            <p:childTnLst>
                              <p:par>
                                <p:cTn id="20" presetID="1" presetClass="entr" presetSubtype="0" fill="hold" grpId="4" nodeType="afterEffect">
                                  <p:stCondLst>
                                    <p:cond delay="500"/>
                                  </p:stCondLst>
                                  <p:iterate>
                                    <p:tmAbs val="0"/>
                                  </p:iterate>
                                  <p:childTnLst>
                                    <p:set>
                                      <p:cBhvr>
                                        <p:cTn id="21" fill="hold"/>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3" animBg="1" advAuto="0"/>
      <p:bldP spid="157" grpId="1" animBg="1" advAuto="0"/>
      <p:bldP spid="158" grpId="2" animBg="1" advAuto="0"/>
      <p:bldP spid="161" grpId="4"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0F6610-D303-2144-BB4A-A11A031F8142}"/>
              </a:ext>
            </a:extLst>
          </p:cNvPr>
          <p:cNvSpPr/>
          <p:nvPr/>
        </p:nvSpPr>
        <p:spPr>
          <a:xfrm>
            <a:off x="8524237" y="5216317"/>
            <a:ext cx="327333" cy="215444"/>
          </a:xfrm>
          <a:prstGeom prst="rect">
            <a:avLst/>
          </a:prstGeom>
        </p:spPr>
        <p:txBody>
          <a:bodyPr wrap="none">
            <a:spAutoFit/>
          </a:bodyPr>
          <a:lstStyle/>
          <a:p>
            <a:r>
              <a:rPr lang="en-US" sz="800" dirty="0"/>
              <a:t>TM</a:t>
            </a:r>
          </a:p>
        </p:txBody>
      </p:sp>
      <p:pic>
        <p:nvPicPr>
          <p:cNvPr id="370"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371" name="Group"/>
          <p:cNvSpPr txBox="1"/>
          <p:nvPr/>
        </p:nvSpPr>
        <p:spPr>
          <a:xfrm>
            <a:off x="740238" y="2118724"/>
            <a:ext cx="4511814" cy="3736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For electrical safety outside, stay away from ________ _________ __________.</a:t>
            </a:r>
          </a:p>
        </p:txBody>
      </p:sp>
      <p:sp>
        <p:nvSpPr>
          <p:cNvPr id="372" name="downed power lines"/>
          <p:cNvSpPr/>
          <p:nvPr/>
        </p:nvSpPr>
        <p:spPr>
          <a:xfrm>
            <a:off x="-22492"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d</a:t>
            </a:r>
            <a:r>
              <a:rPr dirty="0"/>
              <a:t>owned </a:t>
            </a:r>
            <a:r>
              <a:rPr lang="en-US" dirty="0"/>
              <a:t>p</a:t>
            </a:r>
            <a:r>
              <a:rPr dirty="0"/>
              <a:t>ower </a:t>
            </a:r>
            <a:r>
              <a:rPr lang="en-US" dirty="0"/>
              <a:t>l</a:t>
            </a:r>
            <a:r>
              <a:rPr dirty="0"/>
              <a:t>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71"/>
                                        </p:tgtEl>
                                        <p:attrNameLst>
                                          <p:attrName>style.visibility</p:attrName>
                                        </p:attrNameLst>
                                      </p:cBhvr>
                                      <p:to>
                                        <p:strVal val="visible"/>
                                      </p:to>
                                    </p:set>
                                    <p:anim calcmode="lin" valueType="num">
                                      <p:cBhvr>
                                        <p:cTn id="7" dur="1000" fill="hold"/>
                                        <p:tgtEl>
                                          <p:spTgt spid="371"/>
                                        </p:tgtEl>
                                        <p:attrNameLst>
                                          <p:attrName>ppt_x</p:attrName>
                                        </p:attrNameLst>
                                      </p:cBhvr>
                                      <p:tavLst>
                                        <p:tav tm="0">
                                          <p:val>
                                            <p:strVal val="0-#ppt_w/2"/>
                                          </p:val>
                                        </p:tav>
                                        <p:tav tm="100000">
                                          <p:val>
                                            <p:strVal val="#ppt_x"/>
                                          </p:val>
                                        </p:tav>
                                      </p:tavLst>
                                    </p:anim>
                                    <p:anim calcmode="lin" valueType="num">
                                      <p:cBhvr>
                                        <p:cTn id="8" dur="1000" fill="hold"/>
                                        <p:tgtEl>
                                          <p:spTgt spid="3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72"/>
                                        </p:tgtEl>
                                        <p:attrNameLst>
                                          <p:attrName>style.visibility</p:attrName>
                                        </p:attrNameLst>
                                      </p:cBhvr>
                                      <p:to>
                                        <p:strVal val="visible"/>
                                      </p:to>
                                    </p:set>
                                    <p:anim calcmode="lin" valueType="num">
                                      <p:cBhvr>
                                        <p:cTn id="13" dur="500" fill="hold"/>
                                        <p:tgtEl>
                                          <p:spTgt spid="372"/>
                                        </p:tgtEl>
                                        <p:attrNameLst>
                                          <p:attrName>ppt_x</p:attrName>
                                        </p:attrNameLst>
                                      </p:cBhvr>
                                      <p:tavLst>
                                        <p:tav tm="0">
                                          <p:val>
                                            <p:strVal val="#ppt_x"/>
                                          </p:val>
                                        </p:tav>
                                        <p:tav tm="100000">
                                          <p:val>
                                            <p:strVal val="#ppt_x"/>
                                          </p:val>
                                        </p:tav>
                                      </p:tavLst>
                                    </p:anim>
                                    <p:anim calcmode="lin" valueType="num">
                                      <p:cBhvr>
                                        <p:cTn id="14" dur="500" fill="hold"/>
                                        <p:tgtEl>
                                          <p:spTgt spid="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1" animBg="1" advAuto="0"/>
      <p:bldP spid="372"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57F22-CA97-FD43-AA60-7C92E908B5AA}"/>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376"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377" name="Group"/>
          <p:cNvSpPr txBox="1"/>
          <p:nvPr/>
        </p:nvSpPr>
        <p:spPr>
          <a:xfrm>
            <a:off x="4465867" y="2266962"/>
            <a:ext cx="4853495" cy="31273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Tell an adult and call _____ if you see a downed power line.</a:t>
            </a:r>
          </a:p>
        </p:txBody>
      </p:sp>
      <p:sp>
        <p:nvSpPr>
          <p:cNvPr id="378" name="911"/>
          <p:cNvSpPr/>
          <p:nvPr/>
        </p:nvSpPr>
        <p:spPr>
          <a:xfrm>
            <a:off x="-22492" y="1338605"/>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377"/>
                                        </p:tgtEl>
                                        <p:attrNameLst>
                                          <p:attrName>style.visibility</p:attrName>
                                        </p:attrNameLst>
                                      </p:cBhvr>
                                      <p:to>
                                        <p:strVal val="visible"/>
                                      </p:to>
                                    </p:set>
                                    <p:anim calcmode="lin" valueType="num">
                                      <p:cBhvr additive="base">
                                        <p:cTn id="7" dur="1000" fill="hold"/>
                                        <p:tgtEl>
                                          <p:spTgt spid="377"/>
                                        </p:tgtEl>
                                        <p:attrNameLst>
                                          <p:attrName>ppt_x</p:attrName>
                                        </p:attrNameLst>
                                      </p:cBhvr>
                                      <p:tavLst>
                                        <p:tav tm="0">
                                          <p:val>
                                            <p:strVal val="1+#ppt_w/2"/>
                                          </p:val>
                                        </p:tav>
                                        <p:tav tm="100000">
                                          <p:val>
                                            <p:strVal val="#ppt_x"/>
                                          </p:val>
                                        </p:tav>
                                      </p:tavLst>
                                    </p:anim>
                                    <p:anim calcmode="lin" valueType="num">
                                      <p:cBhvr additive="base">
                                        <p:cTn id="8" dur="1000" fill="hold"/>
                                        <p:tgtEl>
                                          <p:spTgt spid="3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378"/>
                                        </p:tgtEl>
                                        <p:attrNameLst>
                                          <p:attrName>style.visibility</p:attrName>
                                        </p:attrNameLst>
                                      </p:cBhvr>
                                      <p:to>
                                        <p:strVal val="visible"/>
                                      </p:to>
                                    </p:set>
                                    <p:anim calcmode="lin" valueType="num">
                                      <p:cBhvr>
                                        <p:cTn id="13" dur="500" fill="hold"/>
                                        <p:tgtEl>
                                          <p:spTgt spid="378"/>
                                        </p:tgtEl>
                                        <p:attrNameLst>
                                          <p:attrName>ppt_x</p:attrName>
                                        </p:attrNameLst>
                                      </p:cBhvr>
                                      <p:tavLst>
                                        <p:tav tm="0">
                                          <p:val>
                                            <p:strVal val="#ppt_x"/>
                                          </p:val>
                                        </p:tav>
                                        <p:tav tm="100000">
                                          <p:val>
                                            <p:strVal val="#ppt_x"/>
                                          </p:val>
                                        </p:tav>
                                      </p:tavLst>
                                    </p:anim>
                                    <p:anim calcmode="lin" valueType="num">
                                      <p:cBhvr>
                                        <p:cTn id="14" dur="500" fill="hold"/>
                                        <p:tgtEl>
                                          <p:spTgt spid="3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P spid="378"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tay away from electrical equipment.…"/>
          <p:cNvSpPr>
            <a:spLocks noGrp="1"/>
          </p:cNvSpPr>
          <p:nvPr>
            <p:ph type="body" idx="14"/>
          </p:nvPr>
        </p:nvSpPr>
        <p:spPr>
          <a:xfrm>
            <a:off x="277464" y="751164"/>
            <a:ext cx="3818473" cy="3355983"/>
          </a:xfrm>
          <a:prstGeom prst="rect">
            <a:avLst/>
          </a:prstGeom>
        </p:spPr>
        <p:txBody>
          <a:bodyPr/>
          <a:lstStyle/>
          <a:p>
            <a:pPr>
              <a:defRPr sz="3600"/>
            </a:pPr>
            <a:r>
              <a:t>Stay away from electrical equipment. </a:t>
            </a:r>
          </a:p>
          <a:p>
            <a:pPr>
              <a:defRPr sz="3600"/>
            </a:pPr>
            <a:r>
              <a:rPr b="1">
                <a:solidFill>
                  <a:schemeClr val="accent5"/>
                </a:solidFill>
                <a:latin typeface="Helvetica"/>
                <a:ea typeface="Helvetica"/>
                <a:cs typeface="Helvetica"/>
                <a:sym typeface="Helvetica"/>
              </a:rPr>
              <a:t>DO NOT</a:t>
            </a:r>
            <a:r>
              <a:t> climb substation fences.</a:t>
            </a:r>
          </a:p>
        </p:txBody>
      </p:sp>
      <p:pic>
        <p:nvPicPr>
          <p:cNvPr id="383" name="high voltage sign.jpg" descr="high voltage sign.jpg"/>
          <p:cNvPicPr>
            <a:picLocks noChangeAspect="1"/>
          </p:cNvPicPr>
          <p:nvPr/>
        </p:nvPicPr>
        <p:blipFill>
          <a:blip r:embed="rId3">
            <a:extLst/>
          </a:blip>
          <a:stretch>
            <a:fillRect/>
          </a:stretch>
        </p:blipFill>
        <p:spPr>
          <a:xfrm>
            <a:off x="-137807" y="4535368"/>
            <a:ext cx="4699816" cy="3120678"/>
          </a:xfrm>
          <a:prstGeom prst="rect">
            <a:avLst/>
          </a:prstGeom>
          <a:ln w="3175">
            <a:miter lim="400000"/>
          </a:ln>
        </p:spPr>
      </p:pic>
      <p:pic>
        <p:nvPicPr>
          <p:cNvPr id="384" name="substation behind fence.jpg" descr="substation behind fence.jpg"/>
          <p:cNvPicPr>
            <a:picLocks noChangeAspect="1"/>
          </p:cNvPicPr>
          <p:nvPr/>
        </p:nvPicPr>
        <p:blipFill>
          <a:blip r:embed="rId4">
            <a:extLst/>
          </a:blip>
          <a:stretch>
            <a:fillRect/>
          </a:stretch>
        </p:blipFill>
        <p:spPr>
          <a:xfrm>
            <a:off x="4564315" y="-127774"/>
            <a:ext cx="7670019" cy="5113860"/>
          </a:xfrm>
          <a:prstGeom prst="rect">
            <a:avLst/>
          </a:prstGeom>
          <a:ln w="3175">
            <a:miter lim="400000"/>
          </a:ln>
        </p:spPr>
      </p:pic>
      <p:sp>
        <p:nvSpPr>
          <p:cNvPr id="385" name="Play it safe outside."/>
          <p:cNvSpPr txBox="1"/>
          <p:nvPr/>
        </p:nvSpPr>
        <p:spPr>
          <a:xfrm>
            <a:off x="4668599" y="5999100"/>
            <a:ext cx="5427843"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89" name="Play it safe outside."/>
          <p:cNvSpPr txBox="1"/>
          <p:nvPr/>
        </p:nvSpPr>
        <p:spPr>
          <a:xfrm>
            <a:off x="2366078" y="363307"/>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grpSp>
        <p:nvGrpSpPr>
          <p:cNvPr id="394" name="Group"/>
          <p:cNvGrpSpPr/>
          <p:nvPr/>
        </p:nvGrpSpPr>
        <p:grpSpPr>
          <a:xfrm>
            <a:off x="859603" y="1416388"/>
            <a:ext cx="9054503" cy="4520524"/>
            <a:chOff x="0" y="0"/>
            <a:chExt cx="9054501" cy="4520523"/>
          </a:xfrm>
        </p:grpSpPr>
        <p:sp>
          <p:nvSpPr>
            <p:cNvPr id="390" name="power poles"/>
            <p:cNvSpPr txBox="1"/>
            <p:nvPr/>
          </p:nvSpPr>
          <p:spPr>
            <a:xfrm>
              <a:off x="254899" y="4009348"/>
              <a:ext cx="2048232" cy="5111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numCol="1" anchor="ctr">
              <a:spAutoFit/>
            </a:bodyPr>
            <a:lstStyle/>
            <a:p>
              <a:r>
                <a:t>power poles</a:t>
              </a:r>
            </a:p>
          </p:txBody>
        </p:sp>
        <p:sp>
          <p:nvSpPr>
            <p:cNvPr id="391" name="power lines through tree top"/>
            <p:cNvSpPr txBox="1"/>
            <p:nvPr/>
          </p:nvSpPr>
          <p:spPr>
            <a:xfrm>
              <a:off x="3476581" y="4009348"/>
              <a:ext cx="5577921" cy="5111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spAutoFit/>
            </a:bodyPr>
            <a:lstStyle/>
            <a:p>
              <a:r>
                <a:t>power lines through tree top</a:t>
              </a:r>
            </a:p>
          </p:txBody>
        </p:sp>
        <p:pic>
          <p:nvPicPr>
            <p:cNvPr id="392" name="Image" descr="Image"/>
            <p:cNvPicPr>
              <a:picLocks noChangeAspect="1"/>
            </p:cNvPicPr>
            <p:nvPr/>
          </p:nvPicPr>
          <p:blipFill>
            <a:blip r:embed="rId3">
              <a:extLst/>
            </a:blip>
            <a:srcRect t="4092" b="10899"/>
            <a:stretch>
              <a:fillRect/>
            </a:stretch>
          </p:blipFill>
          <p:spPr>
            <a:xfrm>
              <a:off x="0" y="0"/>
              <a:ext cx="2738481" cy="3993522"/>
            </a:xfrm>
            <a:prstGeom prst="rect">
              <a:avLst/>
            </a:prstGeom>
            <a:ln w="3175" cap="flat">
              <a:noFill/>
              <a:miter lim="400000"/>
            </a:ln>
            <a:effectLst/>
          </p:spPr>
        </p:pic>
        <p:pic>
          <p:nvPicPr>
            <p:cNvPr id="393" name="tree_dont power lines.jpg" descr="tree_dont power lines.jpg"/>
            <p:cNvPicPr>
              <a:picLocks noChangeAspect="1"/>
            </p:cNvPicPr>
            <p:nvPr/>
          </p:nvPicPr>
          <p:blipFill>
            <a:blip r:embed="rId4">
              <a:extLst/>
            </a:blip>
            <a:stretch>
              <a:fillRect/>
            </a:stretch>
          </p:blipFill>
          <p:spPr>
            <a:xfrm>
              <a:off x="3455060" y="8538"/>
              <a:ext cx="5324477" cy="3993357"/>
            </a:xfrm>
            <a:prstGeom prst="rect">
              <a:avLst/>
            </a:prstGeom>
            <a:ln w="3175" cap="flat">
              <a:noFill/>
              <a:miter lim="400000"/>
            </a:ln>
            <a:effectLst/>
          </p:spPr>
        </p:pic>
      </p:grpSp>
      <p:sp>
        <p:nvSpPr>
          <p:cNvPr id="395" name="Do not climb power poles or…"/>
          <p:cNvSpPr txBox="1"/>
          <p:nvPr/>
        </p:nvSpPr>
        <p:spPr>
          <a:xfrm>
            <a:off x="1477714" y="6224816"/>
            <a:ext cx="7204572"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000" b="1">
                <a:solidFill>
                  <a:schemeClr val="accent5"/>
                </a:solidFill>
                <a:latin typeface="Helvetica"/>
                <a:ea typeface="Helvetica"/>
                <a:cs typeface="Helvetica"/>
                <a:sym typeface="Helvetica"/>
              </a:defRPr>
            </a:pPr>
            <a:r>
              <a:t>Do not climb power poles or </a:t>
            </a:r>
          </a:p>
          <a:p>
            <a:pPr>
              <a:defRPr sz="4000" b="1">
                <a:solidFill>
                  <a:schemeClr val="accent5"/>
                </a:solidFill>
                <a:latin typeface="Helvetica"/>
                <a:ea typeface="Helvetica"/>
                <a:cs typeface="Helvetica"/>
                <a:sym typeface="Helvetica"/>
              </a:defRPr>
            </a:pPr>
            <a:r>
              <a:t>trees near power 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389"/>
                                        </p:tgtEl>
                                        <p:attrNameLst>
                                          <p:attrName>style.visibility</p:attrName>
                                        </p:attrNameLst>
                                      </p:cBhvr>
                                      <p:to>
                                        <p:strVal val="visible"/>
                                      </p:to>
                                    </p:set>
                                    <p:anim calcmode="lin" valueType="num">
                                      <p:cBhvr>
                                        <p:cTn id="7" dur="199" fill="hold"/>
                                        <p:tgtEl>
                                          <p:spTgt spid="389"/>
                                        </p:tgtEl>
                                        <p:attrNameLst>
                                          <p:attrName>ppt_x</p:attrName>
                                        </p:attrNameLst>
                                      </p:cBhvr>
                                      <p:tavLst>
                                        <p:tav tm="0">
                                          <p:val>
                                            <p:strVal val="#ppt_x"/>
                                          </p:val>
                                        </p:tav>
                                        <p:tav tm="100000">
                                          <p:val>
                                            <p:strVal val="#ppt_x"/>
                                          </p:val>
                                        </p:tav>
                                      </p:tavLst>
                                    </p:anim>
                                    <p:anim calcmode="lin" valueType="num">
                                      <p:cBhvr>
                                        <p:cTn id="8" dur="199" fill="hold"/>
                                        <p:tgtEl>
                                          <p:spTgt spid="389"/>
                                        </p:tgtEl>
                                        <p:attrNameLst>
                                          <p:attrName>ppt_y</p:attrName>
                                        </p:attrNameLst>
                                      </p:cBhvr>
                                      <p:tavLst>
                                        <p:tav tm="0">
                                          <p:val>
                                            <p:strVal val="0-#ppt_h/2"/>
                                          </p:val>
                                        </p:tav>
                                        <p:tav tm="100000">
                                          <p:val>
                                            <p:strVal val="#ppt_y"/>
                                          </p:val>
                                        </p:tav>
                                      </p:tavLst>
                                    </p:anim>
                                  </p:childTnLst>
                                </p:cTn>
                              </p:par>
                            </p:childTnLst>
                          </p:cTn>
                        </p:par>
                        <p:par>
                          <p:cTn id="9" fill="hold">
                            <p:stCondLst>
                              <p:cond delay="199"/>
                            </p:stCondLst>
                            <p:childTnLst>
                              <p:par>
                                <p:cTn id="10" presetID="2" presetClass="entr" presetSubtype="4" fill="hold" grpId="2" nodeType="afterEffect">
                                  <p:stCondLst>
                                    <p:cond delay="0"/>
                                  </p:stCondLst>
                                  <p:iterate>
                                    <p:tmAbs val="0"/>
                                  </p:iterate>
                                  <p:childTnLst>
                                    <p:set>
                                      <p:cBhvr>
                                        <p:cTn id="11" fill="hold"/>
                                        <p:tgtEl>
                                          <p:spTgt spid="395"/>
                                        </p:tgtEl>
                                        <p:attrNameLst>
                                          <p:attrName>style.visibility</p:attrName>
                                        </p:attrNameLst>
                                      </p:cBhvr>
                                      <p:to>
                                        <p:strVal val="visible"/>
                                      </p:to>
                                    </p:set>
                                    <p:anim calcmode="lin" valueType="num">
                                      <p:cBhvr>
                                        <p:cTn id="12" dur="199" fill="hold"/>
                                        <p:tgtEl>
                                          <p:spTgt spid="395"/>
                                        </p:tgtEl>
                                        <p:attrNameLst>
                                          <p:attrName>ppt_x</p:attrName>
                                        </p:attrNameLst>
                                      </p:cBhvr>
                                      <p:tavLst>
                                        <p:tav tm="0">
                                          <p:val>
                                            <p:strVal val="#ppt_x"/>
                                          </p:val>
                                        </p:tav>
                                        <p:tav tm="100000">
                                          <p:val>
                                            <p:strVal val="#ppt_x"/>
                                          </p:val>
                                        </p:tav>
                                      </p:tavLst>
                                    </p:anim>
                                    <p:anim calcmode="lin" valueType="num">
                                      <p:cBhvr>
                                        <p:cTn id="13" dur="199" fill="hold"/>
                                        <p:tgtEl>
                                          <p:spTgt spid="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1" animBg="1" advAuto="0"/>
      <p:bldP spid="395"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99" name="Play it safe outside."/>
          <p:cNvSpPr txBox="1"/>
          <p:nvPr/>
        </p:nvSpPr>
        <p:spPr>
          <a:xfrm>
            <a:off x="2396763" y="322176"/>
            <a:ext cx="5427843"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500" b="1">
                <a:solidFill>
                  <a:srgbClr val="000000">
                    <a:alpha val="50000"/>
                  </a:srgbClr>
                </a:solidFill>
                <a:latin typeface="Helvetica"/>
                <a:ea typeface="Helvetica"/>
                <a:cs typeface="Helvetica"/>
                <a:sym typeface="Helvetica"/>
              </a:defRPr>
            </a:lvl1pPr>
          </a:lstStyle>
          <a:p>
            <a:r>
              <a:t>Play it safe outside.</a:t>
            </a:r>
          </a:p>
        </p:txBody>
      </p:sp>
      <p:pic>
        <p:nvPicPr>
          <p:cNvPr id="400" name="droppedImage.tiff" descr="droppedImage.tiff"/>
          <p:cNvPicPr>
            <a:picLocks noChangeAspect="1"/>
          </p:cNvPicPr>
          <p:nvPr/>
        </p:nvPicPr>
        <p:blipFill>
          <a:blip r:embed="rId3">
            <a:extLst/>
          </a:blip>
          <a:srcRect l="9351" r="6536"/>
          <a:stretch>
            <a:fillRect/>
          </a:stretch>
        </p:blipFill>
        <p:spPr>
          <a:xfrm>
            <a:off x="774906" y="1517801"/>
            <a:ext cx="3937488" cy="3047872"/>
          </a:xfrm>
          <a:prstGeom prst="rect">
            <a:avLst/>
          </a:prstGeom>
          <a:ln w="12700">
            <a:solidFill>
              <a:srgbClr val="797979"/>
            </a:solidFill>
            <a:miter lim="400000"/>
          </a:ln>
        </p:spPr>
      </p:pic>
      <p:sp>
        <p:nvSpPr>
          <p:cNvPr id="401" name="electric meters"/>
          <p:cNvSpPr txBox="1"/>
          <p:nvPr/>
        </p:nvSpPr>
        <p:spPr>
          <a:xfrm>
            <a:off x="1521776" y="4847175"/>
            <a:ext cx="2443658" cy="511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electric meters</a:t>
            </a:r>
          </a:p>
        </p:txBody>
      </p:sp>
      <p:pic>
        <p:nvPicPr>
          <p:cNvPr id="402" name="Image" descr="Image"/>
          <p:cNvPicPr>
            <a:picLocks noChangeAspect="1"/>
          </p:cNvPicPr>
          <p:nvPr/>
        </p:nvPicPr>
        <p:blipFill>
          <a:blip r:embed="rId4">
            <a:extLst/>
          </a:blip>
          <a:stretch>
            <a:fillRect/>
          </a:stretch>
        </p:blipFill>
        <p:spPr>
          <a:xfrm>
            <a:off x="5535116" y="1511450"/>
            <a:ext cx="3917697" cy="3060701"/>
          </a:xfrm>
          <a:prstGeom prst="rect">
            <a:avLst/>
          </a:prstGeom>
          <a:ln w="3175">
            <a:miter lim="400000"/>
          </a:ln>
        </p:spPr>
      </p:pic>
      <p:sp>
        <p:nvSpPr>
          <p:cNvPr id="403" name="pad mount transformer"/>
          <p:cNvSpPr txBox="1"/>
          <p:nvPr/>
        </p:nvSpPr>
        <p:spPr>
          <a:xfrm>
            <a:off x="5626722" y="4847175"/>
            <a:ext cx="3734486" cy="511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pad mount transformer</a:t>
            </a:r>
          </a:p>
        </p:txBody>
      </p:sp>
      <p:sp>
        <p:nvSpPr>
          <p:cNvPr id="404" name="Stay away from electrical equipment   like meters and transformers."/>
          <p:cNvSpPr txBox="1"/>
          <p:nvPr/>
        </p:nvSpPr>
        <p:spPr>
          <a:xfrm>
            <a:off x="46088" y="5986850"/>
            <a:ext cx="10067824"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b="1">
                <a:solidFill>
                  <a:schemeClr val="accent5"/>
                </a:solidFill>
                <a:latin typeface="Helvetica"/>
                <a:ea typeface="Helvetica"/>
                <a:cs typeface="Helvetica"/>
                <a:sym typeface="Helvetica"/>
              </a:defRPr>
            </a:lvl1pPr>
          </a:lstStyle>
          <a:p>
            <a:r>
              <a:t>Stay away from electrical equipment   like meters and transformers.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04"/>
                                        </p:tgtEl>
                                        <p:attrNameLst>
                                          <p:attrName>style.visibility</p:attrName>
                                        </p:attrNameLst>
                                      </p:cBhvr>
                                      <p:to>
                                        <p:strVal val="visible"/>
                                      </p:to>
                                    </p:set>
                                    <p:anim calcmode="lin" valueType="num">
                                      <p:cBhvr>
                                        <p:cTn id="7" dur="199" fill="hold"/>
                                        <p:tgtEl>
                                          <p:spTgt spid="404"/>
                                        </p:tgtEl>
                                        <p:attrNameLst>
                                          <p:attrName>ppt_x</p:attrName>
                                        </p:attrNameLst>
                                      </p:cBhvr>
                                      <p:tavLst>
                                        <p:tav tm="0">
                                          <p:val>
                                            <p:strVal val="#ppt_x"/>
                                          </p:val>
                                        </p:tav>
                                        <p:tav tm="100000">
                                          <p:val>
                                            <p:strVal val="#ppt_x"/>
                                          </p:val>
                                        </p:tav>
                                      </p:tavLst>
                                    </p:anim>
                                    <p:anim calcmode="lin" valueType="num">
                                      <p:cBhvr>
                                        <p:cTn id="8" dur="199" fill="hold"/>
                                        <p:tgtEl>
                                          <p:spTgt spid="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Damage Prevention LINGO"/>
          <p:cNvSpPr txBox="1"/>
          <p:nvPr/>
        </p:nvSpPr>
        <p:spPr>
          <a:xfrm>
            <a:off x="2282194" y="2474912"/>
            <a:ext cx="5595612" cy="267017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Damage Prevention LINGO</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D8915D-A9AF-4744-84BD-058CE32C4DC5}"/>
              </a:ext>
            </a:extLst>
          </p:cNvPr>
          <p:cNvSpPr/>
          <p:nvPr/>
        </p:nvSpPr>
        <p:spPr>
          <a:xfrm>
            <a:off x="2242707" y="5678488"/>
            <a:ext cx="327333" cy="215444"/>
          </a:xfrm>
          <a:prstGeom prst="rect">
            <a:avLst/>
          </a:prstGeom>
        </p:spPr>
        <p:txBody>
          <a:bodyPr wrap="none">
            <a:spAutoFit/>
          </a:bodyPr>
          <a:lstStyle/>
          <a:p>
            <a:r>
              <a:rPr lang="en-US" sz="800" dirty="0"/>
              <a:t>TM</a:t>
            </a:r>
          </a:p>
        </p:txBody>
      </p:sp>
      <p:pic>
        <p:nvPicPr>
          <p:cNvPr id="410" name="Volter walking facing right - left arm out.png" descr="Volter walking facing right - left arm out.png"/>
          <p:cNvPicPr>
            <a:picLocks noChangeAspect="1"/>
          </p:cNvPicPr>
          <p:nvPr/>
        </p:nvPicPr>
        <p:blipFill>
          <a:blip r:embed="rId3">
            <a:extLst/>
          </a:blip>
          <a:stretch>
            <a:fillRect/>
          </a:stretch>
        </p:blipFill>
        <p:spPr>
          <a:xfrm>
            <a:off x="-453950" y="548765"/>
            <a:ext cx="4853496" cy="6280994"/>
          </a:xfrm>
          <a:prstGeom prst="rect">
            <a:avLst/>
          </a:prstGeom>
          <a:ln w="3175">
            <a:miter lim="400000"/>
          </a:ln>
        </p:spPr>
      </p:pic>
      <p:sp>
        <p:nvSpPr>
          <p:cNvPr id="411" name="Group"/>
          <p:cNvSpPr txBox="1"/>
          <p:nvPr/>
        </p:nvSpPr>
        <p:spPr>
          <a:xfrm>
            <a:off x="4564143" y="2225661"/>
            <a:ext cx="5075577" cy="3740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Never climb the fence around a __________             for any reason because it is dangerous.</a:t>
            </a:r>
          </a:p>
        </p:txBody>
      </p:sp>
      <p:sp>
        <p:nvSpPr>
          <p:cNvPr id="412" name="Substation"/>
          <p:cNvSpPr/>
          <p:nvPr/>
        </p:nvSpPr>
        <p:spPr>
          <a:xfrm>
            <a:off x="0" y="1197217"/>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s</a:t>
            </a:r>
            <a:r>
              <a:rPr dirty="0"/>
              <a:t>ubstation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dur="1" fill="hold">
                                          <p:stCondLst>
                                            <p:cond delay="0"/>
                                          </p:stCondLst>
                                        </p:cTn>
                                        <p:tgtEl>
                                          <p:spTgt spid="411"/>
                                        </p:tgtEl>
                                        <p:attrNameLst>
                                          <p:attrName>style.visibility</p:attrName>
                                        </p:attrNameLst>
                                      </p:cBhvr>
                                      <p:to>
                                        <p:strVal val="visible"/>
                                      </p:to>
                                    </p:set>
                                    <p:anim calcmode="lin" valueType="num">
                                      <p:cBhvr additive="base">
                                        <p:cTn id="7" dur="1000" fill="hold"/>
                                        <p:tgtEl>
                                          <p:spTgt spid="411"/>
                                        </p:tgtEl>
                                        <p:attrNameLst>
                                          <p:attrName>ppt_x</p:attrName>
                                        </p:attrNameLst>
                                      </p:cBhvr>
                                      <p:tavLst>
                                        <p:tav tm="0">
                                          <p:val>
                                            <p:strVal val="1+#ppt_w/2"/>
                                          </p:val>
                                        </p:tav>
                                        <p:tav tm="100000">
                                          <p:val>
                                            <p:strVal val="#ppt_x"/>
                                          </p:val>
                                        </p:tav>
                                      </p:tavLst>
                                    </p:anim>
                                    <p:anim calcmode="lin" valueType="num">
                                      <p:cBhvr additive="base">
                                        <p:cTn id="8" dur="1000" fill="hold"/>
                                        <p:tgtEl>
                                          <p:spTgt spid="4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12"/>
                                        </p:tgtEl>
                                        <p:attrNameLst>
                                          <p:attrName>style.visibility</p:attrName>
                                        </p:attrNameLst>
                                      </p:cBhvr>
                                      <p:to>
                                        <p:strVal val="visible"/>
                                      </p:to>
                                    </p:set>
                                    <p:anim calcmode="lin" valueType="num">
                                      <p:cBhvr>
                                        <p:cTn id="13" dur="500" fill="hold"/>
                                        <p:tgtEl>
                                          <p:spTgt spid="412"/>
                                        </p:tgtEl>
                                        <p:attrNameLst>
                                          <p:attrName>ppt_x</p:attrName>
                                        </p:attrNameLst>
                                      </p:cBhvr>
                                      <p:tavLst>
                                        <p:tav tm="0">
                                          <p:val>
                                            <p:strVal val="#ppt_x"/>
                                          </p:val>
                                        </p:tav>
                                        <p:tav tm="100000">
                                          <p:val>
                                            <p:strVal val="#ppt_x"/>
                                          </p:val>
                                        </p:tav>
                                      </p:tavLst>
                                    </p:anim>
                                    <p:anim calcmode="lin" valueType="num">
                                      <p:cBhvr>
                                        <p:cTn id="14" dur="5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P spid="412" grpId="2"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A2347E-5A62-F944-9BD5-E4269B2058BC}"/>
              </a:ext>
            </a:extLst>
          </p:cNvPr>
          <p:cNvSpPr/>
          <p:nvPr/>
        </p:nvSpPr>
        <p:spPr>
          <a:xfrm>
            <a:off x="8534177" y="5270984"/>
            <a:ext cx="327333" cy="215444"/>
          </a:xfrm>
          <a:prstGeom prst="rect">
            <a:avLst/>
          </a:prstGeom>
        </p:spPr>
        <p:txBody>
          <a:bodyPr wrap="none">
            <a:spAutoFit/>
          </a:bodyPr>
          <a:lstStyle/>
          <a:p>
            <a:r>
              <a:rPr lang="en-US" sz="800" dirty="0"/>
              <a:t>TM</a:t>
            </a:r>
          </a:p>
        </p:txBody>
      </p:sp>
      <p:pic>
        <p:nvPicPr>
          <p:cNvPr id="416"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417" name="Group"/>
          <p:cNvSpPr txBox="1"/>
          <p:nvPr/>
        </p:nvSpPr>
        <p:spPr>
          <a:xfrm>
            <a:off x="262014" y="965677"/>
            <a:ext cx="5627894" cy="568864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Pad mount _______ change the voltage of buried power lines and can be dangerous to play on.</a:t>
            </a:r>
          </a:p>
        </p:txBody>
      </p:sp>
      <p:sp>
        <p:nvSpPr>
          <p:cNvPr id="418" name="Transformers"/>
          <p:cNvSpPr/>
          <p:nvPr/>
        </p:nvSpPr>
        <p:spPr>
          <a:xfrm>
            <a:off x="0" y="1317955"/>
            <a:ext cx="10182492" cy="4984089"/>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lang="en-US" dirty="0"/>
              <a:t>t</a:t>
            </a:r>
            <a:r>
              <a:rPr dirty="0"/>
              <a:t>ransformers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17"/>
                                        </p:tgtEl>
                                        <p:attrNameLst>
                                          <p:attrName>style.visibility</p:attrName>
                                        </p:attrNameLst>
                                      </p:cBhvr>
                                      <p:to>
                                        <p:strVal val="visible"/>
                                      </p:to>
                                    </p:set>
                                    <p:anim calcmode="lin" valueType="num">
                                      <p:cBhvr>
                                        <p:cTn id="7" dur="1000" fill="hold"/>
                                        <p:tgtEl>
                                          <p:spTgt spid="417"/>
                                        </p:tgtEl>
                                        <p:attrNameLst>
                                          <p:attrName>ppt_x</p:attrName>
                                        </p:attrNameLst>
                                      </p:cBhvr>
                                      <p:tavLst>
                                        <p:tav tm="0">
                                          <p:val>
                                            <p:strVal val="0-#ppt_w/2"/>
                                          </p:val>
                                        </p:tav>
                                        <p:tav tm="100000">
                                          <p:val>
                                            <p:strVal val="#ppt_x"/>
                                          </p:val>
                                        </p:tav>
                                      </p:tavLst>
                                    </p:anim>
                                    <p:anim calcmode="lin" valueType="num">
                                      <p:cBhvr>
                                        <p:cTn id="8" dur="1000" fill="hold"/>
                                        <p:tgtEl>
                                          <p:spTgt spid="4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18"/>
                                        </p:tgtEl>
                                        <p:attrNameLst>
                                          <p:attrName>style.visibility</p:attrName>
                                        </p:attrNameLst>
                                      </p:cBhvr>
                                      <p:to>
                                        <p:strVal val="visible"/>
                                      </p:to>
                                    </p:set>
                                    <p:anim calcmode="lin" valueType="num">
                                      <p:cBhvr>
                                        <p:cTn id="13" dur="500" fill="hold"/>
                                        <p:tgtEl>
                                          <p:spTgt spid="418"/>
                                        </p:tgtEl>
                                        <p:attrNameLst>
                                          <p:attrName>ppt_x</p:attrName>
                                        </p:attrNameLst>
                                      </p:cBhvr>
                                      <p:tavLst>
                                        <p:tav tm="0">
                                          <p:val>
                                            <p:strVal val="#ppt_x"/>
                                          </p:val>
                                        </p:tav>
                                        <p:tav tm="100000">
                                          <p:val>
                                            <p:strVal val="#ppt_x"/>
                                          </p:val>
                                        </p:tav>
                                      </p:tavLst>
                                    </p:anim>
                                    <p:anim calcmode="lin" valueType="num">
                                      <p:cBhvr>
                                        <p:cTn id="14" dur="500" fill="hold"/>
                                        <p:tgtEl>
                                          <p:spTgt spid="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animBg="1" advAuto="0"/>
      <p:bldP spid="418"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E520C5-C36F-5546-ACF4-4082A8D41836}"/>
              </a:ext>
            </a:extLst>
          </p:cNvPr>
          <p:cNvSpPr/>
          <p:nvPr/>
        </p:nvSpPr>
        <p:spPr>
          <a:xfrm>
            <a:off x="8502516" y="5232589"/>
            <a:ext cx="327333" cy="215444"/>
          </a:xfrm>
          <a:prstGeom prst="rect">
            <a:avLst/>
          </a:prstGeom>
        </p:spPr>
        <p:txBody>
          <a:bodyPr wrap="none">
            <a:spAutoFit/>
          </a:bodyPr>
          <a:lstStyle/>
          <a:p>
            <a:r>
              <a:rPr lang="en-US" sz="800" dirty="0"/>
              <a:t>TM</a:t>
            </a:r>
          </a:p>
        </p:txBody>
      </p:sp>
      <p:pic>
        <p:nvPicPr>
          <p:cNvPr id="422" name="Volter Arms akimbo facing left.png" descr="Volter Arms akimbo facing left.png"/>
          <p:cNvPicPr>
            <a:picLocks noChangeAspect="1"/>
          </p:cNvPicPr>
          <p:nvPr/>
        </p:nvPicPr>
        <p:blipFill>
          <a:blip r:embed="rId3">
            <a:extLst/>
          </a:blip>
          <a:stretch>
            <a:fillRect/>
          </a:stretch>
        </p:blipFill>
        <p:spPr>
          <a:xfrm>
            <a:off x="5438306" y="213637"/>
            <a:ext cx="5074873" cy="6567483"/>
          </a:xfrm>
          <a:prstGeom prst="rect">
            <a:avLst/>
          </a:prstGeom>
          <a:ln w="3175">
            <a:miter lim="400000"/>
          </a:ln>
        </p:spPr>
      </p:pic>
      <p:sp>
        <p:nvSpPr>
          <p:cNvPr id="423" name="Group"/>
          <p:cNvSpPr txBox="1"/>
          <p:nvPr/>
        </p:nvSpPr>
        <p:spPr>
          <a:xfrm>
            <a:off x="967759" y="965677"/>
            <a:ext cx="4679349" cy="56886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000" b="1">
                <a:solidFill>
                  <a:srgbClr val="57C8E7"/>
                </a:solidFill>
                <a:latin typeface="Helvetica"/>
                <a:ea typeface="Helvetica"/>
                <a:cs typeface="Helvetica"/>
                <a:sym typeface="Helvetica"/>
              </a:defRPr>
            </a:lvl1pPr>
          </a:lstStyle>
          <a:p>
            <a:r>
              <a:t>Keep electrical equipment like ____  ____ and ____  ____  ___ free of clutter and never play around them.</a:t>
            </a:r>
          </a:p>
        </p:txBody>
      </p:sp>
      <p:sp>
        <p:nvSpPr>
          <p:cNvPr id="424" name="Electric meters…"/>
          <p:cNvSpPr/>
          <p:nvPr/>
        </p:nvSpPr>
        <p:spPr>
          <a:xfrm>
            <a:off x="0" y="1005333"/>
            <a:ext cx="10182492" cy="498409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9100" b="1">
                <a:solidFill>
                  <a:srgbClr val="FFFFFF"/>
                </a:solidFill>
                <a:latin typeface="Helvetica"/>
                <a:ea typeface="Helvetica"/>
                <a:cs typeface="Helvetica"/>
                <a:sym typeface="Helvetica"/>
              </a:defRPr>
            </a:pPr>
            <a:r>
              <a:rPr lang="en-US" sz="8000" dirty="0"/>
              <a:t>e</a:t>
            </a:r>
            <a:r>
              <a:rPr sz="8000" dirty="0"/>
              <a:t>lectric meters</a:t>
            </a:r>
          </a:p>
          <a:p>
            <a:pPr>
              <a:defRPr sz="9100" b="1">
                <a:solidFill>
                  <a:srgbClr val="FFFFFF"/>
                </a:solidFill>
                <a:latin typeface="Helvetica"/>
                <a:ea typeface="Helvetica"/>
                <a:cs typeface="Helvetica"/>
                <a:sym typeface="Helvetica"/>
              </a:defRPr>
            </a:pPr>
            <a:r>
              <a:rPr lang="en-US" sz="8000" dirty="0"/>
              <a:t>c</a:t>
            </a:r>
            <a:r>
              <a:rPr sz="8000" dirty="0"/>
              <a:t>ircuit </a:t>
            </a:r>
            <a:r>
              <a:rPr lang="en-US" sz="8000" dirty="0"/>
              <a:t>b</a:t>
            </a:r>
            <a:r>
              <a:rPr sz="8000" dirty="0"/>
              <a:t>reak</a:t>
            </a:r>
            <a:r>
              <a:rPr lang="en-US" sz="8000" dirty="0"/>
              <a:t>er</a:t>
            </a:r>
            <a:r>
              <a:rPr sz="8000" dirty="0"/>
              <a:t> </a:t>
            </a:r>
            <a:r>
              <a:rPr lang="en-US" sz="8000" dirty="0"/>
              <a:t>b</a:t>
            </a:r>
            <a:r>
              <a:rPr sz="8000" dirty="0"/>
              <a:t>ox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23"/>
                                        </p:tgtEl>
                                        <p:attrNameLst>
                                          <p:attrName>style.visibility</p:attrName>
                                        </p:attrNameLst>
                                      </p:cBhvr>
                                      <p:to>
                                        <p:strVal val="visible"/>
                                      </p:to>
                                    </p:set>
                                    <p:anim calcmode="lin" valueType="num">
                                      <p:cBhvr>
                                        <p:cTn id="7" dur="1000" fill="hold"/>
                                        <p:tgtEl>
                                          <p:spTgt spid="423"/>
                                        </p:tgtEl>
                                        <p:attrNameLst>
                                          <p:attrName>ppt_x</p:attrName>
                                        </p:attrNameLst>
                                      </p:cBhvr>
                                      <p:tavLst>
                                        <p:tav tm="0">
                                          <p:val>
                                            <p:strVal val="0-#ppt_w/2"/>
                                          </p:val>
                                        </p:tav>
                                        <p:tav tm="100000">
                                          <p:val>
                                            <p:strVal val="#ppt_x"/>
                                          </p:val>
                                        </p:tav>
                                      </p:tavLst>
                                    </p:anim>
                                    <p:anim calcmode="lin" valueType="num">
                                      <p:cBhvr>
                                        <p:cTn id="8" dur="1000" fill="hold"/>
                                        <p:tgtEl>
                                          <p:spTgt spid="4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24"/>
                                        </p:tgtEl>
                                        <p:attrNameLst>
                                          <p:attrName>style.visibility</p:attrName>
                                        </p:attrNameLst>
                                      </p:cBhvr>
                                      <p:to>
                                        <p:strVal val="visible"/>
                                      </p:to>
                                    </p:se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1" animBg="1" advAuto="0"/>
      <p:bldP spid="424"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Image" descr="Image"/>
          <p:cNvPicPr>
            <a:picLocks noChangeAspect="1"/>
          </p:cNvPicPr>
          <p:nvPr/>
        </p:nvPicPr>
        <p:blipFill>
          <a:blip r:embed="rId3">
            <a:extLst/>
          </a:blip>
          <a:stretch>
            <a:fillRect/>
          </a:stretch>
        </p:blipFill>
        <p:spPr>
          <a:xfrm>
            <a:off x="-84696" y="-25400"/>
            <a:ext cx="11506201" cy="7670800"/>
          </a:xfrm>
          <a:prstGeom prst="rect">
            <a:avLst/>
          </a:prstGeom>
          <a:ln w="3175">
            <a:miter lim="400000"/>
          </a:ln>
        </p:spPr>
      </p:pic>
      <p:sp>
        <p:nvSpPr>
          <p:cNvPr id="429" name="Electricity is powerful and we  must use it safely."/>
          <p:cNvSpPr txBox="1"/>
          <p:nvPr/>
        </p:nvSpPr>
        <p:spPr>
          <a:xfrm>
            <a:off x="781332" y="4550595"/>
            <a:ext cx="5125493" cy="2098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defTabSz="457200">
              <a:defRPr sz="4400" b="1">
                <a:solidFill>
                  <a:schemeClr val="accent3"/>
                </a:solidFill>
                <a:latin typeface="Helvetica"/>
                <a:ea typeface="Helvetica"/>
                <a:cs typeface="Helvetica"/>
                <a:sym typeface="Helvetica"/>
              </a:defRPr>
            </a:pPr>
            <a:r>
              <a:t>Electricity is powerful and we </a:t>
            </a:r>
            <a:br/>
            <a:r>
              <a:t>must use it safely.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p:cNvGrpSpPr/>
          <p:nvPr/>
        </p:nvGrpSpPr>
        <p:grpSpPr>
          <a:xfrm>
            <a:off x="-856914" y="-47818"/>
            <a:ext cx="11728757" cy="7812265"/>
            <a:chOff x="0" y="0"/>
            <a:chExt cx="11728756" cy="7812263"/>
          </a:xfrm>
        </p:grpSpPr>
        <p:pic>
          <p:nvPicPr>
            <p:cNvPr id="165" name="kids-on-bikes.jpg" descr="kids-on-bikes.jpg"/>
            <p:cNvPicPr>
              <a:picLocks noChangeAspect="1"/>
            </p:cNvPicPr>
            <p:nvPr/>
          </p:nvPicPr>
          <p:blipFill>
            <a:blip r:embed="rId3">
              <a:extLst/>
            </a:blip>
            <a:stretch>
              <a:fillRect/>
            </a:stretch>
          </p:blipFill>
          <p:spPr>
            <a:xfrm>
              <a:off x="0" y="0"/>
              <a:ext cx="11728757" cy="7812264"/>
            </a:xfrm>
            <a:prstGeom prst="rect">
              <a:avLst/>
            </a:prstGeom>
            <a:ln w="3175" cap="flat">
              <a:noFill/>
              <a:miter lim="400000"/>
            </a:ln>
            <a:effectLst/>
          </p:spPr>
        </p:pic>
        <p:sp>
          <p:nvSpPr>
            <p:cNvPr id="166" name="Rectangle"/>
            <p:cNvSpPr/>
            <p:nvPr/>
          </p:nvSpPr>
          <p:spPr>
            <a:xfrm>
              <a:off x="806113" y="30883"/>
              <a:ext cx="10261601" cy="7780868"/>
            </a:xfrm>
            <a:prstGeom prst="rect">
              <a:avLst/>
            </a:prstGeom>
            <a:solidFill>
              <a:srgbClr val="012168">
                <a:alpha val="20000"/>
              </a:srgbClr>
            </a:solidFill>
            <a:ln w="3175"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647700">
                <a:buClr>
                  <a:srgbClr val="000000"/>
                </a:buClr>
                <a:defRPr sz="44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grpSp>
      <p:sp>
        <p:nvSpPr>
          <p:cNvPr id="168" name="ENERGY"/>
          <p:cNvSpPr txBox="1"/>
          <p:nvPr/>
        </p:nvSpPr>
        <p:spPr>
          <a:xfrm>
            <a:off x="1609899" y="586930"/>
            <a:ext cx="6940202" cy="65427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241300" indent="-241300" defTabSz="406400">
              <a:spcBef>
                <a:spcPts val="500"/>
              </a:spcBef>
              <a:buClr>
                <a:srgbClr val="000000"/>
              </a:buClr>
              <a:defRPr sz="7000" b="1">
                <a:solidFill>
                  <a:srgbClr val="FFFFFF"/>
                </a:solidFill>
                <a:uFill>
                  <a:solidFill>
                    <a:srgbClr val="000000"/>
                  </a:solidFill>
                </a:uFill>
                <a:latin typeface="Helvetica"/>
                <a:ea typeface="Helvetica"/>
                <a:cs typeface="Helvetica"/>
                <a:sym typeface="Helvetica"/>
              </a:defRPr>
            </a:lvl1pPr>
          </a:lstStyle>
          <a:p>
            <a:pPr>
              <a:defRPr b="0">
                <a:latin typeface="+mn-lt"/>
                <a:ea typeface="+mn-ea"/>
                <a:cs typeface="+mn-cs"/>
                <a:sym typeface="Helvetica Light"/>
              </a:defRPr>
            </a:pPr>
            <a:r>
              <a:rPr b="1">
                <a:latin typeface="Helvetica"/>
                <a:ea typeface="Helvetica"/>
                <a:cs typeface="Helvetica"/>
                <a:sym typeface="Helvetica"/>
              </a:rPr>
              <a:t>ENERGY</a:t>
            </a:r>
          </a:p>
        </p:txBody>
      </p:sp>
      <p:sp>
        <p:nvSpPr>
          <p:cNvPr id="169" name="is the ability to do WORK."/>
          <p:cNvSpPr/>
          <p:nvPr/>
        </p:nvSpPr>
        <p:spPr>
          <a:xfrm>
            <a:off x="-8467" y="5980912"/>
            <a:ext cx="10176934" cy="1653046"/>
          </a:xfrm>
          <a:prstGeom prst="rect">
            <a:avLst/>
          </a:prstGeom>
          <a:solidFill>
            <a:srgbClr val="FFFFFF"/>
          </a:solidFill>
          <a:ln w="3175">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241300" indent="-241300" defTabSz="406400">
              <a:spcBef>
                <a:spcPts val="500"/>
              </a:spcBef>
              <a:buClr>
                <a:srgbClr val="000000"/>
              </a:buClr>
              <a:defRPr sz="4800">
                <a:solidFill>
                  <a:srgbClr val="000000">
                    <a:alpha val="50000"/>
                  </a:srgbClr>
                </a:solidFill>
                <a:uFill>
                  <a:solidFill>
                    <a:srgbClr val="000000"/>
                  </a:solidFill>
                </a:uFill>
              </a:defRPr>
            </a:pPr>
            <a:r>
              <a:t>is the ability to do </a:t>
            </a:r>
            <a:r>
              <a:rPr b="1">
                <a:latin typeface="Helvetica"/>
                <a:ea typeface="Helvetica"/>
                <a:cs typeface="Helvetica"/>
                <a:sym typeface="Helvetica"/>
              </a:rPr>
              <a:t>WORK</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decel="50000" fill="hold" nodeType="afterEffect">
                                  <p:stCondLst>
                                    <p:cond delay="4000"/>
                                  </p:stCondLst>
                                  <p:childTnLst>
                                    <p:animMotion origin="layout" path="M 0.000000 0.000000 L -0.005022 -0.237956" pathEditMode="relative">
                                      <p:cBhvr>
                                        <p:cTn id="6" dur="300" fill="hold"/>
                                        <p:tgtEl>
                                          <p:spTgt spid="167"/>
                                        </p:tgtEl>
                                        <p:attrNameLst>
                                          <p:attrName>ppt_x</p:attrName>
                                          <p:attrName>ppt_y</p:attrName>
                                        </p:attrNameLst>
                                      </p:cBhvr>
                                    </p:animMotion>
                                  </p:childTnLst>
                                </p:cTn>
                              </p:par>
                            </p:childTnLst>
                          </p:cTn>
                        </p:par>
                        <p:par>
                          <p:cTn id="7" fill="hold">
                            <p:stCondLst>
                              <p:cond delay="4300"/>
                            </p:stCondLst>
                            <p:childTnLst>
                              <p:par>
                                <p:cTn id="8" presetID="2" presetClass="entr" presetSubtype="4" fill="hold" grpId="2" nodeType="afterEffect">
                                  <p:stCondLst>
                                    <p:cond delay="0"/>
                                  </p:stCondLst>
                                  <p:iterate>
                                    <p:tmAbs val="0"/>
                                  </p:iterate>
                                  <p:childTnLst>
                                    <p:set>
                                      <p:cBhvr>
                                        <p:cTn id="9" fill="hold"/>
                                        <p:tgtEl>
                                          <p:spTgt spid="169"/>
                                        </p:tgtEl>
                                        <p:attrNameLst>
                                          <p:attrName>style.visibility</p:attrName>
                                        </p:attrNameLst>
                                      </p:cBhvr>
                                      <p:to>
                                        <p:strVal val="visible"/>
                                      </p:to>
                                    </p:set>
                                    <p:anim calcmode="lin" valueType="num">
                                      <p:cBhvr>
                                        <p:cTn id="10" dur="300" fill="hold"/>
                                        <p:tgtEl>
                                          <p:spTgt spid="169"/>
                                        </p:tgtEl>
                                        <p:attrNameLst>
                                          <p:attrName>ppt_x</p:attrName>
                                        </p:attrNameLst>
                                      </p:cBhvr>
                                      <p:tavLst>
                                        <p:tav tm="0">
                                          <p:val>
                                            <p:strVal val="#ppt_x"/>
                                          </p:val>
                                        </p:tav>
                                        <p:tav tm="100000">
                                          <p:val>
                                            <p:strVal val="#ppt_x"/>
                                          </p:val>
                                        </p:tav>
                                      </p:tavLst>
                                    </p:anim>
                                    <p:anim calcmode="lin" valueType="num">
                                      <p:cBhvr>
                                        <p:cTn id="11" dur="300" fill="hold"/>
                                        <p:tgtEl>
                                          <p:spTgt spid="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pic>
        <p:nvPicPr>
          <p:cNvPr id="433" name="left-orange.png" descr="left-orange.png"/>
          <p:cNvPicPr>
            <a:picLocks noChangeAspect="1"/>
          </p:cNvPicPr>
          <p:nvPr/>
        </p:nvPicPr>
        <p:blipFill>
          <a:blip r:embed="rId3">
            <a:extLst/>
          </a:blip>
          <a:stretch>
            <a:fillRect/>
          </a:stretch>
        </p:blipFill>
        <p:spPr>
          <a:xfrm>
            <a:off x="3958828" y="2095500"/>
            <a:ext cx="1121172" cy="1905000"/>
          </a:xfrm>
          <a:prstGeom prst="rect">
            <a:avLst/>
          </a:prstGeom>
          <a:ln w="3175">
            <a:miter lim="400000"/>
          </a:ln>
        </p:spPr>
      </p:pic>
      <p:pic>
        <p:nvPicPr>
          <p:cNvPr id="434" name="left-yellow.png" descr="left-yellow.png"/>
          <p:cNvPicPr>
            <a:picLocks noChangeAspect="1"/>
          </p:cNvPicPr>
          <p:nvPr/>
        </p:nvPicPr>
        <p:blipFill>
          <a:blip r:embed="rId4">
            <a:extLst/>
          </a:blip>
          <a:stretch>
            <a:fillRect/>
          </a:stretch>
        </p:blipFill>
        <p:spPr>
          <a:xfrm>
            <a:off x="3184921" y="2551906"/>
            <a:ext cx="1756173" cy="1587501"/>
          </a:xfrm>
          <a:prstGeom prst="rect">
            <a:avLst/>
          </a:prstGeom>
          <a:ln w="3175">
            <a:miter lim="400000"/>
          </a:ln>
        </p:spPr>
      </p:pic>
      <p:pic>
        <p:nvPicPr>
          <p:cNvPr id="435" name="left-green.png" descr="left-green.png"/>
          <p:cNvPicPr>
            <a:picLocks noChangeAspect="1"/>
          </p:cNvPicPr>
          <p:nvPr/>
        </p:nvPicPr>
        <p:blipFill>
          <a:blip r:embed="rId5">
            <a:extLst/>
          </a:blip>
          <a:stretch>
            <a:fillRect/>
          </a:stretch>
        </p:blipFill>
        <p:spPr>
          <a:xfrm>
            <a:off x="3036093" y="3504406"/>
            <a:ext cx="1865314" cy="1220391"/>
          </a:xfrm>
          <a:prstGeom prst="rect">
            <a:avLst/>
          </a:prstGeom>
          <a:ln w="3175">
            <a:miter lim="400000"/>
          </a:ln>
        </p:spPr>
      </p:pic>
      <p:pic>
        <p:nvPicPr>
          <p:cNvPr id="436" name="left-blue.png" descr="left-blue.png"/>
          <p:cNvPicPr>
            <a:picLocks noChangeAspect="1"/>
          </p:cNvPicPr>
          <p:nvPr/>
        </p:nvPicPr>
        <p:blipFill>
          <a:blip r:embed="rId6">
            <a:extLst/>
          </a:blip>
          <a:stretch>
            <a:fillRect/>
          </a:stretch>
        </p:blipFill>
        <p:spPr>
          <a:xfrm>
            <a:off x="3115468" y="4228703"/>
            <a:ext cx="1855392" cy="1468438"/>
          </a:xfrm>
          <a:prstGeom prst="rect">
            <a:avLst/>
          </a:prstGeom>
          <a:ln w="3175">
            <a:miter lim="400000"/>
          </a:ln>
        </p:spPr>
      </p:pic>
      <p:pic>
        <p:nvPicPr>
          <p:cNvPr id="437" name="purple.png" descr="purple.png"/>
          <p:cNvPicPr>
            <a:picLocks noChangeAspect="1"/>
          </p:cNvPicPr>
          <p:nvPr/>
        </p:nvPicPr>
        <p:blipFill>
          <a:blip r:embed="rId7">
            <a:extLst/>
          </a:blip>
          <a:stretch>
            <a:fillRect/>
          </a:stretch>
        </p:blipFill>
        <p:spPr>
          <a:xfrm>
            <a:off x="3919140" y="4288234"/>
            <a:ext cx="1160860" cy="1964532"/>
          </a:xfrm>
          <a:prstGeom prst="rect">
            <a:avLst/>
          </a:prstGeom>
          <a:ln w="3175">
            <a:miter lim="400000"/>
          </a:ln>
        </p:spPr>
      </p:pic>
      <p:pic>
        <p:nvPicPr>
          <p:cNvPr id="438" name="right-red.png" descr="right-red.png"/>
          <p:cNvPicPr>
            <a:picLocks noChangeAspect="1"/>
          </p:cNvPicPr>
          <p:nvPr/>
        </p:nvPicPr>
        <p:blipFill>
          <a:blip r:embed="rId8">
            <a:extLst/>
          </a:blip>
          <a:stretch>
            <a:fillRect/>
          </a:stretch>
        </p:blipFill>
        <p:spPr>
          <a:xfrm>
            <a:off x="5070078" y="4288234"/>
            <a:ext cx="1121172" cy="1964532"/>
          </a:xfrm>
          <a:prstGeom prst="rect">
            <a:avLst/>
          </a:prstGeom>
          <a:ln w="3175">
            <a:miter lim="400000"/>
          </a:ln>
        </p:spPr>
      </p:pic>
      <p:pic>
        <p:nvPicPr>
          <p:cNvPr id="439" name="right-orange.png" descr="right-orange.png"/>
          <p:cNvPicPr>
            <a:picLocks noChangeAspect="1"/>
          </p:cNvPicPr>
          <p:nvPr/>
        </p:nvPicPr>
        <p:blipFill>
          <a:blip r:embed="rId9">
            <a:extLst/>
          </a:blip>
          <a:stretch>
            <a:fillRect/>
          </a:stretch>
        </p:blipFill>
        <p:spPr>
          <a:xfrm>
            <a:off x="5199062" y="4218781"/>
            <a:ext cx="1726407" cy="1508126"/>
          </a:xfrm>
          <a:prstGeom prst="rect">
            <a:avLst/>
          </a:prstGeom>
          <a:ln w="3175">
            <a:miter lim="400000"/>
          </a:ln>
        </p:spPr>
      </p:pic>
      <p:pic>
        <p:nvPicPr>
          <p:cNvPr id="440" name="right-yellow.png" descr="right-yellow.png"/>
          <p:cNvPicPr>
            <a:picLocks noChangeAspect="1"/>
          </p:cNvPicPr>
          <p:nvPr/>
        </p:nvPicPr>
        <p:blipFill>
          <a:blip r:embed="rId10">
            <a:extLst/>
          </a:blip>
          <a:stretch>
            <a:fillRect/>
          </a:stretch>
        </p:blipFill>
        <p:spPr>
          <a:xfrm>
            <a:off x="5238750" y="3563937"/>
            <a:ext cx="1914922" cy="1150938"/>
          </a:xfrm>
          <a:prstGeom prst="rect">
            <a:avLst/>
          </a:prstGeom>
          <a:ln w="3175">
            <a:miter lim="400000"/>
          </a:ln>
        </p:spPr>
      </p:pic>
      <p:pic>
        <p:nvPicPr>
          <p:cNvPr id="441" name="right-gree.png" descr="right-gree.png"/>
          <p:cNvPicPr>
            <a:picLocks noChangeAspect="1"/>
          </p:cNvPicPr>
          <p:nvPr/>
        </p:nvPicPr>
        <p:blipFill>
          <a:blip r:embed="rId11">
            <a:extLst/>
          </a:blip>
          <a:stretch>
            <a:fillRect/>
          </a:stretch>
        </p:blipFill>
        <p:spPr>
          <a:xfrm>
            <a:off x="5189140" y="2551906"/>
            <a:ext cx="1736329" cy="1498204"/>
          </a:xfrm>
          <a:prstGeom prst="rect">
            <a:avLst/>
          </a:prstGeom>
          <a:ln w="3175">
            <a:miter lim="400000"/>
          </a:ln>
        </p:spPr>
      </p:pic>
      <p:pic>
        <p:nvPicPr>
          <p:cNvPr id="442" name="blue-right.png" descr="blue-right.png"/>
          <p:cNvPicPr>
            <a:picLocks noChangeAspect="1"/>
          </p:cNvPicPr>
          <p:nvPr/>
        </p:nvPicPr>
        <p:blipFill>
          <a:blip r:embed="rId12">
            <a:extLst/>
          </a:blip>
          <a:stretch>
            <a:fillRect/>
          </a:stretch>
        </p:blipFill>
        <p:spPr>
          <a:xfrm>
            <a:off x="5089921" y="2095500"/>
            <a:ext cx="1150939" cy="1924844"/>
          </a:xfrm>
          <a:prstGeom prst="rect">
            <a:avLst/>
          </a:prstGeom>
          <a:ln w="3175">
            <a:miter lim="400000"/>
          </a:ln>
        </p:spPr>
      </p:pic>
      <p:pic>
        <p:nvPicPr>
          <p:cNvPr id="443" name="left-orange.png" descr="left-orange.png"/>
          <p:cNvPicPr>
            <a:picLocks noChangeAspect="1"/>
          </p:cNvPicPr>
          <p:nvPr/>
        </p:nvPicPr>
        <p:blipFill>
          <a:blip r:embed="rId3">
            <a:extLst/>
          </a:blip>
          <a:stretch>
            <a:fillRect/>
          </a:stretch>
        </p:blipFill>
        <p:spPr>
          <a:xfrm>
            <a:off x="3978671" y="2105421"/>
            <a:ext cx="1121173" cy="1905001"/>
          </a:xfrm>
          <a:prstGeom prst="rect">
            <a:avLst/>
          </a:prstGeom>
          <a:ln w="3175">
            <a:miter lim="400000"/>
          </a:ln>
        </p:spPr>
      </p:pic>
      <p:pic>
        <p:nvPicPr>
          <p:cNvPr id="444" name="left-yellow.png" descr="left-yellow.png"/>
          <p:cNvPicPr>
            <a:picLocks noChangeAspect="1"/>
          </p:cNvPicPr>
          <p:nvPr/>
        </p:nvPicPr>
        <p:blipFill>
          <a:blip r:embed="rId4">
            <a:extLst/>
          </a:blip>
          <a:stretch>
            <a:fillRect/>
          </a:stretch>
        </p:blipFill>
        <p:spPr>
          <a:xfrm>
            <a:off x="3204765" y="2561828"/>
            <a:ext cx="1756173" cy="1587501"/>
          </a:xfrm>
          <a:prstGeom prst="rect">
            <a:avLst/>
          </a:prstGeom>
          <a:ln w="3175">
            <a:miter lim="400000"/>
          </a:ln>
        </p:spPr>
      </p:pic>
      <p:pic>
        <p:nvPicPr>
          <p:cNvPr id="445" name="left-green.png" descr="left-green.png"/>
          <p:cNvPicPr>
            <a:picLocks noChangeAspect="1"/>
          </p:cNvPicPr>
          <p:nvPr/>
        </p:nvPicPr>
        <p:blipFill>
          <a:blip r:embed="rId5">
            <a:extLst/>
          </a:blip>
          <a:stretch>
            <a:fillRect/>
          </a:stretch>
        </p:blipFill>
        <p:spPr>
          <a:xfrm>
            <a:off x="3055937" y="3514328"/>
            <a:ext cx="1865313" cy="1220391"/>
          </a:xfrm>
          <a:prstGeom prst="rect">
            <a:avLst/>
          </a:prstGeom>
          <a:ln w="3175">
            <a:miter lim="400000"/>
          </a:ln>
        </p:spPr>
      </p:pic>
      <p:pic>
        <p:nvPicPr>
          <p:cNvPr id="446" name="left-blue.png" descr="left-blue.png"/>
          <p:cNvPicPr>
            <a:picLocks noChangeAspect="1"/>
          </p:cNvPicPr>
          <p:nvPr/>
        </p:nvPicPr>
        <p:blipFill>
          <a:blip r:embed="rId6">
            <a:extLst/>
          </a:blip>
          <a:stretch>
            <a:fillRect/>
          </a:stretch>
        </p:blipFill>
        <p:spPr>
          <a:xfrm>
            <a:off x="3135312" y="4238625"/>
            <a:ext cx="1855392" cy="1468438"/>
          </a:xfrm>
          <a:prstGeom prst="rect">
            <a:avLst/>
          </a:prstGeom>
          <a:ln w="3175">
            <a:miter lim="400000"/>
          </a:ln>
        </p:spPr>
      </p:pic>
      <p:pic>
        <p:nvPicPr>
          <p:cNvPr id="447" name="purple.png" descr="purple.png"/>
          <p:cNvPicPr>
            <a:picLocks noChangeAspect="1"/>
          </p:cNvPicPr>
          <p:nvPr/>
        </p:nvPicPr>
        <p:blipFill>
          <a:blip r:embed="rId7">
            <a:extLst/>
          </a:blip>
          <a:stretch>
            <a:fillRect/>
          </a:stretch>
        </p:blipFill>
        <p:spPr>
          <a:xfrm>
            <a:off x="3938984" y="4298156"/>
            <a:ext cx="1160860" cy="1964532"/>
          </a:xfrm>
          <a:prstGeom prst="rect">
            <a:avLst/>
          </a:prstGeom>
          <a:ln w="3175">
            <a:miter lim="400000"/>
          </a:ln>
        </p:spPr>
      </p:pic>
      <p:pic>
        <p:nvPicPr>
          <p:cNvPr id="448" name="right-red.png" descr="right-red.png"/>
          <p:cNvPicPr>
            <a:picLocks noChangeAspect="1"/>
          </p:cNvPicPr>
          <p:nvPr/>
        </p:nvPicPr>
        <p:blipFill>
          <a:blip r:embed="rId8">
            <a:extLst/>
          </a:blip>
          <a:stretch>
            <a:fillRect/>
          </a:stretch>
        </p:blipFill>
        <p:spPr>
          <a:xfrm>
            <a:off x="5089921" y="4298156"/>
            <a:ext cx="1121173" cy="1964532"/>
          </a:xfrm>
          <a:prstGeom prst="rect">
            <a:avLst/>
          </a:prstGeom>
          <a:ln w="3175">
            <a:miter lim="400000"/>
          </a:ln>
        </p:spPr>
      </p:pic>
      <p:pic>
        <p:nvPicPr>
          <p:cNvPr id="449" name="right-orange.png" descr="right-orange.png"/>
          <p:cNvPicPr>
            <a:picLocks noChangeAspect="1"/>
          </p:cNvPicPr>
          <p:nvPr/>
        </p:nvPicPr>
        <p:blipFill>
          <a:blip r:embed="rId9">
            <a:extLst/>
          </a:blip>
          <a:stretch>
            <a:fillRect/>
          </a:stretch>
        </p:blipFill>
        <p:spPr>
          <a:xfrm>
            <a:off x="5218906" y="4228703"/>
            <a:ext cx="1726407" cy="1508126"/>
          </a:xfrm>
          <a:prstGeom prst="rect">
            <a:avLst/>
          </a:prstGeom>
          <a:ln w="3175">
            <a:miter lim="400000"/>
          </a:ln>
        </p:spPr>
      </p:pic>
      <p:pic>
        <p:nvPicPr>
          <p:cNvPr id="450" name="right-yellow.png" descr="right-yellow.png"/>
          <p:cNvPicPr>
            <a:picLocks noChangeAspect="1"/>
          </p:cNvPicPr>
          <p:nvPr/>
        </p:nvPicPr>
        <p:blipFill>
          <a:blip r:embed="rId10">
            <a:extLst/>
          </a:blip>
          <a:stretch>
            <a:fillRect/>
          </a:stretch>
        </p:blipFill>
        <p:spPr>
          <a:xfrm>
            <a:off x="5258593" y="3573859"/>
            <a:ext cx="1914923" cy="1150938"/>
          </a:xfrm>
          <a:prstGeom prst="rect">
            <a:avLst/>
          </a:prstGeom>
          <a:ln w="3175">
            <a:miter lim="400000"/>
          </a:ln>
        </p:spPr>
      </p:pic>
      <p:pic>
        <p:nvPicPr>
          <p:cNvPr id="451" name="right-gree.png" descr="right-gree.png"/>
          <p:cNvPicPr>
            <a:picLocks noChangeAspect="1"/>
          </p:cNvPicPr>
          <p:nvPr/>
        </p:nvPicPr>
        <p:blipFill>
          <a:blip r:embed="rId11">
            <a:extLst/>
          </a:blip>
          <a:stretch>
            <a:fillRect/>
          </a:stretch>
        </p:blipFill>
        <p:spPr>
          <a:xfrm>
            <a:off x="5208984" y="2561828"/>
            <a:ext cx="1736329" cy="1498204"/>
          </a:xfrm>
          <a:prstGeom prst="rect">
            <a:avLst/>
          </a:prstGeom>
          <a:ln w="3175">
            <a:miter lim="400000"/>
          </a:ln>
        </p:spPr>
      </p:pic>
      <p:pic>
        <p:nvPicPr>
          <p:cNvPr id="452" name="blue-right.png" descr="blue-right.png"/>
          <p:cNvPicPr>
            <a:picLocks noChangeAspect="1"/>
          </p:cNvPicPr>
          <p:nvPr/>
        </p:nvPicPr>
        <p:blipFill>
          <a:blip r:embed="rId12">
            <a:extLst/>
          </a:blip>
          <a:stretch>
            <a:fillRect/>
          </a:stretch>
        </p:blipFill>
        <p:spPr>
          <a:xfrm>
            <a:off x="5109765" y="2105421"/>
            <a:ext cx="1150939" cy="1924845"/>
          </a:xfrm>
          <a:prstGeom prst="rect">
            <a:avLst/>
          </a:prstGeom>
          <a:ln w="3175">
            <a:miter lim="400000"/>
          </a:ln>
        </p:spPr>
      </p:pic>
      <p:sp>
        <p:nvSpPr>
          <p:cNvPr id="453" name="Electrical Safety Sense"/>
          <p:cNvSpPr txBox="1">
            <a:spLocks noGrp="1"/>
          </p:cNvSpPr>
          <p:nvPr>
            <p:ph type="title" idx="4294967295"/>
          </p:nvPr>
        </p:nvSpPr>
        <p:spPr>
          <a:xfrm>
            <a:off x="912856" y="322763"/>
            <a:ext cx="8334288" cy="1220392"/>
          </a:xfrm>
          <a:prstGeom prst="rect">
            <a:avLst/>
          </a:prstGeom>
          <a:ln w="12700">
            <a:round/>
          </a:ln>
        </p:spPr>
        <p:txBody>
          <a:bodyPr lIns="54186" tIns="54186" rIns="54186" bIns="54186" anchor="t"/>
          <a:lstStyle>
            <a:lvl1pPr algn="l" defTabSz="599439">
              <a:defRPr sz="5899" b="1">
                <a:solidFill>
                  <a:srgbClr val="4AC7F4"/>
                </a:solidFill>
                <a:effectLst>
                  <a:outerShdw blurRad="22479" dist="22479" dir="2700000" rotWithShape="0">
                    <a:srgbClr val="797979"/>
                  </a:outerShdw>
                </a:effectLst>
                <a:uFill>
                  <a:solidFill>
                    <a:srgbClr val="0981B9"/>
                  </a:solidFill>
                </a:uFill>
                <a:latin typeface="Arial"/>
                <a:ea typeface="Arial"/>
                <a:cs typeface="Arial"/>
                <a:sym typeface="Arial"/>
              </a:defRPr>
            </a:lvl1pPr>
          </a:lstStyle>
          <a:p>
            <a:pPr>
              <a:defRPr sz="4601"/>
            </a:pPr>
            <a:r>
              <a:rPr sz="5899"/>
              <a:t>Electrical Safety Sense</a:t>
            </a:r>
          </a:p>
        </p:txBody>
      </p:sp>
      <p:sp>
        <p:nvSpPr>
          <p:cNvPr id="454" name="Are you ready?"/>
          <p:cNvSpPr txBox="1"/>
          <p:nvPr/>
        </p:nvSpPr>
        <p:spPr>
          <a:xfrm>
            <a:off x="1895121" y="6251971"/>
            <a:ext cx="6570775" cy="1220392"/>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ormAutofit/>
          </a:bodyPr>
          <a:lstStyle>
            <a:lvl1pPr algn="l" defTabSz="1016000">
              <a:defRPr sz="6400" b="1">
                <a:solidFill>
                  <a:schemeClr val="accent4"/>
                </a:solidFill>
                <a:effectLst>
                  <a:outerShdw blurRad="38100" dist="38100" dir="2700000" rotWithShape="0">
                    <a:srgbClr val="797979"/>
                  </a:outerShdw>
                </a:effectLst>
                <a:uFill>
                  <a:solidFill>
                    <a:srgbClr val="0981B9"/>
                  </a:solidFill>
                </a:uFill>
                <a:latin typeface="Arial"/>
                <a:ea typeface="Arial"/>
                <a:cs typeface="Arial"/>
                <a:sym typeface="Arial"/>
              </a:defRPr>
            </a:lvl1pPr>
          </a:lstStyle>
          <a:p>
            <a:r>
              <a:t>Are you ready?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42"/>
                                        </p:tgtEl>
                                        <p:attrNameLst>
                                          <p:attrName>style.visibility</p:attrName>
                                        </p:attrNameLst>
                                      </p:cBhvr>
                                      <p:to>
                                        <p:strVal val="visible"/>
                                      </p:to>
                                    </p:set>
                                    <p:animEffect transition="in" filter="dissolve">
                                      <p:cBhvr>
                                        <p:cTn id="7" dur="100"/>
                                        <p:tgtEl>
                                          <p:spTgt spid="442"/>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441"/>
                                        </p:tgtEl>
                                        <p:attrNameLst>
                                          <p:attrName>style.visibility</p:attrName>
                                        </p:attrNameLst>
                                      </p:cBhvr>
                                      <p:to>
                                        <p:strVal val="visible"/>
                                      </p:to>
                                    </p:set>
                                    <p:animEffect transition="in" filter="dissolve">
                                      <p:cBhvr>
                                        <p:cTn id="11" dur="100"/>
                                        <p:tgtEl>
                                          <p:spTgt spid="441"/>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440"/>
                                        </p:tgtEl>
                                        <p:attrNameLst>
                                          <p:attrName>style.visibility</p:attrName>
                                        </p:attrNameLst>
                                      </p:cBhvr>
                                      <p:to>
                                        <p:strVal val="visible"/>
                                      </p:to>
                                    </p:set>
                                    <p:animEffect transition="in" filter="dissolve">
                                      <p:cBhvr>
                                        <p:cTn id="15" dur="100"/>
                                        <p:tgtEl>
                                          <p:spTgt spid="440"/>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439"/>
                                        </p:tgtEl>
                                        <p:attrNameLst>
                                          <p:attrName>style.visibility</p:attrName>
                                        </p:attrNameLst>
                                      </p:cBhvr>
                                      <p:to>
                                        <p:strVal val="visible"/>
                                      </p:to>
                                    </p:set>
                                    <p:animEffect transition="in" filter="dissolve">
                                      <p:cBhvr>
                                        <p:cTn id="19" dur="100"/>
                                        <p:tgtEl>
                                          <p:spTgt spid="439"/>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438"/>
                                        </p:tgtEl>
                                        <p:attrNameLst>
                                          <p:attrName>style.visibility</p:attrName>
                                        </p:attrNameLst>
                                      </p:cBhvr>
                                      <p:to>
                                        <p:strVal val="visible"/>
                                      </p:to>
                                    </p:set>
                                    <p:animEffect transition="in" filter="dissolve">
                                      <p:cBhvr>
                                        <p:cTn id="23" dur="100"/>
                                        <p:tgtEl>
                                          <p:spTgt spid="438"/>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437"/>
                                        </p:tgtEl>
                                        <p:attrNameLst>
                                          <p:attrName>style.visibility</p:attrName>
                                        </p:attrNameLst>
                                      </p:cBhvr>
                                      <p:to>
                                        <p:strVal val="visible"/>
                                      </p:to>
                                    </p:set>
                                    <p:animEffect transition="in" filter="dissolve">
                                      <p:cBhvr>
                                        <p:cTn id="27" dur="100"/>
                                        <p:tgtEl>
                                          <p:spTgt spid="437"/>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436"/>
                                        </p:tgtEl>
                                        <p:attrNameLst>
                                          <p:attrName>style.visibility</p:attrName>
                                        </p:attrNameLst>
                                      </p:cBhvr>
                                      <p:to>
                                        <p:strVal val="visible"/>
                                      </p:to>
                                    </p:set>
                                    <p:animEffect transition="in" filter="dissolve">
                                      <p:cBhvr>
                                        <p:cTn id="31" dur="100"/>
                                        <p:tgtEl>
                                          <p:spTgt spid="436"/>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435"/>
                                        </p:tgtEl>
                                        <p:attrNameLst>
                                          <p:attrName>style.visibility</p:attrName>
                                        </p:attrNameLst>
                                      </p:cBhvr>
                                      <p:to>
                                        <p:strVal val="visible"/>
                                      </p:to>
                                    </p:set>
                                    <p:animEffect transition="in" filter="dissolve">
                                      <p:cBhvr>
                                        <p:cTn id="35" dur="100"/>
                                        <p:tgtEl>
                                          <p:spTgt spid="435"/>
                                        </p:tgtEl>
                                      </p:cBhvr>
                                    </p:animEffect>
                                  </p:childTnLst>
                                </p:cTn>
                              </p:par>
                            </p:childTnLst>
                          </p:cTn>
                        </p:par>
                        <p:par>
                          <p:cTn id="36" fill="hold">
                            <p:stCondLst>
                              <p:cond delay="800"/>
                            </p:stCondLst>
                            <p:childTnLst>
                              <p:par>
                                <p:cTn id="37" presetID="9" presetClass="entr" fill="hold" grpId="9" nodeType="afterEffect">
                                  <p:stCondLst>
                                    <p:cond delay="0"/>
                                  </p:stCondLst>
                                  <p:iterate>
                                    <p:tmAbs val="0"/>
                                  </p:iterate>
                                  <p:childTnLst>
                                    <p:set>
                                      <p:cBhvr>
                                        <p:cTn id="38" fill="hold"/>
                                        <p:tgtEl>
                                          <p:spTgt spid="434"/>
                                        </p:tgtEl>
                                        <p:attrNameLst>
                                          <p:attrName>style.visibility</p:attrName>
                                        </p:attrNameLst>
                                      </p:cBhvr>
                                      <p:to>
                                        <p:strVal val="visible"/>
                                      </p:to>
                                    </p:set>
                                    <p:animEffect transition="in" filter="dissolve">
                                      <p:cBhvr>
                                        <p:cTn id="39" dur="100"/>
                                        <p:tgtEl>
                                          <p:spTgt spid="434"/>
                                        </p:tgtEl>
                                      </p:cBhvr>
                                    </p:animEffect>
                                  </p:childTnLst>
                                </p:cTn>
                              </p:par>
                            </p:childTnLst>
                          </p:cTn>
                        </p:par>
                        <p:par>
                          <p:cTn id="40" fill="hold">
                            <p:stCondLst>
                              <p:cond delay="900"/>
                            </p:stCondLst>
                            <p:childTnLst>
                              <p:par>
                                <p:cTn id="41" presetID="9" presetClass="entr" fill="hold" grpId="10" nodeType="afterEffect">
                                  <p:stCondLst>
                                    <p:cond delay="0"/>
                                  </p:stCondLst>
                                  <p:iterate>
                                    <p:tmAbs val="0"/>
                                  </p:iterate>
                                  <p:childTnLst>
                                    <p:set>
                                      <p:cBhvr>
                                        <p:cTn id="42" fill="hold"/>
                                        <p:tgtEl>
                                          <p:spTgt spid="433"/>
                                        </p:tgtEl>
                                        <p:attrNameLst>
                                          <p:attrName>style.visibility</p:attrName>
                                        </p:attrNameLst>
                                      </p:cBhvr>
                                      <p:to>
                                        <p:strVal val="visible"/>
                                      </p:to>
                                    </p:set>
                                    <p:animEffect transition="in" filter="dissolve">
                                      <p:cBhvr>
                                        <p:cTn id="43" dur="100"/>
                                        <p:tgtEl>
                                          <p:spTgt spid="433"/>
                                        </p:tgtEl>
                                      </p:cBhvr>
                                    </p:animEffect>
                                  </p:childTnLst>
                                </p:cTn>
                              </p:par>
                            </p:childTnLst>
                          </p:cTn>
                        </p:par>
                        <p:par>
                          <p:cTn id="44" fill="hold">
                            <p:stCondLst>
                              <p:cond delay="1000"/>
                            </p:stCondLst>
                            <p:childTnLst>
                              <p:par>
                                <p:cTn id="45" presetID="9" presetClass="exit" fill="hold" grpId="11" nodeType="afterEffect">
                                  <p:stCondLst>
                                    <p:cond delay="0"/>
                                  </p:stCondLst>
                                  <p:iterate>
                                    <p:tmAbs val="0"/>
                                  </p:iterate>
                                  <p:childTnLst>
                                    <p:animEffect transition="out" filter="dissolve">
                                      <p:cBhvr>
                                        <p:cTn id="46" dur="100" fill="hold"/>
                                        <p:tgtEl>
                                          <p:spTgt spid="442"/>
                                        </p:tgtEl>
                                      </p:cBhvr>
                                    </p:animEffect>
                                    <p:set>
                                      <p:cBhvr>
                                        <p:cTn id="47" fill="hold">
                                          <p:stCondLst>
                                            <p:cond delay="99"/>
                                          </p:stCondLst>
                                        </p:cTn>
                                        <p:tgtEl>
                                          <p:spTgt spid="442"/>
                                        </p:tgtEl>
                                        <p:attrNameLst>
                                          <p:attrName>style.visibility</p:attrName>
                                        </p:attrNameLst>
                                      </p:cBhvr>
                                      <p:to>
                                        <p:strVal val="hidden"/>
                                      </p:to>
                                    </p:set>
                                  </p:childTnLst>
                                </p:cTn>
                              </p:par>
                            </p:childTnLst>
                          </p:cTn>
                        </p:par>
                        <p:par>
                          <p:cTn id="48" fill="hold">
                            <p:stCondLst>
                              <p:cond delay="1100"/>
                            </p:stCondLst>
                            <p:childTnLst>
                              <p:par>
                                <p:cTn id="49" presetID="9" presetClass="exit" fill="hold" grpId="12" nodeType="afterEffect">
                                  <p:stCondLst>
                                    <p:cond delay="0"/>
                                  </p:stCondLst>
                                  <p:iterate>
                                    <p:tmAbs val="0"/>
                                  </p:iterate>
                                  <p:childTnLst>
                                    <p:animEffect transition="out" filter="dissolve">
                                      <p:cBhvr>
                                        <p:cTn id="50" dur="100" fill="hold"/>
                                        <p:tgtEl>
                                          <p:spTgt spid="441"/>
                                        </p:tgtEl>
                                      </p:cBhvr>
                                    </p:animEffect>
                                    <p:set>
                                      <p:cBhvr>
                                        <p:cTn id="51" fill="hold">
                                          <p:stCondLst>
                                            <p:cond delay="99"/>
                                          </p:stCondLst>
                                        </p:cTn>
                                        <p:tgtEl>
                                          <p:spTgt spid="441"/>
                                        </p:tgtEl>
                                        <p:attrNameLst>
                                          <p:attrName>style.visibility</p:attrName>
                                        </p:attrNameLst>
                                      </p:cBhvr>
                                      <p:to>
                                        <p:strVal val="hidden"/>
                                      </p:to>
                                    </p:set>
                                  </p:childTnLst>
                                </p:cTn>
                              </p:par>
                            </p:childTnLst>
                          </p:cTn>
                        </p:par>
                        <p:par>
                          <p:cTn id="52" fill="hold">
                            <p:stCondLst>
                              <p:cond delay="1200"/>
                            </p:stCondLst>
                            <p:childTnLst>
                              <p:par>
                                <p:cTn id="53" presetID="9" presetClass="exit" fill="hold" grpId="13" nodeType="afterEffect">
                                  <p:stCondLst>
                                    <p:cond delay="0"/>
                                  </p:stCondLst>
                                  <p:iterate>
                                    <p:tmAbs val="0"/>
                                  </p:iterate>
                                  <p:childTnLst>
                                    <p:animEffect transition="out" filter="dissolve">
                                      <p:cBhvr>
                                        <p:cTn id="54" dur="100" fill="hold"/>
                                        <p:tgtEl>
                                          <p:spTgt spid="440"/>
                                        </p:tgtEl>
                                      </p:cBhvr>
                                    </p:animEffect>
                                    <p:set>
                                      <p:cBhvr>
                                        <p:cTn id="55" fill="hold">
                                          <p:stCondLst>
                                            <p:cond delay="99"/>
                                          </p:stCondLst>
                                        </p:cTn>
                                        <p:tgtEl>
                                          <p:spTgt spid="440"/>
                                        </p:tgtEl>
                                        <p:attrNameLst>
                                          <p:attrName>style.visibility</p:attrName>
                                        </p:attrNameLst>
                                      </p:cBhvr>
                                      <p:to>
                                        <p:strVal val="hidden"/>
                                      </p:to>
                                    </p:set>
                                  </p:childTnLst>
                                </p:cTn>
                              </p:par>
                            </p:childTnLst>
                          </p:cTn>
                        </p:par>
                        <p:par>
                          <p:cTn id="56" fill="hold">
                            <p:stCondLst>
                              <p:cond delay="1300"/>
                            </p:stCondLst>
                            <p:childTnLst>
                              <p:par>
                                <p:cTn id="57" presetID="9" presetClass="exit" fill="hold" grpId="14" nodeType="afterEffect">
                                  <p:stCondLst>
                                    <p:cond delay="0"/>
                                  </p:stCondLst>
                                  <p:iterate>
                                    <p:tmAbs val="0"/>
                                  </p:iterate>
                                  <p:childTnLst>
                                    <p:animEffect transition="out" filter="dissolve">
                                      <p:cBhvr>
                                        <p:cTn id="58" dur="100" fill="hold"/>
                                        <p:tgtEl>
                                          <p:spTgt spid="439"/>
                                        </p:tgtEl>
                                      </p:cBhvr>
                                    </p:animEffect>
                                    <p:set>
                                      <p:cBhvr>
                                        <p:cTn id="59" fill="hold">
                                          <p:stCondLst>
                                            <p:cond delay="99"/>
                                          </p:stCondLst>
                                        </p:cTn>
                                        <p:tgtEl>
                                          <p:spTgt spid="439"/>
                                        </p:tgtEl>
                                        <p:attrNameLst>
                                          <p:attrName>style.visibility</p:attrName>
                                        </p:attrNameLst>
                                      </p:cBhvr>
                                      <p:to>
                                        <p:strVal val="hidden"/>
                                      </p:to>
                                    </p:set>
                                  </p:childTnLst>
                                </p:cTn>
                              </p:par>
                            </p:childTnLst>
                          </p:cTn>
                        </p:par>
                        <p:par>
                          <p:cTn id="60" fill="hold">
                            <p:stCondLst>
                              <p:cond delay="1400"/>
                            </p:stCondLst>
                            <p:childTnLst>
                              <p:par>
                                <p:cTn id="61" presetID="9" presetClass="exit" fill="hold" grpId="15" nodeType="afterEffect">
                                  <p:stCondLst>
                                    <p:cond delay="0"/>
                                  </p:stCondLst>
                                  <p:iterate>
                                    <p:tmAbs val="0"/>
                                  </p:iterate>
                                  <p:childTnLst>
                                    <p:animEffect transition="out" filter="dissolve">
                                      <p:cBhvr>
                                        <p:cTn id="62" dur="100" fill="hold"/>
                                        <p:tgtEl>
                                          <p:spTgt spid="438"/>
                                        </p:tgtEl>
                                      </p:cBhvr>
                                    </p:animEffect>
                                    <p:set>
                                      <p:cBhvr>
                                        <p:cTn id="63" fill="hold">
                                          <p:stCondLst>
                                            <p:cond delay="99"/>
                                          </p:stCondLst>
                                        </p:cTn>
                                        <p:tgtEl>
                                          <p:spTgt spid="438"/>
                                        </p:tgtEl>
                                        <p:attrNameLst>
                                          <p:attrName>style.visibility</p:attrName>
                                        </p:attrNameLst>
                                      </p:cBhvr>
                                      <p:to>
                                        <p:strVal val="hidden"/>
                                      </p:to>
                                    </p:set>
                                  </p:childTnLst>
                                </p:cTn>
                              </p:par>
                            </p:childTnLst>
                          </p:cTn>
                        </p:par>
                        <p:par>
                          <p:cTn id="64" fill="hold">
                            <p:stCondLst>
                              <p:cond delay="1500"/>
                            </p:stCondLst>
                            <p:childTnLst>
                              <p:par>
                                <p:cTn id="65" presetID="9" presetClass="exit" fill="hold" grpId="16" nodeType="afterEffect">
                                  <p:stCondLst>
                                    <p:cond delay="0"/>
                                  </p:stCondLst>
                                  <p:iterate>
                                    <p:tmAbs val="0"/>
                                  </p:iterate>
                                  <p:childTnLst>
                                    <p:animEffect transition="out" filter="dissolve">
                                      <p:cBhvr>
                                        <p:cTn id="66" dur="100" fill="hold"/>
                                        <p:tgtEl>
                                          <p:spTgt spid="437"/>
                                        </p:tgtEl>
                                      </p:cBhvr>
                                    </p:animEffect>
                                    <p:set>
                                      <p:cBhvr>
                                        <p:cTn id="67" fill="hold">
                                          <p:stCondLst>
                                            <p:cond delay="99"/>
                                          </p:stCondLst>
                                        </p:cTn>
                                        <p:tgtEl>
                                          <p:spTgt spid="437"/>
                                        </p:tgtEl>
                                        <p:attrNameLst>
                                          <p:attrName>style.visibility</p:attrName>
                                        </p:attrNameLst>
                                      </p:cBhvr>
                                      <p:to>
                                        <p:strVal val="hidden"/>
                                      </p:to>
                                    </p:set>
                                  </p:childTnLst>
                                </p:cTn>
                              </p:par>
                            </p:childTnLst>
                          </p:cTn>
                        </p:par>
                        <p:par>
                          <p:cTn id="68" fill="hold">
                            <p:stCondLst>
                              <p:cond delay="1600"/>
                            </p:stCondLst>
                            <p:childTnLst>
                              <p:par>
                                <p:cTn id="69" presetID="9" presetClass="exit" fill="hold" grpId="17" nodeType="afterEffect">
                                  <p:stCondLst>
                                    <p:cond delay="0"/>
                                  </p:stCondLst>
                                  <p:iterate>
                                    <p:tmAbs val="0"/>
                                  </p:iterate>
                                  <p:childTnLst>
                                    <p:animEffect transition="out" filter="dissolve">
                                      <p:cBhvr>
                                        <p:cTn id="70" dur="100" fill="hold"/>
                                        <p:tgtEl>
                                          <p:spTgt spid="436"/>
                                        </p:tgtEl>
                                      </p:cBhvr>
                                    </p:animEffect>
                                    <p:set>
                                      <p:cBhvr>
                                        <p:cTn id="71" fill="hold">
                                          <p:stCondLst>
                                            <p:cond delay="99"/>
                                          </p:stCondLst>
                                        </p:cTn>
                                        <p:tgtEl>
                                          <p:spTgt spid="436"/>
                                        </p:tgtEl>
                                        <p:attrNameLst>
                                          <p:attrName>style.visibility</p:attrName>
                                        </p:attrNameLst>
                                      </p:cBhvr>
                                      <p:to>
                                        <p:strVal val="hidden"/>
                                      </p:to>
                                    </p:set>
                                  </p:childTnLst>
                                </p:cTn>
                              </p:par>
                            </p:childTnLst>
                          </p:cTn>
                        </p:par>
                        <p:par>
                          <p:cTn id="72" fill="hold">
                            <p:stCondLst>
                              <p:cond delay="1700"/>
                            </p:stCondLst>
                            <p:childTnLst>
                              <p:par>
                                <p:cTn id="73" presetID="9" presetClass="exit" fill="hold" grpId="18" nodeType="afterEffect">
                                  <p:stCondLst>
                                    <p:cond delay="0"/>
                                  </p:stCondLst>
                                  <p:iterate>
                                    <p:tmAbs val="0"/>
                                  </p:iterate>
                                  <p:childTnLst>
                                    <p:animEffect transition="out" filter="dissolve">
                                      <p:cBhvr>
                                        <p:cTn id="74" dur="100" fill="hold"/>
                                        <p:tgtEl>
                                          <p:spTgt spid="435"/>
                                        </p:tgtEl>
                                      </p:cBhvr>
                                    </p:animEffect>
                                    <p:set>
                                      <p:cBhvr>
                                        <p:cTn id="75" fill="hold">
                                          <p:stCondLst>
                                            <p:cond delay="99"/>
                                          </p:stCondLst>
                                        </p:cTn>
                                        <p:tgtEl>
                                          <p:spTgt spid="435"/>
                                        </p:tgtEl>
                                        <p:attrNameLst>
                                          <p:attrName>style.visibility</p:attrName>
                                        </p:attrNameLst>
                                      </p:cBhvr>
                                      <p:to>
                                        <p:strVal val="hidden"/>
                                      </p:to>
                                    </p:set>
                                  </p:childTnLst>
                                </p:cTn>
                              </p:par>
                            </p:childTnLst>
                          </p:cTn>
                        </p:par>
                        <p:par>
                          <p:cTn id="76" fill="hold">
                            <p:stCondLst>
                              <p:cond delay="1800"/>
                            </p:stCondLst>
                            <p:childTnLst>
                              <p:par>
                                <p:cTn id="77" presetID="9" presetClass="exit" fill="hold" grpId="19" nodeType="afterEffect">
                                  <p:stCondLst>
                                    <p:cond delay="0"/>
                                  </p:stCondLst>
                                  <p:iterate>
                                    <p:tmAbs val="0"/>
                                  </p:iterate>
                                  <p:childTnLst>
                                    <p:animEffect transition="out" filter="dissolve">
                                      <p:cBhvr>
                                        <p:cTn id="78" dur="100" fill="hold"/>
                                        <p:tgtEl>
                                          <p:spTgt spid="434"/>
                                        </p:tgtEl>
                                      </p:cBhvr>
                                    </p:animEffect>
                                    <p:set>
                                      <p:cBhvr>
                                        <p:cTn id="79" fill="hold">
                                          <p:stCondLst>
                                            <p:cond delay="99"/>
                                          </p:stCondLst>
                                        </p:cTn>
                                        <p:tgtEl>
                                          <p:spTgt spid="434"/>
                                        </p:tgtEl>
                                        <p:attrNameLst>
                                          <p:attrName>style.visibility</p:attrName>
                                        </p:attrNameLst>
                                      </p:cBhvr>
                                      <p:to>
                                        <p:strVal val="hidden"/>
                                      </p:to>
                                    </p:set>
                                  </p:childTnLst>
                                </p:cTn>
                              </p:par>
                            </p:childTnLst>
                          </p:cTn>
                        </p:par>
                        <p:par>
                          <p:cTn id="80" fill="hold">
                            <p:stCondLst>
                              <p:cond delay="1900"/>
                            </p:stCondLst>
                            <p:childTnLst>
                              <p:par>
                                <p:cTn id="81" presetID="9" presetClass="exit" fill="hold" grpId="20" nodeType="afterEffect">
                                  <p:stCondLst>
                                    <p:cond delay="0"/>
                                  </p:stCondLst>
                                  <p:iterate>
                                    <p:tmAbs val="0"/>
                                  </p:iterate>
                                  <p:childTnLst>
                                    <p:animEffect transition="out" filter="dissolve">
                                      <p:cBhvr>
                                        <p:cTn id="82" dur="100" fill="hold"/>
                                        <p:tgtEl>
                                          <p:spTgt spid="433"/>
                                        </p:tgtEl>
                                      </p:cBhvr>
                                    </p:animEffect>
                                    <p:set>
                                      <p:cBhvr>
                                        <p:cTn id="83" fill="hold">
                                          <p:stCondLst>
                                            <p:cond delay="99"/>
                                          </p:stCondLst>
                                        </p:cTn>
                                        <p:tgtEl>
                                          <p:spTgt spid="433"/>
                                        </p:tgtEl>
                                        <p:attrNameLst>
                                          <p:attrName>style.visibility</p:attrName>
                                        </p:attrNameLst>
                                      </p:cBhvr>
                                      <p:to>
                                        <p:strVal val="hidden"/>
                                      </p:to>
                                    </p:set>
                                  </p:childTnLst>
                                </p:cTn>
                              </p:par>
                            </p:childTnLst>
                          </p:cTn>
                        </p:par>
                        <p:par>
                          <p:cTn id="84" fill="hold">
                            <p:stCondLst>
                              <p:cond delay="2000"/>
                            </p:stCondLst>
                            <p:childTnLst>
                              <p:par>
                                <p:cTn id="85" presetID="9" presetClass="entr" fill="hold" grpId="21" nodeType="afterEffect">
                                  <p:stCondLst>
                                    <p:cond delay="0"/>
                                  </p:stCondLst>
                                  <p:iterate>
                                    <p:tmAbs val="0"/>
                                  </p:iterate>
                                  <p:childTnLst>
                                    <p:set>
                                      <p:cBhvr>
                                        <p:cTn id="86" fill="hold"/>
                                        <p:tgtEl>
                                          <p:spTgt spid="452"/>
                                        </p:tgtEl>
                                        <p:attrNameLst>
                                          <p:attrName>style.visibility</p:attrName>
                                        </p:attrNameLst>
                                      </p:cBhvr>
                                      <p:to>
                                        <p:strVal val="visible"/>
                                      </p:to>
                                    </p:set>
                                    <p:animEffect transition="in" filter="dissolve">
                                      <p:cBhvr>
                                        <p:cTn id="87" dur="100"/>
                                        <p:tgtEl>
                                          <p:spTgt spid="452"/>
                                        </p:tgtEl>
                                      </p:cBhvr>
                                    </p:animEffect>
                                  </p:childTnLst>
                                </p:cTn>
                              </p:par>
                            </p:childTnLst>
                          </p:cTn>
                        </p:par>
                        <p:par>
                          <p:cTn id="88" fill="hold">
                            <p:stCondLst>
                              <p:cond delay="2100"/>
                            </p:stCondLst>
                            <p:childTnLst>
                              <p:par>
                                <p:cTn id="89" presetID="9" presetClass="entr" fill="hold" grpId="22" nodeType="afterEffect">
                                  <p:stCondLst>
                                    <p:cond delay="0"/>
                                  </p:stCondLst>
                                  <p:iterate>
                                    <p:tmAbs val="0"/>
                                  </p:iterate>
                                  <p:childTnLst>
                                    <p:set>
                                      <p:cBhvr>
                                        <p:cTn id="90" fill="hold"/>
                                        <p:tgtEl>
                                          <p:spTgt spid="451"/>
                                        </p:tgtEl>
                                        <p:attrNameLst>
                                          <p:attrName>style.visibility</p:attrName>
                                        </p:attrNameLst>
                                      </p:cBhvr>
                                      <p:to>
                                        <p:strVal val="visible"/>
                                      </p:to>
                                    </p:set>
                                    <p:animEffect transition="in" filter="dissolve">
                                      <p:cBhvr>
                                        <p:cTn id="91" dur="100"/>
                                        <p:tgtEl>
                                          <p:spTgt spid="451"/>
                                        </p:tgtEl>
                                      </p:cBhvr>
                                    </p:animEffect>
                                  </p:childTnLst>
                                </p:cTn>
                              </p:par>
                            </p:childTnLst>
                          </p:cTn>
                        </p:par>
                        <p:par>
                          <p:cTn id="92" fill="hold">
                            <p:stCondLst>
                              <p:cond delay="2200"/>
                            </p:stCondLst>
                            <p:childTnLst>
                              <p:par>
                                <p:cTn id="93" presetID="9" presetClass="entr" fill="hold" grpId="23" nodeType="afterEffect">
                                  <p:stCondLst>
                                    <p:cond delay="0"/>
                                  </p:stCondLst>
                                  <p:iterate>
                                    <p:tmAbs val="0"/>
                                  </p:iterate>
                                  <p:childTnLst>
                                    <p:set>
                                      <p:cBhvr>
                                        <p:cTn id="94" fill="hold"/>
                                        <p:tgtEl>
                                          <p:spTgt spid="450"/>
                                        </p:tgtEl>
                                        <p:attrNameLst>
                                          <p:attrName>style.visibility</p:attrName>
                                        </p:attrNameLst>
                                      </p:cBhvr>
                                      <p:to>
                                        <p:strVal val="visible"/>
                                      </p:to>
                                    </p:set>
                                    <p:animEffect transition="in" filter="dissolve">
                                      <p:cBhvr>
                                        <p:cTn id="95" dur="100"/>
                                        <p:tgtEl>
                                          <p:spTgt spid="450"/>
                                        </p:tgtEl>
                                      </p:cBhvr>
                                    </p:animEffect>
                                  </p:childTnLst>
                                </p:cTn>
                              </p:par>
                            </p:childTnLst>
                          </p:cTn>
                        </p:par>
                        <p:par>
                          <p:cTn id="96" fill="hold">
                            <p:stCondLst>
                              <p:cond delay="2300"/>
                            </p:stCondLst>
                            <p:childTnLst>
                              <p:par>
                                <p:cTn id="97" presetID="9" presetClass="entr" fill="hold" grpId="24" nodeType="afterEffect">
                                  <p:stCondLst>
                                    <p:cond delay="0"/>
                                  </p:stCondLst>
                                  <p:iterate>
                                    <p:tmAbs val="0"/>
                                  </p:iterate>
                                  <p:childTnLst>
                                    <p:set>
                                      <p:cBhvr>
                                        <p:cTn id="98" fill="hold"/>
                                        <p:tgtEl>
                                          <p:spTgt spid="449"/>
                                        </p:tgtEl>
                                        <p:attrNameLst>
                                          <p:attrName>style.visibility</p:attrName>
                                        </p:attrNameLst>
                                      </p:cBhvr>
                                      <p:to>
                                        <p:strVal val="visible"/>
                                      </p:to>
                                    </p:set>
                                    <p:animEffect transition="in" filter="dissolve">
                                      <p:cBhvr>
                                        <p:cTn id="99" dur="100"/>
                                        <p:tgtEl>
                                          <p:spTgt spid="449"/>
                                        </p:tgtEl>
                                      </p:cBhvr>
                                    </p:animEffect>
                                  </p:childTnLst>
                                </p:cTn>
                              </p:par>
                            </p:childTnLst>
                          </p:cTn>
                        </p:par>
                        <p:par>
                          <p:cTn id="100" fill="hold">
                            <p:stCondLst>
                              <p:cond delay="2400"/>
                            </p:stCondLst>
                            <p:childTnLst>
                              <p:par>
                                <p:cTn id="101" presetID="9" presetClass="entr" fill="hold" grpId="25" nodeType="afterEffect">
                                  <p:stCondLst>
                                    <p:cond delay="0"/>
                                  </p:stCondLst>
                                  <p:iterate>
                                    <p:tmAbs val="0"/>
                                  </p:iterate>
                                  <p:childTnLst>
                                    <p:set>
                                      <p:cBhvr>
                                        <p:cTn id="102" fill="hold"/>
                                        <p:tgtEl>
                                          <p:spTgt spid="448"/>
                                        </p:tgtEl>
                                        <p:attrNameLst>
                                          <p:attrName>style.visibility</p:attrName>
                                        </p:attrNameLst>
                                      </p:cBhvr>
                                      <p:to>
                                        <p:strVal val="visible"/>
                                      </p:to>
                                    </p:set>
                                    <p:animEffect transition="in" filter="dissolve">
                                      <p:cBhvr>
                                        <p:cTn id="103" dur="100"/>
                                        <p:tgtEl>
                                          <p:spTgt spid="448"/>
                                        </p:tgtEl>
                                      </p:cBhvr>
                                    </p:animEffect>
                                  </p:childTnLst>
                                </p:cTn>
                              </p:par>
                            </p:childTnLst>
                          </p:cTn>
                        </p:par>
                        <p:par>
                          <p:cTn id="104" fill="hold">
                            <p:stCondLst>
                              <p:cond delay="2500"/>
                            </p:stCondLst>
                            <p:childTnLst>
                              <p:par>
                                <p:cTn id="105" presetID="9" presetClass="entr" fill="hold" grpId="26" nodeType="afterEffect">
                                  <p:stCondLst>
                                    <p:cond delay="0"/>
                                  </p:stCondLst>
                                  <p:iterate>
                                    <p:tmAbs val="0"/>
                                  </p:iterate>
                                  <p:childTnLst>
                                    <p:set>
                                      <p:cBhvr>
                                        <p:cTn id="106" fill="hold"/>
                                        <p:tgtEl>
                                          <p:spTgt spid="447"/>
                                        </p:tgtEl>
                                        <p:attrNameLst>
                                          <p:attrName>style.visibility</p:attrName>
                                        </p:attrNameLst>
                                      </p:cBhvr>
                                      <p:to>
                                        <p:strVal val="visible"/>
                                      </p:to>
                                    </p:set>
                                    <p:animEffect transition="in" filter="dissolve">
                                      <p:cBhvr>
                                        <p:cTn id="107" dur="100"/>
                                        <p:tgtEl>
                                          <p:spTgt spid="447"/>
                                        </p:tgtEl>
                                      </p:cBhvr>
                                    </p:animEffect>
                                  </p:childTnLst>
                                </p:cTn>
                              </p:par>
                            </p:childTnLst>
                          </p:cTn>
                        </p:par>
                        <p:par>
                          <p:cTn id="108" fill="hold">
                            <p:stCondLst>
                              <p:cond delay="2600"/>
                            </p:stCondLst>
                            <p:childTnLst>
                              <p:par>
                                <p:cTn id="109" presetID="9" presetClass="entr" fill="hold" grpId="27" nodeType="afterEffect">
                                  <p:stCondLst>
                                    <p:cond delay="0"/>
                                  </p:stCondLst>
                                  <p:iterate>
                                    <p:tmAbs val="0"/>
                                  </p:iterate>
                                  <p:childTnLst>
                                    <p:set>
                                      <p:cBhvr>
                                        <p:cTn id="110" fill="hold"/>
                                        <p:tgtEl>
                                          <p:spTgt spid="446"/>
                                        </p:tgtEl>
                                        <p:attrNameLst>
                                          <p:attrName>style.visibility</p:attrName>
                                        </p:attrNameLst>
                                      </p:cBhvr>
                                      <p:to>
                                        <p:strVal val="visible"/>
                                      </p:to>
                                    </p:set>
                                    <p:animEffect transition="in" filter="dissolve">
                                      <p:cBhvr>
                                        <p:cTn id="111" dur="100"/>
                                        <p:tgtEl>
                                          <p:spTgt spid="446"/>
                                        </p:tgtEl>
                                      </p:cBhvr>
                                    </p:animEffect>
                                  </p:childTnLst>
                                </p:cTn>
                              </p:par>
                            </p:childTnLst>
                          </p:cTn>
                        </p:par>
                        <p:par>
                          <p:cTn id="112" fill="hold">
                            <p:stCondLst>
                              <p:cond delay="2700"/>
                            </p:stCondLst>
                            <p:childTnLst>
                              <p:par>
                                <p:cTn id="113" presetID="9" presetClass="entr" fill="hold" grpId="28" nodeType="afterEffect">
                                  <p:stCondLst>
                                    <p:cond delay="0"/>
                                  </p:stCondLst>
                                  <p:iterate>
                                    <p:tmAbs val="0"/>
                                  </p:iterate>
                                  <p:childTnLst>
                                    <p:set>
                                      <p:cBhvr>
                                        <p:cTn id="114" fill="hold"/>
                                        <p:tgtEl>
                                          <p:spTgt spid="445"/>
                                        </p:tgtEl>
                                        <p:attrNameLst>
                                          <p:attrName>style.visibility</p:attrName>
                                        </p:attrNameLst>
                                      </p:cBhvr>
                                      <p:to>
                                        <p:strVal val="visible"/>
                                      </p:to>
                                    </p:set>
                                    <p:animEffect transition="in" filter="dissolve">
                                      <p:cBhvr>
                                        <p:cTn id="115" dur="100"/>
                                        <p:tgtEl>
                                          <p:spTgt spid="445"/>
                                        </p:tgtEl>
                                      </p:cBhvr>
                                    </p:animEffect>
                                  </p:childTnLst>
                                </p:cTn>
                              </p:par>
                            </p:childTnLst>
                          </p:cTn>
                        </p:par>
                        <p:par>
                          <p:cTn id="116" fill="hold">
                            <p:stCondLst>
                              <p:cond delay="2800"/>
                            </p:stCondLst>
                            <p:childTnLst>
                              <p:par>
                                <p:cTn id="117" presetID="9" presetClass="entr" fill="hold" grpId="29" nodeType="afterEffect">
                                  <p:stCondLst>
                                    <p:cond delay="0"/>
                                  </p:stCondLst>
                                  <p:iterate>
                                    <p:tmAbs val="0"/>
                                  </p:iterate>
                                  <p:childTnLst>
                                    <p:set>
                                      <p:cBhvr>
                                        <p:cTn id="118" fill="hold"/>
                                        <p:tgtEl>
                                          <p:spTgt spid="444"/>
                                        </p:tgtEl>
                                        <p:attrNameLst>
                                          <p:attrName>style.visibility</p:attrName>
                                        </p:attrNameLst>
                                      </p:cBhvr>
                                      <p:to>
                                        <p:strVal val="visible"/>
                                      </p:to>
                                    </p:set>
                                    <p:animEffect transition="in" filter="dissolve">
                                      <p:cBhvr>
                                        <p:cTn id="119" dur="100"/>
                                        <p:tgtEl>
                                          <p:spTgt spid="444"/>
                                        </p:tgtEl>
                                      </p:cBhvr>
                                    </p:animEffect>
                                  </p:childTnLst>
                                </p:cTn>
                              </p:par>
                            </p:childTnLst>
                          </p:cTn>
                        </p:par>
                        <p:par>
                          <p:cTn id="120" fill="hold">
                            <p:stCondLst>
                              <p:cond delay="2900"/>
                            </p:stCondLst>
                            <p:childTnLst>
                              <p:par>
                                <p:cTn id="121" presetID="9" presetClass="entr" fill="hold" grpId="30" nodeType="afterEffect">
                                  <p:stCondLst>
                                    <p:cond delay="0"/>
                                  </p:stCondLst>
                                  <p:iterate>
                                    <p:tmAbs val="0"/>
                                  </p:iterate>
                                  <p:childTnLst>
                                    <p:set>
                                      <p:cBhvr>
                                        <p:cTn id="122" fill="hold"/>
                                        <p:tgtEl>
                                          <p:spTgt spid="443"/>
                                        </p:tgtEl>
                                        <p:attrNameLst>
                                          <p:attrName>style.visibility</p:attrName>
                                        </p:attrNameLst>
                                      </p:cBhvr>
                                      <p:to>
                                        <p:strVal val="visible"/>
                                      </p:to>
                                    </p:set>
                                    <p:animEffect transition="in" filter="dissolve">
                                      <p:cBhvr>
                                        <p:cTn id="123" dur="100"/>
                                        <p:tgtEl>
                                          <p:spTgt spid="443"/>
                                        </p:tgtEl>
                                      </p:cBhvr>
                                    </p:animEffect>
                                  </p:childTnLst>
                                </p:cTn>
                              </p:par>
                            </p:childTnLst>
                          </p:cTn>
                        </p:par>
                        <p:par>
                          <p:cTn id="124" fill="hold">
                            <p:stCondLst>
                              <p:cond delay="3000"/>
                            </p:stCondLst>
                            <p:childTnLst>
                              <p:par>
                                <p:cTn id="125" presetID="1" presetClass="entr" presetSubtype="0" fill="hold" grpId="31" nodeType="afterEffect">
                                  <p:stCondLst>
                                    <p:cond delay="0"/>
                                  </p:stCondLst>
                                  <p:iterate type="lt">
                                    <p:tmAbs val="100"/>
                                  </p:iterate>
                                  <p:childTnLst>
                                    <p:set>
                                      <p:cBhvr>
                                        <p:cTn id="126" fill="hold"/>
                                        <p:tgtEl>
                                          <p:spTgt spid="454"/>
                                        </p:tgtEl>
                                        <p:attrNameLst>
                                          <p:attrName>style.visibility</p:attrName>
                                        </p:attrNameLst>
                                      </p:cBhvr>
                                      <p:to>
                                        <p:strVal val="visible"/>
                                      </p:to>
                                    </p:set>
                                  </p:childTnLst>
                                </p:cTn>
                              </p:par>
                            </p:childTnLst>
                          </p:cTn>
                        </p:par>
                        <p:par>
                          <p:cTn id="127" fill="hold">
                            <p:stCondLst>
                              <p:cond delay="0"/>
                            </p:stCondLst>
                            <p:childTnLst>
                              <p:par>
                                <p:cTn id="128" presetID="26" presetClass="emph" presetSubtype="0" fill="hold" grpId="32" nodeType="afterEffect">
                                  <p:stCondLst>
                                    <p:cond delay="0"/>
                                  </p:stCondLst>
                                  <p:childTnLst>
                                    <p:animEffect transition="out" filter="fade">
                                      <p:cBhvr>
                                        <p:cTn id="129" dur="1000" fill="hold" tmFilter="0, 0; .2, .5; .8, .5; 1, 0"/>
                                        <p:tgtEl>
                                          <p:spTgt spid="454"/>
                                        </p:tgtEl>
                                      </p:cBhvr>
                                    </p:animEffect>
                                    <p:animScale>
                                      <p:cBhvr>
                                        <p:cTn id="130" dur="500" autoRev="1" fill="hold"/>
                                        <p:tgtEl>
                                          <p:spTgt spid="4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0" animBg="1" advAuto="0"/>
      <p:bldP spid="433" grpId="20" animBg="1" advAuto="0"/>
      <p:bldP spid="434" grpId="9" animBg="1" advAuto="0"/>
      <p:bldP spid="434" grpId="19" animBg="1" advAuto="0"/>
      <p:bldP spid="435" grpId="8" animBg="1" advAuto="0"/>
      <p:bldP spid="435" grpId="18" animBg="1" advAuto="0"/>
      <p:bldP spid="436" grpId="7" animBg="1" advAuto="0"/>
      <p:bldP spid="436" grpId="17" animBg="1" advAuto="0"/>
      <p:bldP spid="437" grpId="6" animBg="1" advAuto="0"/>
      <p:bldP spid="437" grpId="16" animBg="1" advAuto="0"/>
      <p:bldP spid="438" grpId="5" animBg="1" advAuto="0"/>
      <p:bldP spid="438" grpId="15" animBg="1" advAuto="0"/>
      <p:bldP spid="439" grpId="4" animBg="1" advAuto="0"/>
      <p:bldP spid="439" grpId="14" animBg="1" advAuto="0"/>
      <p:bldP spid="440" grpId="3" animBg="1" advAuto="0"/>
      <p:bldP spid="440" grpId="13" animBg="1" advAuto="0"/>
      <p:bldP spid="441" grpId="2" animBg="1" advAuto="0"/>
      <p:bldP spid="441" grpId="12" animBg="1" advAuto="0"/>
      <p:bldP spid="442" grpId="1" animBg="1" advAuto="0"/>
      <p:bldP spid="442" grpId="11" animBg="1" advAuto="0"/>
      <p:bldP spid="443" grpId="30" animBg="1" advAuto="0"/>
      <p:bldP spid="444" grpId="29" animBg="1" advAuto="0"/>
      <p:bldP spid="445" grpId="28" animBg="1" advAuto="0"/>
      <p:bldP spid="446" grpId="27" animBg="1" advAuto="0"/>
      <p:bldP spid="447" grpId="26" animBg="1" advAuto="0"/>
      <p:bldP spid="448" grpId="25" animBg="1" advAuto="0"/>
      <p:bldP spid="449" grpId="24" animBg="1" advAuto="0"/>
      <p:bldP spid="450" grpId="23" animBg="1" advAuto="0"/>
      <p:bldP spid="451" grpId="22" animBg="1" advAuto="0"/>
      <p:bldP spid="452" grpId="21" animBg="1" advAuto="0"/>
      <p:bldP spid="454" grpId="31" animBg="1" advAuto="0"/>
      <p:bldP spid="454" grpId="3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58" name="Do you need to be careful around electricity?"/>
          <p:cNvSpPr txBox="1"/>
          <p:nvPr/>
        </p:nvSpPr>
        <p:spPr>
          <a:xfrm>
            <a:off x="332382" y="761240"/>
            <a:ext cx="9495236" cy="321468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Do you need to be careful around electricity?</a:t>
            </a:r>
          </a:p>
        </p:txBody>
      </p:sp>
      <p:pic>
        <p:nvPicPr>
          <p:cNvPr id="459" name="Volter walking facing right - left arm out.png" descr="Volter walking facing right - left arm out.png"/>
          <p:cNvPicPr>
            <a:picLocks noChangeAspect="1"/>
          </p:cNvPicPr>
          <p:nvPr/>
        </p:nvPicPr>
        <p:blipFill>
          <a:blip r:embed="rId3">
            <a:extLst/>
          </a:blip>
          <a:stretch>
            <a:fillRect/>
          </a:stretch>
        </p:blipFill>
        <p:spPr>
          <a:xfrm>
            <a:off x="16784" y="2705079"/>
            <a:ext cx="4052291" cy="5244141"/>
          </a:xfrm>
          <a:prstGeom prst="rect">
            <a:avLst/>
          </a:prstGeom>
          <a:ln w="3175">
            <a:miter lim="400000"/>
          </a:ln>
        </p:spPr>
      </p:pic>
      <p:sp>
        <p:nvSpPr>
          <p:cNvPr id="4" name="Rectangle 3">
            <a:extLst>
              <a:ext uri="{FF2B5EF4-FFF2-40B4-BE49-F238E27FC236}">
                <a16:creationId xmlns:a16="http://schemas.microsoft.com/office/drawing/2014/main" id="{569E39AC-ADD2-CA43-A1C9-95CD86B8B993}"/>
              </a:ext>
            </a:extLst>
          </p:cNvPr>
          <p:cNvSpPr/>
          <p:nvPr/>
        </p:nvSpPr>
        <p:spPr>
          <a:xfrm>
            <a:off x="2183072" y="6920880"/>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63" name="1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10%</a:t>
            </a:r>
          </a:p>
        </p:txBody>
      </p:sp>
      <p:pic>
        <p:nvPicPr>
          <p:cNvPr id="464" name="blue-right.png" descr="blue-right.png"/>
          <p:cNvPicPr>
            <a:picLocks noChangeAspect="1"/>
          </p:cNvPicPr>
          <p:nvPr/>
        </p:nvPicPr>
        <p:blipFill>
          <a:blip r:embed="rId3">
            <a:extLst/>
          </a:blip>
          <a:stretch>
            <a:fillRect/>
          </a:stretch>
        </p:blipFill>
        <p:spPr>
          <a:xfrm>
            <a:off x="5089921" y="1835546"/>
            <a:ext cx="1150939" cy="1924845"/>
          </a:xfrm>
          <a:prstGeom prst="rect">
            <a:avLst/>
          </a:prstGeom>
          <a:ln w="3175">
            <a:miter lim="400000"/>
          </a:ln>
        </p:spPr>
      </p:pic>
      <p:sp>
        <p:nvSpPr>
          <p:cNvPr id="465" name="Yes"/>
          <p:cNvSpPr txBox="1"/>
          <p:nvPr/>
        </p:nvSpPr>
        <p:spPr>
          <a:xfrm>
            <a:off x="992187" y="5429538"/>
            <a:ext cx="2172228"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Yes</a:t>
            </a:r>
          </a:p>
        </p:txBody>
      </p:sp>
      <p:pic>
        <p:nvPicPr>
          <p:cNvPr id="466" name="Volter Arms akimbo facing left.png" descr="Volter Arms akimbo facing left.png"/>
          <p:cNvPicPr>
            <a:picLocks noChangeAspect="1"/>
          </p:cNvPicPr>
          <p:nvPr/>
        </p:nvPicPr>
        <p:blipFill>
          <a:blip r:embed="rId4">
            <a:extLst/>
          </a:blip>
          <a:stretch>
            <a:fillRect/>
          </a:stretch>
        </p:blipFill>
        <p:spPr>
          <a:xfrm>
            <a:off x="6649324" y="3858688"/>
            <a:ext cx="3362006" cy="4350832"/>
          </a:xfrm>
          <a:prstGeom prst="rect">
            <a:avLst/>
          </a:prstGeom>
          <a:ln w="3175">
            <a:miter lim="400000"/>
          </a:ln>
        </p:spPr>
      </p:pic>
      <p:sp>
        <p:nvSpPr>
          <p:cNvPr id="6" name="Rectangle 5">
            <a:extLst>
              <a:ext uri="{FF2B5EF4-FFF2-40B4-BE49-F238E27FC236}">
                <a16:creationId xmlns:a16="http://schemas.microsoft.com/office/drawing/2014/main" id="{F587509F-B399-AD41-9BE7-4ED2319374DE}"/>
              </a:ext>
            </a:extLst>
          </p:cNvPr>
          <p:cNvSpPr/>
          <p:nvPr/>
        </p:nvSpPr>
        <p:spPr>
          <a:xfrm>
            <a:off x="8713081" y="7159419"/>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64"/>
                                        </p:tgtEl>
                                        <p:attrNameLst>
                                          <p:attrName>style.visibility</p:attrName>
                                        </p:attrNameLst>
                                      </p:cBhvr>
                                      <p:to>
                                        <p:strVal val="visible"/>
                                      </p:to>
                                    </p:set>
                                    <p:animEffect transition="in" filter="dissolve">
                                      <p:cBhvr>
                                        <p:cTn id="7" dur="100"/>
                                        <p:tgtEl>
                                          <p:spTgt spid="464"/>
                                        </p:tgtEl>
                                      </p:cBhvr>
                                    </p:animEffect>
                                  </p:childTnLst>
                                </p:cTn>
                              </p:par>
                            </p:childTnLst>
                          </p:cTn>
                        </p:par>
                        <p:par>
                          <p:cTn id="8" fill="hold">
                            <p:stCondLst>
                              <p:cond delay="100"/>
                            </p:stCondLst>
                            <p:childTnLst>
                              <p:par>
                                <p:cTn id="9" presetID="2" presetClass="entr" presetSubtype="1" fill="hold" grpId="2" nodeType="afterEffect">
                                  <p:stCondLst>
                                    <p:cond delay="0"/>
                                  </p:stCondLst>
                                  <p:iterate>
                                    <p:tmAbs val="0"/>
                                  </p:iterate>
                                  <p:childTnLst>
                                    <p:set>
                                      <p:cBhvr>
                                        <p:cTn id="10" fill="hold"/>
                                        <p:tgtEl>
                                          <p:spTgt spid="463"/>
                                        </p:tgtEl>
                                        <p:attrNameLst>
                                          <p:attrName>style.visibility</p:attrName>
                                        </p:attrNameLst>
                                      </p:cBhvr>
                                      <p:to>
                                        <p:strVal val="visible"/>
                                      </p:to>
                                    </p:set>
                                    <p:anim calcmode="lin" valueType="num">
                                      <p:cBhvr>
                                        <p:cTn id="11" dur="2000" fill="hold"/>
                                        <p:tgtEl>
                                          <p:spTgt spid="463"/>
                                        </p:tgtEl>
                                        <p:attrNameLst>
                                          <p:attrName>ppt_x</p:attrName>
                                        </p:attrNameLst>
                                      </p:cBhvr>
                                      <p:tavLst>
                                        <p:tav tm="0">
                                          <p:val>
                                            <p:strVal val="#ppt_x"/>
                                          </p:val>
                                        </p:tav>
                                        <p:tav tm="100000">
                                          <p:val>
                                            <p:strVal val="#ppt_x"/>
                                          </p:val>
                                        </p:tav>
                                      </p:tavLst>
                                    </p:anim>
                                    <p:anim calcmode="lin" valueType="num">
                                      <p:cBhvr>
                                        <p:cTn id="12" dur="2000" fill="hold"/>
                                        <p:tgtEl>
                                          <p:spTgt spid="4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2" animBg="1" advAuto="0"/>
      <p:bldP spid="464"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70" name="If you see a downed power line, do you TELL an adult right away?"/>
          <p:cNvSpPr txBox="1"/>
          <p:nvPr/>
        </p:nvSpPr>
        <p:spPr>
          <a:xfrm>
            <a:off x="34726" y="-607673"/>
            <a:ext cx="10090548" cy="4072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p>
            <a:pPr defTabSz="357187">
              <a:defRPr sz="5600" b="1">
                <a:solidFill>
                  <a:srgbClr val="4AC7F4"/>
                </a:solidFill>
                <a:effectLst>
                  <a:outerShdw blurRad="38100" dist="38100" dir="2700000" rotWithShape="0">
                    <a:srgbClr val="797979"/>
                  </a:outerShdw>
                </a:effectLst>
                <a:latin typeface="Arial"/>
                <a:ea typeface="Arial"/>
                <a:cs typeface="Arial"/>
                <a:sym typeface="Arial"/>
              </a:defRPr>
            </a:pPr>
            <a:endParaRPr>
              <a:solidFill>
                <a:srgbClr val="EB3146"/>
              </a:solidFill>
            </a:endParaRPr>
          </a:p>
          <a:p>
            <a:pPr defTabSz="357187">
              <a:defRPr sz="5600" b="1">
                <a:solidFill>
                  <a:srgbClr val="4AC7F4"/>
                </a:solidFill>
                <a:effectLst>
                  <a:outerShdw blurRad="38100" dist="38100" dir="2700000" rotWithShape="0">
                    <a:srgbClr val="797979"/>
                  </a:outerShdw>
                </a:effectLst>
                <a:latin typeface="Arial"/>
                <a:ea typeface="Arial"/>
                <a:cs typeface="Arial"/>
                <a:sym typeface="Arial"/>
              </a:defRPr>
            </a:pPr>
            <a:r>
              <a:t>If you see a downed power line, do you TELL an adult right away?</a:t>
            </a:r>
          </a:p>
        </p:txBody>
      </p:sp>
      <p:pic>
        <p:nvPicPr>
          <p:cNvPr id="471" name="droppedImage.tiff" descr="droppedImage.tiff"/>
          <p:cNvPicPr>
            <a:picLocks noChangeAspect="1"/>
          </p:cNvPicPr>
          <p:nvPr/>
        </p:nvPicPr>
        <p:blipFill>
          <a:blip r:embed="rId3">
            <a:extLst/>
          </a:blip>
          <a:stretch>
            <a:fillRect/>
          </a:stretch>
        </p:blipFill>
        <p:spPr>
          <a:xfrm>
            <a:off x="4749807" y="3922574"/>
            <a:ext cx="4506185" cy="2998661"/>
          </a:xfrm>
          <a:prstGeom prst="rect">
            <a:avLst/>
          </a:prstGeom>
          <a:ln w="3175">
            <a:solidFill>
              <a:srgbClr val="000000"/>
            </a:solidFill>
            <a:miter lim="400000"/>
          </a:ln>
        </p:spPr>
      </p:pic>
      <p:pic>
        <p:nvPicPr>
          <p:cNvPr id="472" name="Volter facing right standing Right arm out.png" descr="Volter facing right standing Right arm out.png"/>
          <p:cNvPicPr>
            <a:picLocks noChangeAspect="1"/>
          </p:cNvPicPr>
          <p:nvPr/>
        </p:nvPicPr>
        <p:blipFill>
          <a:blip r:embed="rId4">
            <a:extLst/>
          </a:blip>
          <a:stretch>
            <a:fillRect/>
          </a:stretch>
        </p:blipFill>
        <p:spPr>
          <a:xfrm>
            <a:off x="365912" y="3025767"/>
            <a:ext cx="4264054" cy="4351074"/>
          </a:xfrm>
          <a:prstGeom prst="rect">
            <a:avLst/>
          </a:prstGeom>
          <a:ln w="3175">
            <a:miter lim="400000"/>
          </a:ln>
        </p:spPr>
      </p:pic>
      <p:sp>
        <p:nvSpPr>
          <p:cNvPr id="5" name="Rectangle 4">
            <a:extLst>
              <a:ext uri="{FF2B5EF4-FFF2-40B4-BE49-F238E27FC236}">
                <a16:creationId xmlns:a16="http://schemas.microsoft.com/office/drawing/2014/main" id="{8DA3415D-66CC-FF4B-9BD0-87FA84383EF0}"/>
              </a:ext>
            </a:extLst>
          </p:cNvPr>
          <p:cNvSpPr/>
          <p:nvPr/>
        </p:nvSpPr>
        <p:spPr>
          <a:xfrm>
            <a:off x="1318368" y="7161397"/>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71"/>
                                        </p:tgtEl>
                                        <p:attrNameLst>
                                          <p:attrName>style.visibility</p:attrName>
                                        </p:attrNameLst>
                                      </p:cBhvr>
                                      <p:to>
                                        <p:strVal val="visible"/>
                                      </p:to>
                                    </p:set>
                                    <p:anim calcmode="lin" valueType="num">
                                      <p:cBhvr>
                                        <p:cTn id="7" dur="750" fill="hold"/>
                                        <p:tgtEl>
                                          <p:spTgt spid="471"/>
                                        </p:tgtEl>
                                        <p:attrNameLst>
                                          <p:attrName>ppt_w</p:attrName>
                                        </p:attrNameLst>
                                      </p:cBhvr>
                                      <p:tavLst>
                                        <p:tav tm="0">
                                          <p:val>
                                            <p:fltVal val="0"/>
                                          </p:val>
                                        </p:tav>
                                        <p:tav tm="100000">
                                          <p:val>
                                            <p:strVal val="#ppt_w"/>
                                          </p:val>
                                        </p:tav>
                                      </p:tavLst>
                                    </p:anim>
                                    <p:anim calcmode="lin" valueType="num">
                                      <p:cBhvr>
                                        <p:cTn id="8" dur="750" fill="hold"/>
                                        <p:tgtEl>
                                          <p:spTgt spid="4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476" name="Yes"/>
          <p:cNvSpPr txBox="1"/>
          <p:nvPr/>
        </p:nvSpPr>
        <p:spPr>
          <a:xfrm>
            <a:off x="992187" y="5429538"/>
            <a:ext cx="2172228"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Yes</a:t>
            </a:r>
          </a:p>
        </p:txBody>
      </p:sp>
      <p:sp>
        <p:nvSpPr>
          <p:cNvPr id="477" name="2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20%</a:t>
            </a:r>
          </a:p>
        </p:txBody>
      </p:sp>
      <p:pic>
        <p:nvPicPr>
          <p:cNvPr id="478" name="right-gree.png" descr="right-gree.png"/>
          <p:cNvPicPr>
            <a:picLocks noChangeAspect="1"/>
          </p:cNvPicPr>
          <p:nvPr/>
        </p:nvPicPr>
        <p:blipFill>
          <a:blip r:embed="rId3">
            <a:extLst/>
          </a:blip>
          <a:stretch>
            <a:fillRect/>
          </a:stretch>
        </p:blipFill>
        <p:spPr>
          <a:xfrm>
            <a:off x="5189140" y="2291953"/>
            <a:ext cx="1736329" cy="1498204"/>
          </a:xfrm>
          <a:prstGeom prst="rect">
            <a:avLst/>
          </a:prstGeom>
          <a:ln w="3175">
            <a:miter lim="400000"/>
          </a:ln>
        </p:spPr>
      </p:pic>
      <p:pic>
        <p:nvPicPr>
          <p:cNvPr id="479" name="blue-right.png" descr="blue-right.png"/>
          <p:cNvPicPr>
            <a:picLocks noChangeAspect="1"/>
          </p:cNvPicPr>
          <p:nvPr/>
        </p:nvPicPr>
        <p:blipFill>
          <a:blip r:embed="rId4">
            <a:extLst/>
          </a:blip>
          <a:stretch>
            <a:fillRect/>
          </a:stretch>
        </p:blipFill>
        <p:spPr>
          <a:xfrm>
            <a:off x="5089921" y="1835546"/>
            <a:ext cx="1150939" cy="1924845"/>
          </a:xfrm>
          <a:prstGeom prst="rect">
            <a:avLst/>
          </a:prstGeom>
          <a:ln w="3175">
            <a:miter lim="400000"/>
          </a:ln>
        </p:spPr>
      </p:pic>
      <p:pic>
        <p:nvPicPr>
          <p:cNvPr id="480" name="Volter Arms akimbo facing left.png" descr="Volter Arms akimbo facing left.png"/>
          <p:cNvPicPr>
            <a:picLocks noChangeAspect="1"/>
          </p:cNvPicPr>
          <p:nvPr/>
        </p:nvPicPr>
        <p:blipFill>
          <a:blip r:embed="rId5">
            <a:extLst/>
          </a:blip>
          <a:stretch>
            <a:fillRect/>
          </a:stretch>
        </p:blipFill>
        <p:spPr>
          <a:xfrm>
            <a:off x="6649324" y="3858688"/>
            <a:ext cx="3362006" cy="4350832"/>
          </a:xfrm>
          <a:prstGeom prst="rect">
            <a:avLst/>
          </a:prstGeom>
          <a:ln w="3175">
            <a:miter lim="400000"/>
          </a:ln>
        </p:spPr>
      </p:pic>
      <p:sp>
        <p:nvSpPr>
          <p:cNvPr id="7" name="Rectangle 6">
            <a:extLst>
              <a:ext uri="{FF2B5EF4-FFF2-40B4-BE49-F238E27FC236}">
                <a16:creationId xmlns:a16="http://schemas.microsoft.com/office/drawing/2014/main" id="{7DB8A344-0A7A-3A4D-969D-F03C8AC953F4}"/>
              </a:ext>
            </a:extLst>
          </p:cNvPr>
          <p:cNvSpPr/>
          <p:nvPr/>
        </p:nvSpPr>
        <p:spPr>
          <a:xfrm>
            <a:off x="8687930" y="713888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79"/>
                                        </p:tgtEl>
                                        <p:attrNameLst>
                                          <p:attrName>style.visibility</p:attrName>
                                        </p:attrNameLst>
                                      </p:cBhvr>
                                      <p:to>
                                        <p:strVal val="visible"/>
                                      </p:to>
                                    </p:set>
                                    <p:animEffect transition="in" filter="dissolve">
                                      <p:cBhvr>
                                        <p:cTn id="7" dur="100"/>
                                        <p:tgtEl>
                                          <p:spTgt spid="479"/>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478"/>
                                        </p:tgtEl>
                                        <p:attrNameLst>
                                          <p:attrName>style.visibility</p:attrName>
                                        </p:attrNameLst>
                                      </p:cBhvr>
                                      <p:to>
                                        <p:strVal val="visible"/>
                                      </p:to>
                                    </p:set>
                                    <p:animEffect transition="in" filter="dissolve">
                                      <p:cBhvr>
                                        <p:cTn id="11" dur="100"/>
                                        <p:tgtEl>
                                          <p:spTgt spid="478"/>
                                        </p:tgtEl>
                                      </p:cBhvr>
                                    </p:animEffect>
                                  </p:childTnLst>
                                </p:cTn>
                              </p:par>
                            </p:childTnLst>
                          </p:cTn>
                        </p:par>
                        <p:par>
                          <p:cTn id="12" fill="hold">
                            <p:stCondLst>
                              <p:cond delay="200"/>
                            </p:stCondLst>
                            <p:childTnLst>
                              <p:par>
                                <p:cTn id="13" presetID="2" presetClass="entr" presetSubtype="1" fill="hold" grpId="3" nodeType="afterEffect">
                                  <p:stCondLst>
                                    <p:cond delay="0"/>
                                  </p:stCondLst>
                                  <p:iterate>
                                    <p:tmAbs val="0"/>
                                  </p:iterate>
                                  <p:childTnLst>
                                    <p:set>
                                      <p:cBhvr>
                                        <p:cTn id="14" fill="hold"/>
                                        <p:tgtEl>
                                          <p:spTgt spid="477"/>
                                        </p:tgtEl>
                                        <p:attrNameLst>
                                          <p:attrName>style.visibility</p:attrName>
                                        </p:attrNameLst>
                                      </p:cBhvr>
                                      <p:to>
                                        <p:strVal val="visible"/>
                                      </p:to>
                                    </p:set>
                                    <p:anim calcmode="lin" valueType="num">
                                      <p:cBhvr>
                                        <p:cTn id="15" dur="2000" fill="hold"/>
                                        <p:tgtEl>
                                          <p:spTgt spid="477"/>
                                        </p:tgtEl>
                                        <p:attrNameLst>
                                          <p:attrName>ppt_x</p:attrName>
                                        </p:attrNameLst>
                                      </p:cBhvr>
                                      <p:tavLst>
                                        <p:tav tm="0">
                                          <p:val>
                                            <p:strVal val="#ppt_x"/>
                                          </p:val>
                                        </p:tav>
                                        <p:tav tm="100000">
                                          <p:val>
                                            <p:strVal val="#ppt_x"/>
                                          </p:val>
                                        </p:tav>
                                      </p:tavLst>
                                    </p:anim>
                                    <p:anim calcmode="lin" valueType="num">
                                      <p:cBhvr>
                                        <p:cTn id="16" dur="2000" fill="hold"/>
                                        <p:tgtEl>
                                          <p:spTgt spid="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3" animBg="1" advAuto="0"/>
      <p:bldP spid="478" grpId="2" animBg="1" advAuto="0"/>
      <p:bldP spid="479"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84" name="Should you play around power poles or trees that have overhead wires nearby?"/>
          <p:cNvSpPr txBox="1"/>
          <p:nvPr/>
        </p:nvSpPr>
        <p:spPr>
          <a:xfrm>
            <a:off x="322460" y="-20517"/>
            <a:ext cx="9515080" cy="4072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Should you play around power poles or trees that have overhead wires nearby?</a:t>
            </a:r>
          </a:p>
        </p:txBody>
      </p:sp>
      <p:pic>
        <p:nvPicPr>
          <p:cNvPr id="485" name="droppedImage.tiff" descr="droppedImage.tiff"/>
          <p:cNvPicPr>
            <a:picLocks noChangeAspect="1"/>
          </p:cNvPicPr>
          <p:nvPr/>
        </p:nvPicPr>
        <p:blipFill>
          <a:blip r:embed="rId3">
            <a:extLst/>
          </a:blip>
          <a:stretch>
            <a:fillRect/>
          </a:stretch>
        </p:blipFill>
        <p:spPr>
          <a:xfrm>
            <a:off x="1390432" y="4186246"/>
            <a:ext cx="3845002" cy="2591503"/>
          </a:xfrm>
          <a:prstGeom prst="rect">
            <a:avLst/>
          </a:prstGeom>
          <a:ln w="3175">
            <a:solidFill>
              <a:srgbClr val="797979"/>
            </a:solidFill>
            <a:miter lim="400000"/>
          </a:ln>
        </p:spPr>
      </p:pic>
      <p:pic>
        <p:nvPicPr>
          <p:cNvPr id="486" name="Volter facing left walking right arm out.png" descr="Volter facing left walking right arm out.png"/>
          <p:cNvPicPr>
            <a:picLocks noChangeAspect="1"/>
          </p:cNvPicPr>
          <p:nvPr/>
        </p:nvPicPr>
        <p:blipFill>
          <a:blip r:embed="rId4">
            <a:extLst/>
          </a:blip>
          <a:stretch>
            <a:fillRect/>
          </a:stretch>
        </p:blipFill>
        <p:spPr>
          <a:xfrm>
            <a:off x="6092897" y="2878988"/>
            <a:ext cx="4022832" cy="5206018"/>
          </a:xfrm>
          <a:prstGeom prst="rect">
            <a:avLst/>
          </a:prstGeom>
          <a:ln w="3175">
            <a:miter lim="400000"/>
          </a:ln>
        </p:spPr>
      </p:pic>
      <p:sp>
        <p:nvSpPr>
          <p:cNvPr id="5" name="Rectangle 4">
            <a:extLst>
              <a:ext uri="{FF2B5EF4-FFF2-40B4-BE49-F238E27FC236}">
                <a16:creationId xmlns:a16="http://schemas.microsoft.com/office/drawing/2014/main" id="{E7A6AB1D-458B-FD4E-82C8-61938E6CEEB4}"/>
              </a:ext>
            </a:extLst>
          </p:cNvPr>
          <p:cNvSpPr/>
          <p:nvPr/>
        </p:nvSpPr>
        <p:spPr>
          <a:xfrm>
            <a:off x="7644322" y="707925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85"/>
                                        </p:tgtEl>
                                        <p:attrNameLst>
                                          <p:attrName>style.visibility</p:attrName>
                                        </p:attrNameLst>
                                      </p:cBhvr>
                                      <p:to>
                                        <p:strVal val="visible"/>
                                      </p:to>
                                    </p:set>
                                    <p:anim calcmode="lin" valueType="num">
                                      <p:cBhvr>
                                        <p:cTn id="7" dur="750" fill="hold"/>
                                        <p:tgtEl>
                                          <p:spTgt spid="485"/>
                                        </p:tgtEl>
                                        <p:attrNameLst>
                                          <p:attrName>ppt_w</p:attrName>
                                        </p:attrNameLst>
                                      </p:cBhvr>
                                      <p:tavLst>
                                        <p:tav tm="0">
                                          <p:val>
                                            <p:fltVal val="0"/>
                                          </p:val>
                                        </p:tav>
                                        <p:tav tm="100000">
                                          <p:val>
                                            <p:strVal val="#ppt_w"/>
                                          </p:val>
                                        </p:tav>
                                      </p:tavLst>
                                    </p:anim>
                                    <p:anim calcmode="lin" valueType="num">
                                      <p:cBhvr>
                                        <p:cTn id="8" dur="750" fill="hold"/>
                                        <p:tgtEl>
                                          <p:spTgt spid="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90" name="No"/>
          <p:cNvSpPr txBox="1"/>
          <p:nvPr/>
        </p:nvSpPr>
        <p:spPr>
          <a:xfrm>
            <a:off x="992187" y="5429538"/>
            <a:ext cx="1700350"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No</a:t>
            </a:r>
          </a:p>
        </p:txBody>
      </p:sp>
      <p:sp>
        <p:nvSpPr>
          <p:cNvPr id="491" name="3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30%</a:t>
            </a:r>
          </a:p>
        </p:txBody>
      </p:sp>
      <p:pic>
        <p:nvPicPr>
          <p:cNvPr id="492" name="right-yellow.png" descr="right-yellow.png"/>
          <p:cNvPicPr>
            <a:picLocks noChangeAspect="1"/>
          </p:cNvPicPr>
          <p:nvPr/>
        </p:nvPicPr>
        <p:blipFill>
          <a:blip r:embed="rId3">
            <a:extLst/>
          </a:blip>
          <a:stretch>
            <a:fillRect/>
          </a:stretch>
        </p:blipFill>
        <p:spPr>
          <a:xfrm>
            <a:off x="5238750" y="3303984"/>
            <a:ext cx="1914922" cy="1150938"/>
          </a:xfrm>
          <a:prstGeom prst="rect">
            <a:avLst/>
          </a:prstGeom>
          <a:ln w="3175">
            <a:miter lim="400000"/>
          </a:ln>
        </p:spPr>
      </p:pic>
      <p:pic>
        <p:nvPicPr>
          <p:cNvPr id="493" name="right-gree.png" descr="right-gree.png"/>
          <p:cNvPicPr>
            <a:picLocks noChangeAspect="1"/>
          </p:cNvPicPr>
          <p:nvPr/>
        </p:nvPicPr>
        <p:blipFill>
          <a:blip r:embed="rId4">
            <a:extLst/>
          </a:blip>
          <a:stretch>
            <a:fillRect/>
          </a:stretch>
        </p:blipFill>
        <p:spPr>
          <a:xfrm>
            <a:off x="5189140" y="2291953"/>
            <a:ext cx="1736329" cy="1498204"/>
          </a:xfrm>
          <a:prstGeom prst="rect">
            <a:avLst/>
          </a:prstGeom>
          <a:ln w="3175">
            <a:miter lim="400000"/>
          </a:ln>
        </p:spPr>
      </p:pic>
      <p:pic>
        <p:nvPicPr>
          <p:cNvPr id="494" name="blue-right.png" descr="blue-right.png"/>
          <p:cNvPicPr>
            <a:picLocks noChangeAspect="1"/>
          </p:cNvPicPr>
          <p:nvPr/>
        </p:nvPicPr>
        <p:blipFill>
          <a:blip r:embed="rId5">
            <a:extLst/>
          </a:blip>
          <a:stretch>
            <a:fillRect/>
          </a:stretch>
        </p:blipFill>
        <p:spPr>
          <a:xfrm>
            <a:off x="5089921" y="1835546"/>
            <a:ext cx="1150939" cy="1924845"/>
          </a:xfrm>
          <a:prstGeom prst="rect">
            <a:avLst/>
          </a:prstGeom>
          <a:ln w="3175">
            <a:miter lim="400000"/>
          </a:ln>
        </p:spPr>
      </p:pic>
      <p:pic>
        <p:nvPicPr>
          <p:cNvPr id="495" name="Volter Arms akimbo facing left.png" descr="Volter Arms akimbo facing left.png"/>
          <p:cNvPicPr>
            <a:picLocks noChangeAspect="1"/>
          </p:cNvPicPr>
          <p:nvPr/>
        </p:nvPicPr>
        <p:blipFill>
          <a:blip r:embed="rId6">
            <a:extLst/>
          </a:blip>
          <a:stretch>
            <a:fillRect/>
          </a:stretch>
        </p:blipFill>
        <p:spPr>
          <a:xfrm>
            <a:off x="6649324" y="3858688"/>
            <a:ext cx="3362006" cy="4350832"/>
          </a:xfrm>
          <a:prstGeom prst="rect">
            <a:avLst/>
          </a:prstGeom>
          <a:ln w="3175">
            <a:miter lim="400000"/>
          </a:ln>
        </p:spPr>
      </p:pic>
      <p:sp>
        <p:nvSpPr>
          <p:cNvPr id="8" name="Rectangle 7">
            <a:extLst>
              <a:ext uri="{FF2B5EF4-FFF2-40B4-BE49-F238E27FC236}">
                <a16:creationId xmlns:a16="http://schemas.microsoft.com/office/drawing/2014/main" id="{67F53493-B790-384D-ADCA-FAB7130BDF56}"/>
              </a:ext>
            </a:extLst>
          </p:cNvPr>
          <p:cNvSpPr/>
          <p:nvPr/>
        </p:nvSpPr>
        <p:spPr>
          <a:xfrm>
            <a:off x="8614260" y="7128947"/>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94"/>
                                        </p:tgtEl>
                                        <p:attrNameLst>
                                          <p:attrName>style.visibility</p:attrName>
                                        </p:attrNameLst>
                                      </p:cBhvr>
                                      <p:to>
                                        <p:strVal val="visible"/>
                                      </p:to>
                                    </p:set>
                                    <p:animEffect transition="in" filter="dissolve">
                                      <p:cBhvr>
                                        <p:cTn id="7" dur="100"/>
                                        <p:tgtEl>
                                          <p:spTgt spid="494"/>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493"/>
                                        </p:tgtEl>
                                        <p:attrNameLst>
                                          <p:attrName>style.visibility</p:attrName>
                                        </p:attrNameLst>
                                      </p:cBhvr>
                                      <p:to>
                                        <p:strVal val="visible"/>
                                      </p:to>
                                    </p:set>
                                    <p:animEffect transition="in" filter="dissolve">
                                      <p:cBhvr>
                                        <p:cTn id="11" dur="100"/>
                                        <p:tgtEl>
                                          <p:spTgt spid="493"/>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492"/>
                                        </p:tgtEl>
                                        <p:attrNameLst>
                                          <p:attrName>style.visibility</p:attrName>
                                        </p:attrNameLst>
                                      </p:cBhvr>
                                      <p:to>
                                        <p:strVal val="visible"/>
                                      </p:to>
                                    </p:set>
                                    <p:animEffect transition="in" filter="dissolve">
                                      <p:cBhvr>
                                        <p:cTn id="15" dur="100"/>
                                        <p:tgtEl>
                                          <p:spTgt spid="492"/>
                                        </p:tgtEl>
                                      </p:cBhvr>
                                    </p:animEffect>
                                  </p:childTnLst>
                                </p:cTn>
                              </p:par>
                            </p:childTnLst>
                          </p:cTn>
                        </p:par>
                        <p:par>
                          <p:cTn id="16" fill="hold">
                            <p:stCondLst>
                              <p:cond delay="300"/>
                            </p:stCondLst>
                            <p:childTnLst>
                              <p:par>
                                <p:cTn id="17" presetID="2" presetClass="entr" presetSubtype="1" fill="hold" grpId="4" nodeType="afterEffect">
                                  <p:stCondLst>
                                    <p:cond delay="0"/>
                                  </p:stCondLst>
                                  <p:iterate>
                                    <p:tmAbs val="0"/>
                                  </p:iterate>
                                  <p:childTnLst>
                                    <p:set>
                                      <p:cBhvr>
                                        <p:cTn id="18" fill="hold"/>
                                        <p:tgtEl>
                                          <p:spTgt spid="491"/>
                                        </p:tgtEl>
                                        <p:attrNameLst>
                                          <p:attrName>style.visibility</p:attrName>
                                        </p:attrNameLst>
                                      </p:cBhvr>
                                      <p:to>
                                        <p:strVal val="visible"/>
                                      </p:to>
                                    </p:set>
                                    <p:anim calcmode="lin" valueType="num">
                                      <p:cBhvr>
                                        <p:cTn id="19" dur="2000" fill="hold"/>
                                        <p:tgtEl>
                                          <p:spTgt spid="491"/>
                                        </p:tgtEl>
                                        <p:attrNameLst>
                                          <p:attrName>ppt_x</p:attrName>
                                        </p:attrNameLst>
                                      </p:cBhvr>
                                      <p:tavLst>
                                        <p:tav tm="0">
                                          <p:val>
                                            <p:strVal val="#ppt_x"/>
                                          </p:val>
                                        </p:tav>
                                        <p:tav tm="100000">
                                          <p:val>
                                            <p:strVal val="#ppt_x"/>
                                          </p:val>
                                        </p:tav>
                                      </p:tavLst>
                                    </p:anim>
                                    <p:anim calcmode="lin" valueType="num">
                                      <p:cBhvr>
                                        <p:cTn id="20" dur="2000" fill="hold"/>
                                        <p:tgtEl>
                                          <p:spTgt spid="4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4" animBg="1" advAuto="0"/>
      <p:bldP spid="492" grpId="3" animBg="1" advAuto="0"/>
      <p:bldP spid="493" grpId="2" animBg="1" advAuto="0"/>
      <p:bldP spid="494"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99" name="Square"/>
          <p:cNvSpPr/>
          <p:nvPr/>
        </p:nvSpPr>
        <p:spPr>
          <a:xfrm>
            <a:off x="7513456" y="6785550"/>
            <a:ext cx="1270001" cy="1270001"/>
          </a:xfrm>
          <a:prstGeom prst="rect">
            <a:avLst/>
          </a:prstGeom>
          <a:solidFill>
            <a:srgbClr val="000000"/>
          </a:solidFill>
          <a:ln w="3175">
            <a:miter lim="400000"/>
          </a:ln>
        </p:spPr>
        <p:txBody>
          <a:bodyPr lIns="39687" tIns="39687" rIns="39687" bIns="39687" anchor="ctr"/>
          <a:lstStyle/>
          <a:p>
            <a:pPr>
              <a:defRPr sz="1800">
                <a:solidFill>
                  <a:srgbClr val="FFFFFF"/>
                </a:solidFill>
              </a:defRPr>
            </a:pPr>
            <a:endParaRPr/>
          </a:p>
        </p:txBody>
      </p:sp>
      <p:sp>
        <p:nvSpPr>
          <p:cNvPr id="500" name="Overloading electrical _______ is dangerous."/>
          <p:cNvSpPr txBox="1"/>
          <p:nvPr/>
        </p:nvSpPr>
        <p:spPr>
          <a:xfrm>
            <a:off x="238125" y="851261"/>
            <a:ext cx="9683750" cy="2421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Overloading electrical _______ is dangerous.</a:t>
            </a:r>
          </a:p>
        </p:txBody>
      </p:sp>
      <p:sp>
        <p:nvSpPr>
          <p:cNvPr id="501" name="Text"/>
          <p:cNvSpPr txBox="1"/>
          <p:nvPr/>
        </p:nvSpPr>
        <p:spPr>
          <a:xfrm>
            <a:off x="5016499" y="2050256"/>
            <a:ext cx="127001" cy="1336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defTabSz="357187">
              <a:defRPr sz="5600" b="1">
                <a:solidFill>
                  <a:srgbClr val="0068AB"/>
                </a:solidFill>
                <a:latin typeface="Arial"/>
                <a:ea typeface="Arial"/>
                <a:cs typeface="Arial"/>
                <a:sym typeface="Arial"/>
              </a:defRPr>
            </a:pPr>
            <a:endParaRPr/>
          </a:p>
        </p:txBody>
      </p:sp>
      <p:pic>
        <p:nvPicPr>
          <p:cNvPr id="502" name="Outlet-Overload-0303_full.jpg" descr="Outlet-Overload-0303_full.jpg"/>
          <p:cNvPicPr>
            <a:picLocks noChangeAspect="1"/>
          </p:cNvPicPr>
          <p:nvPr/>
        </p:nvPicPr>
        <p:blipFill>
          <a:blip r:embed="rId3">
            <a:extLst/>
          </a:blip>
          <a:srcRect l="8645" t="4051" r="7444" b="5816"/>
          <a:stretch>
            <a:fillRect/>
          </a:stretch>
        </p:blipFill>
        <p:spPr>
          <a:xfrm>
            <a:off x="966263" y="3470911"/>
            <a:ext cx="2926768" cy="2955183"/>
          </a:xfrm>
          <a:custGeom>
            <a:avLst/>
            <a:gdLst/>
            <a:ahLst/>
            <a:cxnLst>
              <a:cxn ang="0">
                <a:pos x="wd2" y="hd2"/>
              </a:cxn>
              <a:cxn ang="5400000">
                <a:pos x="wd2" y="hd2"/>
              </a:cxn>
              <a:cxn ang="10800000">
                <a:pos x="wd2" y="hd2"/>
              </a:cxn>
              <a:cxn ang="16200000">
                <a:pos x="wd2" y="hd2"/>
              </a:cxn>
            </a:cxnLst>
            <a:rect l="0" t="0" r="r" b="b"/>
            <a:pathLst>
              <a:path w="21581" h="21526" extrusionOk="0">
                <a:moveTo>
                  <a:pt x="12525" y="6"/>
                </a:moveTo>
                <a:cubicBezTo>
                  <a:pt x="11900" y="-3"/>
                  <a:pt x="11432" y="-2"/>
                  <a:pt x="11059" y="9"/>
                </a:cubicBezTo>
                <a:cubicBezTo>
                  <a:pt x="11010" y="10"/>
                  <a:pt x="10979" y="13"/>
                  <a:pt x="10933" y="15"/>
                </a:cubicBezTo>
                <a:cubicBezTo>
                  <a:pt x="10241" y="41"/>
                  <a:pt x="9928" y="106"/>
                  <a:pt x="9724" y="226"/>
                </a:cubicBezTo>
                <a:cubicBezTo>
                  <a:pt x="9428" y="400"/>
                  <a:pt x="9351" y="522"/>
                  <a:pt x="9198" y="1027"/>
                </a:cubicBezTo>
                <a:cubicBezTo>
                  <a:pt x="9138" y="1221"/>
                  <a:pt x="9072" y="1372"/>
                  <a:pt x="8993" y="1518"/>
                </a:cubicBezTo>
                <a:cubicBezTo>
                  <a:pt x="8991" y="1521"/>
                  <a:pt x="8992" y="1524"/>
                  <a:pt x="8990" y="1527"/>
                </a:cubicBezTo>
                <a:cubicBezTo>
                  <a:pt x="8989" y="1528"/>
                  <a:pt x="8987" y="1529"/>
                  <a:pt x="8987" y="1530"/>
                </a:cubicBezTo>
                <a:cubicBezTo>
                  <a:pt x="8872" y="1737"/>
                  <a:pt x="8722" y="1930"/>
                  <a:pt x="8463" y="2203"/>
                </a:cubicBezTo>
                <a:cubicBezTo>
                  <a:pt x="7758" y="2946"/>
                  <a:pt x="7350" y="3539"/>
                  <a:pt x="7219" y="4019"/>
                </a:cubicBezTo>
                <a:cubicBezTo>
                  <a:pt x="7106" y="4433"/>
                  <a:pt x="6192" y="5405"/>
                  <a:pt x="5516" y="5826"/>
                </a:cubicBezTo>
                <a:cubicBezTo>
                  <a:pt x="4906" y="6205"/>
                  <a:pt x="3389" y="7829"/>
                  <a:pt x="3389" y="8104"/>
                </a:cubicBezTo>
                <a:cubicBezTo>
                  <a:pt x="3389" y="8169"/>
                  <a:pt x="3304" y="8298"/>
                  <a:pt x="3201" y="8390"/>
                </a:cubicBezTo>
                <a:cubicBezTo>
                  <a:pt x="3099" y="8482"/>
                  <a:pt x="3014" y="8627"/>
                  <a:pt x="3014" y="8711"/>
                </a:cubicBezTo>
                <a:cubicBezTo>
                  <a:pt x="3014" y="8794"/>
                  <a:pt x="2962" y="8913"/>
                  <a:pt x="2900" y="8974"/>
                </a:cubicBezTo>
                <a:cubicBezTo>
                  <a:pt x="2838" y="9035"/>
                  <a:pt x="2821" y="9084"/>
                  <a:pt x="2859" y="9084"/>
                </a:cubicBezTo>
                <a:cubicBezTo>
                  <a:pt x="2897" y="9084"/>
                  <a:pt x="2756" y="9310"/>
                  <a:pt x="2549" y="9587"/>
                </a:cubicBezTo>
                <a:cubicBezTo>
                  <a:pt x="2342" y="9863"/>
                  <a:pt x="2171" y="10139"/>
                  <a:pt x="2171" y="10202"/>
                </a:cubicBezTo>
                <a:cubicBezTo>
                  <a:pt x="2171" y="10370"/>
                  <a:pt x="1627" y="11809"/>
                  <a:pt x="1317" y="12457"/>
                </a:cubicBezTo>
                <a:cubicBezTo>
                  <a:pt x="1170" y="12766"/>
                  <a:pt x="1051" y="13074"/>
                  <a:pt x="1051" y="13142"/>
                </a:cubicBezTo>
                <a:cubicBezTo>
                  <a:pt x="1051" y="13211"/>
                  <a:pt x="984" y="13336"/>
                  <a:pt x="904" y="13423"/>
                </a:cubicBezTo>
                <a:cubicBezTo>
                  <a:pt x="824" y="13510"/>
                  <a:pt x="745" y="13682"/>
                  <a:pt x="729" y="13802"/>
                </a:cubicBezTo>
                <a:cubicBezTo>
                  <a:pt x="700" y="14016"/>
                  <a:pt x="469" y="14611"/>
                  <a:pt x="304" y="14903"/>
                </a:cubicBezTo>
                <a:cubicBezTo>
                  <a:pt x="251" y="14998"/>
                  <a:pt x="260" y="15091"/>
                  <a:pt x="325" y="15155"/>
                </a:cubicBezTo>
                <a:cubicBezTo>
                  <a:pt x="399" y="15228"/>
                  <a:pt x="368" y="15277"/>
                  <a:pt x="214" y="15334"/>
                </a:cubicBezTo>
                <a:lnTo>
                  <a:pt x="0" y="15412"/>
                </a:lnTo>
                <a:lnTo>
                  <a:pt x="246" y="15571"/>
                </a:lnTo>
                <a:cubicBezTo>
                  <a:pt x="291" y="15600"/>
                  <a:pt x="304" y="15626"/>
                  <a:pt x="334" y="15652"/>
                </a:cubicBezTo>
                <a:cubicBezTo>
                  <a:pt x="446" y="15380"/>
                  <a:pt x="592" y="15338"/>
                  <a:pt x="667" y="15620"/>
                </a:cubicBezTo>
                <a:cubicBezTo>
                  <a:pt x="722" y="15828"/>
                  <a:pt x="806" y="15879"/>
                  <a:pt x="1010" y="15822"/>
                </a:cubicBezTo>
                <a:cubicBezTo>
                  <a:pt x="1158" y="15781"/>
                  <a:pt x="1737" y="15630"/>
                  <a:pt x="2297" y="15487"/>
                </a:cubicBezTo>
                <a:cubicBezTo>
                  <a:pt x="2857" y="15344"/>
                  <a:pt x="3634" y="15120"/>
                  <a:pt x="4024" y="14987"/>
                </a:cubicBezTo>
                <a:cubicBezTo>
                  <a:pt x="4854" y="14704"/>
                  <a:pt x="5207" y="14684"/>
                  <a:pt x="5396" y="14909"/>
                </a:cubicBezTo>
                <a:cubicBezTo>
                  <a:pt x="5564" y="15108"/>
                  <a:pt x="5629" y="15890"/>
                  <a:pt x="5496" y="16103"/>
                </a:cubicBezTo>
                <a:cubicBezTo>
                  <a:pt x="5366" y="16310"/>
                  <a:pt x="5189" y="16173"/>
                  <a:pt x="5168" y="15880"/>
                </a:cubicBezTo>
                <a:cubicBezTo>
                  <a:pt x="5074" y="16192"/>
                  <a:pt x="4815" y="16711"/>
                  <a:pt x="4723" y="16750"/>
                </a:cubicBezTo>
                <a:cubicBezTo>
                  <a:pt x="4683" y="16768"/>
                  <a:pt x="4505" y="17065"/>
                  <a:pt x="4325" y="17412"/>
                </a:cubicBezTo>
                <a:cubicBezTo>
                  <a:pt x="4145" y="17759"/>
                  <a:pt x="3944" y="18067"/>
                  <a:pt x="3883" y="18092"/>
                </a:cubicBezTo>
                <a:cubicBezTo>
                  <a:pt x="3822" y="18117"/>
                  <a:pt x="3795" y="18186"/>
                  <a:pt x="3819" y="18248"/>
                </a:cubicBezTo>
                <a:cubicBezTo>
                  <a:pt x="3843" y="18309"/>
                  <a:pt x="3756" y="18457"/>
                  <a:pt x="3626" y="18577"/>
                </a:cubicBezTo>
                <a:cubicBezTo>
                  <a:pt x="3496" y="18698"/>
                  <a:pt x="3387" y="18844"/>
                  <a:pt x="3386" y="18898"/>
                </a:cubicBezTo>
                <a:cubicBezTo>
                  <a:pt x="3384" y="18953"/>
                  <a:pt x="3258" y="19159"/>
                  <a:pt x="3105" y="19358"/>
                </a:cubicBezTo>
                <a:cubicBezTo>
                  <a:pt x="2757" y="19811"/>
                  <a:pt x="2752" y="20030"/>
                  <a:pt x="3084" y="20165"/>
                </a:cubicBezTo>
                <a:cubicBezTo>
                  <a:pt x="3415" y="20298"/>
                  <a:pt x="3600" y="20326"/>
                  <a:pt x="4027" y="20350"/>
                </a:cubicBezTo>
                <a:cubicBezTo>
                  <a:pt x="3924" y="20199"/>
                  <a:pt x="4013" y="20052"/>
                  <a:pt x="4188" y="20118"/>
                </a:cubicBezTo>
                <a:cubicBezTo>
                  <a:pt x="4445" y="20216"/>
                  <a:pt x="5020" y="19850"/>
                  <a:pt x="5660" y="19190"/>
                </a:cubicBezTo>
                <a:cubicBezTo>
                  <a:pt x="6010" y="18829"/>
                  <a:pt x="6365" y="18444"/>
                  <a:pt x="6444" y="18332"/>
                </a:cubicBezTo>
                <a:cubicBezTo>
                  <a:pt x="6798" y="17826"/>
                  <a:pt x="7619" y="18033"/>
                  <a:pt x="7980" y="18716"/>
                </a:cubicBezTo>
                <a:cubicBezTo>
                  <a:pt x="8079" y="18904"/>
                  <a:pt x="8133" y="19175"/>
                  <a:pt x="8159" y="19459"/>
                </a:cubicBezTo>
                <a:cubicBezTo>
                  <a:pt x="8215" y="19239"/>
                  <a:pt x="8265" y="19078"/>
                  <a:pt x="8314" y="19014"/>
                </a:cubicBezTo>
                <a:cubicBezTo>
                  <a:pt x="8382" y="18801"/>
                  <a:pt x="8449" y="18584"/>
                  <a:pt x="8492" y="18517"/>
                </a:cubicBezTo>
                <a:cubicBezTo>
                  <a:pt x="8565" y="18404"/>
                  <a:pt x="8624" y="18251"/>
                  <a:pt x="8624" y="18176"/>
                </a:cubicBezTo>
                <a:cubicBezTo>
                  <a:pt x="8624" y="18101"/>
                  <a:pt x="8716" y="17976"/>
                  <a:pt x="8829" y="17898"/>
                </a:cubicBezTo>
                <a:cubicBezTo>
                  <a:pt x="9014" y="17770"/>
                  <a:pt x="9054" y="17770"/>
                  <a:pt x="9206" y="17907"/>
                </a:cubicBezTo>
                <a:cubicBezTo>
                  <a:pt x="9390" y="18070"/>
                  <a:pt x="9430" y="18441"/>
                  <a:pt x="9277" y="18534"/>
                </a:cubicBezTo>
                <a:cubicBezTo>
                  <a:pt x="9224" y="18566"/>
                  <a:pt x="9205" y="18629"/>
                  <a:pt x="9233" y="18673"/>
                </a:cubicBezTo>
                <a:cubicBezTo>
                  <a:pt x="9260" y="18717"/>
                  <a:pt x="9236" y="18781"/>
                  <a:pt x="9180" y="18814"/>
                </a:cubicBezTo>
                <a:cubicBezTo>
                  <a:pt x="9014" y="18916"/>
                  <a:pt x="8875" y="19337"/>
                  <a:pt x="8844" y="19826"/>
                </a:cubicBezTo>
                <a:cubicBezTo>
                  <a:pt x="8832" y="20002"/>
                  <a:pt x="8834" y="20153"/>
                  <a:pt x="8829" y="20321"/>
                </a:cubicBezTo>
                <a:cubicBezTo>
                  <a:pt x="8845" y="20346"/>
                  <a:pt x="8862" y="20358"/>
                  <a:pt x="8876" y="20410"/>
                </a:cubicBezTo>
                <a:cubicBezTo>
                  <a:pt x="8925" y="20597"/>
                  <a:pt x="8927" y="20597"/>
                  <a:pt x="9253" y="20425"/>
                </a:cubicBezTo>
                <a:cubicBezTo>
                  <a:pt x="9551" y="20267"/>
                  <a:pt x="9604" y="20265"/>
                  <a:pt x="9798" y="20390"/>
                </a:cubicBezTo>
                <a:cubicBezTo>
                  <a:pt x="9915" y="20466"/>
                  <a:pt x="10040" y="20598"/>
                  <a:pt x="10073" y="20682"/>
                </a:cubicBezTo>
                <a:cubicBezTo>
                  <a:pt x="10143" y="20862"/>
                  <a:pt x="9886" y="21082"/>
                  <a:pt x="9692" y="21009"/>
                </a:cubicBezTo>
                <a:cubicBezTo>
                  <a:pt x="9679" y="21004"/>
                  <a:pt x="9638" y="21021"/>
                  <a:pt x="9613" y="21023"/>
                </a:cubicBezTo>
                <a:cubicBezTo>
                  <a:pt x="9803" y="21034"/>
                  <a:pt x="9959" y="21120"/>
                  <a:pt x="10026" y="21292"/>
                </a:cubicBezTo>
                <a:cubicBezTo>
                  <a:pt x="10031" y="21306"/>
                  <a:pt x="10052" y="21319"/>
                  <a:pt x="10061" y="21332"/>
                </a:cubicBezTo>
                <a:cubicBezTo>
                  <a:pt x="10136" y="21303"/>
                  <a:pt x="10257" y="21291"/>
                  <a:pt x="10438" y="21315"/>
                </a:cubicBezTo>
                <a:cubicBezTo>
                  <a:pt x="10752" y="21357"/>
                  <a:pt x="10854" y="21337"/>
                  <a:pt x="10898" y="21225"/>
                </a:cubicBezTo>
                <a:cubicBezTo>
                  <a:pt x="10980" y="21014"/>
                  <a:pt x="11615" y="21047"/>
                  <a:pt x="12548" y="21309"/>
                </a:cubicBezTo>
                <a:cubicBezTo>
                  <a:pt x="13478" y="21571"/>
                  <a:pt x="14380" y="21597"/>
                  <a:pt x="15021" y="21382"/>
                </a:cubicBezTo>
                <a:lnTo>
                  <a:pt x="15469" y="21231"/>
                </a:lnTo>
                <a:lnTo>
                  <a:pt x="14828" y="20876"/>
                </a:lnTo>
                <a:cubicBezTo>
                  <a:pt x="14476" y="20678"/>
                  <a:pt x="14127" y="20480"/>
                  <a:pt x="14050" y="20436"/>
                </a:cubicBezTo>
                <a:cubicBezTo>
                  <a:pt x="13972" y="20392"/>
                  <a:pt x="13782" y="20305"/>
                  <a:pt x="13628" y="20243"/>
                </a:cubicBezTo>
                <a:cubicBezTo>
                  <a:pt x="13474" y="20180"/>
                  <a:pt x="13284" y="20091"/>
                  <a:pt x="13207" y="20046"/>
                </a:cubicBezTo>
                <a:cubicBezTo>
                  <a:pt x="13130" y="20001"/>
                  <a:pt x="12858" y="19865"/>
                  <a:pt x="12601" y="19742"/>
                </a:cubicBezTo>
                <a:cubicBezTo>
                  <a:pt x="12344" y="19620"/>
                  <a:pt x="12006" y="19388"/>
                  <a:pt x="11852" y="19228"/>
                </a:cubicBezTo>
                <a:cubicBezTo>
                  <a:pt x="11604" y="18971"/>
                  <a:pt x="11574" y="18874"/>
                  <a:pt x="11583" y="18410"/>
                </a:cubicBezTo>
                <a:cubicBezTo>
                  <a:pt x="11588" y="18121"/>
                  <a:pt x="11667" y="17413"/>
                  <a:pt x="11761" y="16834"/>
                </a:cubicBezTo>
                <a:cubicBezTo>
                  <a:pt x="11901" y="15974"/>
                  <a:pt x="11978" y="15733"/>
                  <a:pt x="12174" y="15519"/>
                </a:cubicBezTo>
                <a:cubicBezTo>
                  <a:pt x="12459" y="15207"/>
                  <a:pt x="12558" y="15192"/>
                  <a:pt x="13973" y="15293"/>
                </a:cubicBezTo>
                <a:cubicBezTo>
                  <a:pt x="14907" y="15360"/>
                  <a:pt x="15109" y="15402"/>
                  <a:pt x="15369" y="15591"/>
                </a:cubicBezTo>
                <a:cubicBezTo>
                  <a:pt x="15537" y="15713"/>
                  <a:pt x="15682" y="15868"/>
                  <a:pt x="15691" y="15932"/>
                </a:cubicBezTo>
                <a:cubicBezTo>
                  <a:pt x="15717" y="16103"/>
                  <a:pt x="16216" y="16807"/>
                  <a:pt x="16669" y="17314"/>
                </a:cubicBezTo>
                <a:cubicBezTo>
                  <a:pt x="16916" y="17591"/>
                  <a:pt x="17282" y="17859"/>
                  <a:pt x="17655" y="18037"/>
                </a:cubicBezTo>
                <a:cubicBezTo>
                  <a:pt x="18302" y="18345"/>
                  <a:pt x="18527" y="18540"/>
                  <a:pt x="18389" y="18676"/>
                </a:cubicBezTo>
                <a:cubicBezTo>
                  <a:pt x="18364" y="18700"/>
                  <a:pt x="18262" y="18672"/>
                  <a:pt x="18135" y="18629"/>
                </a:cubicBezTo>
                <a:cubicBezTo>
                  <a:pt x="18318" y="18770"/>
                  <a:pt x="18506" y="18927"/>
                  <a:pt x="18682" y="19098"/>
                </a:cubicBezTo>
                <a:cubicBezTo>
                  <a:pt x="19117" y="19519"/>
                  <a:pt x="19569" y="19850"/>
                  <a:pt x="20028" y="20078"/>
                </a:cubicBezTo>
                <a:lnTo>
                  <a:pt x="20722" y="20422"/>
                </a:lnTo>
                <a:lnTo>
                  <a:pt x="21032" y="20191"/>
                </a:lnTo>
                <a:cubicBezTo>
                  <a:pt x="21410" y="19906"/>
                  <a:pt x="21600" y="19335"/>
                  <a:pt x="21579" y="18543"/>
                </a:cubicBezTo>
                <a:cubicBezTo>
                  <a:pt x="21567" y="18093"/>
                  <a:pt x="21486" y="17824"/>
                  <a:pt x="21172" y="17181"/>
                </a:cubicBezTo>
                <a:cubicBezTo>
                  <a:pt x="20958" y="16740"/>
                  <a:pt x="20783" y="16340"/>
                  <a:pt x="20783" y="16294"/>
                </a:cubicBezTo>
                <a:cubicBezTo>
                  <a:pt x="20783" y="16188"/>
                  <a:pt x="20070" y="14905"/>
                  <a:pt x="19905" y="14712"/>
                </a:cubicBezTo>
                <a:cubicBezTo>
                  <a:pt x="19839" y="14635"/>
                  <a:pt x="19687" y="14365"/>
                  <a:pt x="19566" y="14111"/>
                </a:cubicBezTo>
                <a:lnTo>
                  <a:pt x="19346" y="13648"/>
                </a:lnTo>
                <a:lnTo>
                  <a:pt x="19355" y="10503"/>
                </a:lnTo>
                <a:cubicBezTo>
                  <a:pt x="19353" y="9896"/>
                  <a:pt x="19353" y="9393"/>
                  <a:pt x="19352" y="8523"/>
                </a:cubicBezTo>
                <a:cubicBezTo>
                  <a:pt x="19349" y="6309"/>
                  <a:pt x="19311" y="4316"/>
                  <a:pt x="19267" y="3111"/>
                </a:cubicBezTo>
                <a:cubicBezTo>
                  <a:pt x="19224" y="2783"/>
                  <a:pt x="19175" y="2334"/>
                  <a:pt x="19147" y="1897"/>
                </a:cubicBezTo>
                <a:cubicBezTo>
                  <a:pt x="19094" y="1033"/>
                  <a:pt x="19061" y="902"/>
                  <a:pt x="18837" y="636"/>
                </a:cubicBezTo>
                <a:cubicBezTo>
                  <a:pt x="18479" y="211"/>
                  <a:pt x="18055" y="146"/>
                  <a:pt x="14983" y="61"/>
                </a:cubicBezTo>
                <a:cubicBezTo>
                  <a:pt x="13976" y="33"/>
                  <a:pt x="13174" y="16"/>
                  <a:pt x="12525" y="6"/>
                </a:cubicBezTo>
                <a:close/>
                <a:moveTo>
                  <a:pt x="6775" y="7809"/>
                </a:moveTo>
                <a:cubicBezTo>
                  <a:pt x="7111" y="7816"/>
                  <a:pt x="7325" y="8078"/>
                  <a:pt x="7325" y="8534"/>
                </a:cubicBezTo>
                <a:cubicBezTo>
                  <a:pt x="7325" y="8888"/>
                  <a:pt x="7220" y="9068"/>
                  <a:pt x="6783" y="9468"/>
                </a:cubicBezTo>
                <a:cubicBezTo>
                  <a:pt x="6486" y="9741"/>
                  <a:pt x="6207" y="9964"/>
                  <a:pt x="6160" y="9965"/>
                </a:cubicBezTo>
                <a:cubicBezTo>
                  <a:pt x="5954" y="9969"/>
                  <a:pt x="5558" y="10844"/>
                  <a:pt x="5478" y="11472"/>
                </a:cubicBezTo>
                <a:cubicBezTo>
                  <a:pt x="5316" y="12751"/>
                  <a:pt x="5176" y="12992"/>
                  <a:pt x="4205" y="13640"/>
                </a:cubicBezTo>
                <a:cubicBezTo>
                  <a:pt x="3715" y="13967"/>
                  <a:pt x="3284" y="14236"/>
                  <a:pt x="3245" y="14238"/>
                </a:cubicBezTo>
                <a:cubicBezTo>
                  <a:pt x="3206" y="14241"/>
                  <a:pt x="3062" y="14159"/>
                  <a:pt x="2926" y="14059"/>
                </a:cubicBezTo>
                <a:cubicBezTo>
                  <a:pt x="2684" y="13881"/>
                  <a:pt x="2685" y="13866"/>
                  <a:pt x="3020" y="13212"/>
                </a:cubicBezTo>
                <a:cubicBezTo>
                  <a:pt x="3208" y="12845"/>
                  <a:pt x="3571" y="12036"/>
                  <a:pt x="3828" y="11414"/>
                </a:cubicBezTo>
                <a:cubicBezTo>
                  <a:pt x="4740" y="9203"/>
                  <a:pt x="5394" y="8309"/>
                  <a:pt x="6403" y="7890"/>
                </a:cubicBezTo>
                <a:cubicBezTo>
                  <a:pt x="6539" y="7833"/>
                  <a:pt x="6662" y="7806"/>
                  <a:pt x="6775" y="7809"/>
                </a:cubicBezTo>
                <a:close/>
                <a:moveTo>
                  <a:pt x="9496" y="14273"/>
                </a:moveTo>
                <a:cubicBezTo>
                  <a:pt x="9602" y="14299"/>
                  <a:pt x="9695" y="14403"/>
                  <a:pt x="9792" y="14588"/>
                </a:cubicBezTo>
                <a:cubicBezTo>
                  <a:pt x="10008" y="15001"/>
                  <a:pt x="9860" y="15461"/>
                  <a:pt x="9274" y="16187"/>
                </a:cubicBezTo>
                <a:cubicBezTo>
                  <a:pt x="8860" y="16698"/>
                  <a:pt x="8848" y="16704"/>
                  <a:pt x="8472" y="16403"/>
                </a:cubicBezTo>
                <a:cubicBezTo>
                  <a:pt x="8102" y="16108"/>
                  <a:pt x="8196" y="15648"/>
                  <a:pt x="8797" y="14837"/>
                </a:cubicBezTo>
                <a:cubicBezTo>
                  <a:pt x="9113" y="14409"/>
                  <a:pt x="9320" y="14230"/>
                  <a:pt x="9496" y="14273"/>
                </a:cubicBezTo>
                <a:close/>
                <a:moveTo>
                  <a:pt x="7336" y="18577"/>
                </a:moveTo>
                <a:cubicBezTo>
                  <a:pt x="7388" y="18617"/>
                  <a:pt x="7439" y="18654"/>
                  <a:pt x="7489" y="18705"/>
                </a:cubicBezTo>
                <a:cubicBezTo>
                  <a:pt x="7511" y="18728"/>
                  <a:pt x="7522" y="18742"/>
                  <a:pt x="7541" y="18762"/>
                </a:cubicBezTo>
                <a:cubicBezTo>
                  <a:pt x="7491" y="18673"/>
                  <a:pt x="7424" y="18611"/>
                  <a:pt x="7336" y="18577"/>
                </a:cubicBezTo>
                <a:close/>
              </a:path>
            </a:pathLst>
          </a:custGeom>
          <a:ln w="3175">
            <a:miter lim="400000"/>
          </a:ln>
        </p:spPr>
      </p:pic>
      <p:pic>
        <p:nvPicPr>
          <p:cNvPr id="503" name="Volter facing left sitting left arm up.png" descr="Volter facing left sitting left arm up.png"/>
          <p:cNvPicPr>
            <a:picLocks noChangeAspect="1"/>
          </p:cNvPicPr>
          <p:nvPr/>
        </p:nvPicPr>
        <p:blipFill>
          <a:blip r:embed="rId4">
            <a:extLst/>
          </a:blip>
          <a:stretch>
            <a:fillRect/>
          </a:stretch>
        </p:blipFill>
        <p:spPr>
          <a:xfrm>
            <a:off x="4399428" y="2455260"/>
            <a:ext cx="4767557" cy="6169780"/>
          </a:xfrm>
          <a:prstGeom prst="rect">
            <a:avLst/>
          </a:prstGeom>
          <a:ln w="3175">
            <a:miter lim="400000"/>
          </a:ln>
        </p:spPr>
      </p:pic>
      <p:sp>
        <p:nvSpPr>
          <p:cNvPr id="7" name="Rectangle 6">
            <a:extLst>
              <a:ext uri="{FF2B5EF4-FFF2-40B4-BE49-F238E27FC236}">
                <a16:creationId xmlns:a16="http://schemas.microsoft.com/office/drawing/2014/main" id="{EA84F37D-54EA-064F-B451-CE0480F3C84B}"/>
              </a:ext>
            </a:extLst>
          </p:cNvPr>
          <p:cNvSpPr/>
          <p:nvPr/>
        </p:nvSpPr>
        <p:spPr>
          <a:xfrm>
            <a:off x="8563733" y="657010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07" name="Outlets"/>
          <p:cNvSpPr txBox="1"/>
          <p:nvPr/>
        </p:nvSpPr>
        <p:spPr>
          <a:xfrm>
            <a:off x="542147" y="5859122"/>
            <a:ext cx="4248256"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Outlets</a:t>
            </a:r>
          </a:p>
        </p:txBody>
      </p:sp>
      <p:sp>
        <p:nvSpPr>
          <p:cNvPr id="508" name="4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40%</a:t>
            </a:r>
          </a:p>
        </p:txBody>
      </p:sp>
      <p:pic>
        <p:nvPicPr>
          <p:cNvPr id="509" name="right-orange.png" descr="right-orange.png"/>
          <p:cNvPicPr>
            <a:picLocks noChangeAspect="1"/>
          </p:cNvPicPr>
          <p:nvPr/>
        </p:nvPicPr>
        <p:blipFill>
          <a:blip r:embed="rId3">
            <a:extLst/>
          </a:blip>
          <a:stretch>
            <a:fillRect/>
          </a:stretch>
        </p:blipFill>
        <p:spPr>
          <a:xfrm>
            <a:off x="5166212" y="3778149"/>
            <a:ext cx="1726407" cy="1508126"/>
          </a:xfrm>
          <a:prstGeom prst="rect">
            <a:avLst/>
          </a:prstGeom>
          <a:ln w="3175">
            <a:miter lim="400000"/>
          </a:ln>
        </p:spPr>
      </p:pic>
      <p:pic>
        <p:nvPicPr>
          <p:cNvPr id="510" name="right-yellow.png" descr="right-yellow.png"/>
          <p:cNvPicPr>
            <a:picLocks noChangeAspect="1"/>
          </p:cNvPicPr>
          <p:nvPr/>
        </p:nvPicPr>
        <p:blipFill>
          <a:blip r:embed="rId4">
            <a:extLst/>
          </a:blip>
          <a:stretch>
            <a:fillRect/>
          </a:stretch>
        </p:blipFill>
        <p:spPr>
          <a:xfrm>
            <a:off x="5205899" y="3123305"/>
            <a:ext cx="1914923" cy="1150939"/>
          </a:xfrm>
          <a:prstGeom prst="rect">
            <a:avLst/>
          </a:prstGeom>
          <a:ln w="3175">
            <a:miter lim="400000"/>
          </a:ln>
        </p:spPr>
      </p:pic>
      <p:pic>
        <p:nvPicPr>
          <p:cNvPr id="511" name="right-gree.png" descr="right-gree.png"/>
          <p:cNvPicPr>
            <a:picLocks noChangeAspect="1"/>
          </p:cNvPicPr>
          <p:nvPr/>
        </p:nvPicPr>
        <p:blipFill>
          <a:blip r:embed="rId5">
            <a:extLst/>
          </a:blip>
          <a:stretch>
            <a:fillRect/>
          </a:stretch>
        </p:blipFill>
        <p:spPr>
          <a:xfrm>
            <a:off x="5156290" y="2111274"/>
            <a:ext cx="1736329" cy="1498204"/>
          </a:xfrm>
          <a:prstGeom prst="rect">
            <a:avLst/>
          </a:prstGeom>
          <a:ln w="3175">
            <a:miter lim="400000"/>
          </a:ln>
        </p:spPr>
      </p:pic>
      <p:pic>
        <p:nvPicPr>
          <p:cNvPr id="512" name="blue-right.png" descr="blue-right.png"/>
          <p:cNvPicPr>
            <a:picLocks noChangeAspect="1"/>
          </p:cNvPicPr>
          <p:nvPr/>
        </p:nvPicPr>
        <p:blipFill>
          <a:blip r:embed="rId6">
            <a:extLst/>
          </a:blip>
          <a:stretch>
            <a:fillRect/>
          </a:stretch>
        </p:blipFill>
        <p:spPr>
          <a:xfrm>
            <a:off x="5057071" y="1654868"/>
            <a:ext cx="1150939" cy="1924845"/>
          </a:xfrm>
          <a:prstGeom prst="rect">
            <a:avLst/>
          </a:prstGeom>
          <a:ln w="3175">
            <a:miter lim="400000"/>
          </a:ln>
        </p:spPr>
      </p:pic>
      <p:pic>
        <p:nvPicPr>
          <p:cNvPr id="513" name="Volter Arms akimbo facing left.png" descr="Volter Arms akimbo facing left.png"/>
          <p:cNvPicPr>
            <a:picLocks noChangeAspect="1"/>
          </p:cNvPicPr>
          <p:nvPr/>
        </p:nvPicPr>
        <p:blipFill>
          <a:blip r:embed="rId7">
            <a:extLst/>
          </a:blip>
          <a:stretch>
            <a:fillRect/>
          </a:stretch>
        </p:blipFill>
        <p:spPr>
          <a:xfrm>
            <a:off x="6649324" y="3858688"/>
            <a:ext cx="3362006" cy="4350832"/>
          </a:xfrm>
          <a:prstGeom prst="rect">
            <a:avLst/>
          </a:prstGeom>
          <a:ln w="3175">
            <a:miter lim="400000"/>
          </a:ln>
        </p:spPr>
      </p:pic>
      <p:sp>
        <p:nvSpPr>
          <p:cNvPr id="9" name="Rectangle 8">
            <a:extLst>
              <a:ext uri="{FF2B5EF4-FFF2-40B4-BE49-F238E27FC236}">
                <a16:creationId xmlns:a16="http://schemas.microsoft.com/office/drawing/2014/main" id="{E55C6E60-F06C-8A43-9001-1661B57C1BE6}"/>
              </a:ext>
            </a:extLst>
          </p:cNvPr>
          <p:cNvSpPr/>
          <p:nvPr/>
        </p:nvSpPr>
        <p:spPr>
          <a:xfrm>
            <a:off x="8614260" y="7067883"/>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slow" p14:dur="2000">
        <p:pull/>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12"/>
                                        </p:tgtEl>
                                        <p:attrNameLst>
                                          <p:attrName>style.visibility</p:attrName>
                                        </p:attrNameLst>
                                      </p:cBhvr>
                                      <p:to>
                                        <p:strVal val="visible"/>
                                      </p:to>
                                    </p:set>
                                    <p:animEffect transition="in" filter="dissolve">
                                      <p:cBhvr>
                                        <p:cTn id="7" dur="100"/>
                                        <p:tgtEl>
                                          <p:spTgt spid="512"/>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11"/>
                                        </p:tgtEl>
                                        <p:attrNameLst>
                                          <p:attrName>style.visibility</p:attrName>
                                        </p:attrNameLst>
                                      </p:cBhvr>
                                      <p:to>
                                        <p:strVal val="visible"/>
                                      </p:to>
                                    </p:set>
                                    <p:animEffect transition="in" filter="dissolve">
                                      <p:cBhvr>
                                        <p:cTn id="11" dur="100"/>
                                        <p:tgtEl>
                                          <p:spTgt spid="511"/>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10"/>
                                        </p:tgtEl>
                                        <p:attrNameLst>
                                          <p:attrName>style.visibility</p:attrName>
                                        </p:attrNameLst>
                                      </p:cBhvr>
                                      <p:to>
                                        <p:strVal val="visible"/>
                                      </p:to>
                                    </p:set>
                                    <p:animEffect transition="in" filter="dissolve">
                                      <p:cBhvr>
                                        <p:cTn id="15" dur="100"/>
                                        <p:tgtEl>
                                          <p:spTgt spid="510"/>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09"/>
                                        </p:tgtEl>
                                        <p:attrNameLst>
                                          <p:attrName>style.visibility</p:attrName>
                                        </p:attrNameLst>
                                      </p:cBhvr>
                                      <p:to>
                                        <p:strVal val="visible"/>
                                      </p:to>
                                    </p:set>
                                    <p:animEffect transition="in" filter="dissolve">
                                      <p:cBhvr>
                                        <p:cTn id="19" dur="100"/>
                                        <p:tgtEl>
                                          <p:spTgt spid="509"/>
                                        </p:tgtEl>
                                      </p:cBhvr>
                                    </p:animEffect>
                                  </p:childTnLst>
                                </p:cTn>
                              </p:par>
                            </p:childTnLst>
                          </p:cTn>
                        </p:par>
                        <p:par>
                          <p:cTn id="20" fill="hold">
                            <p:stCondLst>
                              <p:cond delay="400"/>
                            </p:stCondLst>
                            <p:childTnLst>
                              <p:par>
                                <p:cTn id="21" presetID="2" presetClass="entr" presetSubtype="1" fill="hold" grpId="5" nodeType="afterEffect">
                                  <p:stCondLst>
                                    <p:cond delay="0"/>
                                  </p:stCondLst>
                                  <p:iterate>
                                    <p:tmAbs val="0"/>
                                  </p:iterate>
                                  <p:childTnLst>
                                    <p:set>
                                      <p:cBhvr>
                                        <p:cTn id="22" fill="hold"/>
                                        <p:tgtEl>
                                          <p:spTgt spid="508"/>
                                        </p:tgtEl>
                                        <p:attrNameLst>
                                          <p:attrName>style.visibility</p:attrName>
                                        </p:attrNameLst>
                                      </p:cBhvr>
                                      <p:to>
                                        <p:strVal val="visible"/>
                                      </p:to>
                                    </p:set>
                                    <p:anim calcmode="lin" valueType="num">
                                      <p:cBhvr>
                                        <p:cTn id="23" dur="2000" fill="hold"/>
                                        <p:tgtEl>
                                          <p:spTgt spid="508"/>
                                        </p:tgtEl>
                                        <p:attrNameLst>
                                          <p:attrName>ppt_x</p:attrName>
                                        </p:attrNameLst>
                                      </p:cBhvr>
                                      <p:tavLst>
                                        <p:tav tm="0">
                                          <p:val>
                                            <p:strVal val="#ppt_x"/>
                                          </p:val>
                                        </p:tav>
                                        <p:tav tm="100000">
                                          <p:val>
                                            <p:strVal val="#ppt_x"/>
                                          </p:val>
                                        </p:tav>
                                      </p:tavLst>
                                    </p:anim>
                                    <p:anim calcmode="lin" valueType="num">
                                      <p:cBhvr>
                                        <p:cTn id="24" dur="2000" fill="hold"/>
                                        <p:tgtEl>
                                          <p:spTgt spid="5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5" animBg="1" advAuto="0"/>
      <p:bldP spid="509" grpId="4" animBg="1" advAuto="0"/>
      <p:bldP spid="510" grpId="3" animBg="1" advAuto="0"/>
      <p:bldP spid="511" grpId="2" animBg="1" advAuto="0"/>
      <p:bldP spid="512"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17" name="You should NOT play ________ during a storm."/>
          <p:cNvSpPr txBox="1"/>
          <p:nvPr/>
        </p:nvSpPr>
        <p:spPr>
          <a:xfrm>
            <a:off x="520537" y="-197888"/>
            <a:ext cx="9396017" cy="3601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 You should NOT play ________ during a storm.</a:t>
            </a:r>
          </a:p>
        </p:txBody>
      </p:sp>
      <p:pic>
        <p:nvPicPr>
          <p:cNvPr id="518" name="droppedImage.tiff" descr="droppedImage.tiff"/>
          <p:cNvPicPr>
            <a:picLocks noChangeAspect="1"/>
          </p:cNvPicPr>
          <p:nvPr/>
        </p:nvPicPr>
        <p:blipFill>
          <a:blip r:embed="rId3">
            <a:extLst/>
          </a:blip>
          <a:stretch>
            <a:fillRect/>
          </a:stretch>
        </p:blipFill>
        <p:spPr>
          <a:xfrm>
            <a:off x="966875" y="3306584"/>
            <a:ext cx="4792426" cy="3189142"/>
          </a:xfrm>
          <a:prstGeom prst="rect">
            <a:avLst/>
          </a:prstGeom>
          <a:ln w="3175">
            <a:miter lim="400000"/>
          </a:ln>
        </p:spPr>
      </p:pic>
      <p:pic>
        <p:nvPicPr>
          <p:cNvPr id="519" name="Volter walking facing right - left arm out.png" descr="Volter walking facing right - left arm out.png"/>
          <p:cNvPicPr>
            <a:picLocks noChangeAspect="1"/>
          </p:cNvPicPr>
          <p:nvPr/>
        </p:nvPicPr>
        <p:blipFill>
          <a:blip r:embed="rId4">
            <a:extLst/>
          </a:blip>
          <a:stretch>
            <a:fillRect/>
          </a:stretch>
        </p:blipFill>
        <p:spPr>
          <a:xfrm>
            <a:off x="5945509" y="2767026"/>
            <a:ext cx="4052291" cy="5244142"/>
          </a:xfrm>
          <a:prstGeom prst="rect">
            <a:avLst/>
          </a:prstGeom>
          <a:ln w="3175">
            <a:miter lim="400000"/>
          </a:ln>
        </p:spPr>
      </p:pic>
      <p:sp>
        <p:nvSpPr>
          <p:cNvPr id="5" name="Rectangle 4">
            <a:extLst>
              <a:ext uri="{FF2B5EF4-FFF2-40B4-BE49-F238E27FC236}">
                <a16:creationId xmlns:a16="http://schemas.microsoft.com/office/drawing/2014/main" id="{8E819B72-244F-B645-A120-0AC55EFB7E72}"/>
              </a:ext>
            </a:extLst>
          </p:cNvPr>
          <p:cNvSpPr/>
          <p:nvPr/>
        </p:nvSpPr>
        <p:spPr>
          <a:xfrm>
            <a:off x="8518965" y="6999738"/>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18"/>
                                        </p:tgtEl>
                                        <p:attrNameLst>
                                          <p:attrName>style.visibility</p:attrName>
                                        </p:attrNameLst>
                                      </p:cBhvr>
                                      <p:to>
                                        <p:strVal val="visible"/>
                                      </p:to>
                                    </p:set>
                                    <p:anim calcmode="lin" valueType="num">
                                      <p:cBhvr>
                                        <p:cTn id="7" dur="750" fill="hold"/>
                                        <p:tgtEl>
                                          <p:spTgt spid="518"/>
                                        </p:tgtEl>
                                        <p:attrNameLst>
                                          <p:attrName>ppt_w</p:attrName>
                                        </p:attrNameLst>
                                      </p:cBhvr>
                                      <p:tavLst>
                                        <p:tav tm="0">
                                          <p:val>
                                            <p:fltVal val="0"/>
                                          </p:val>
                                        </p:tav>
                                        <p:tav tm="100000">
                                          <p:val>
                                            <p:strVal val="#ppt_w"/>
                                          </p:val>
                                        </p:tav>
                                      </p:tavLst>
                                    </p:anim>
                                    <p:anim calcmode="lin" valueType="num">
                                      <p:cBhvr>
                                        <p:cTn id="8" dur="750" fill="hold"/>
                                        <p:tgtEl>
                                          <p:spTgt spid="5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newable and Nonrenewable"/>
          <p:cNvSpPr txBox="1"/>
          <p:nvPr/>
        </p:nvSpPr>
        <p:spPr>
          <a:xfrm>
            <a:off x="1248059" y="2631727"/>
            <a:ext cx="7663882" cy="1908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6000" b="1">
                <a:solidFill>
                  <a:srgbClr val="57C8E7"/>
                </a:solidFill>
                <a:latin typeface="Helvetica"/>
                <a:ea typeface="Helvetica"/>
                <a:cs typeface="Helvetica"/>
                <a:sym typeface="Helvetica"/>
              </a:defRPr>
            </a:lvl1pPr>
          </a:lstStyle>
          <a:p>
            <a:r>
              <a:t>Renewable and Nonrenewable</a:t>
            </a:r>
          </a:p>
        </p:txBody>
      </p:sp>
      <p:sp>
        <p:nvSpPr>
          <p:cNvPr id="174" name="Energy Sources"/>
          <p:cNvSpPr/>
          <p:nvPr/>
        </p:nvSpPr>
        <p:spPr>
          <a:xfrm>
            <a:off x="1185767" y="3114327"/>
            <a:ext cx="8175626"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b="1">
                <a:solidFill>
                  <a:srgbClr val="F15D2F"/>
                </a:solidFill>
                <a:latin typeface="Helvetica"/>
                <a:ea typeface="Helvetica"/>
                <a:cs typeface="Helvetica"/>
                <a:sym typeface="Helvetica"/>
              </a:defRPr>
            </a:lvl1pPr>
          </a:lstStyle>
          <a:p>
            <a:r>
              <a:t>Energy Sources</a:t>
            </a:r>
          </a:p>
        </p:txBody>
      </p:sp>
      <p:grpSp>
        <p:nvGrpSpPr>
          <p:cNvPr id="181" name="Group"/>
          <p:cNvGrpSpPr/>
          <p:nvPr/>
        </p:nvGrpSpPr>
        <p:grpSpPr>
          <a:xfrm>
            <a:off x="-76533" y="-890039"/>
            <a:ext cx="10706935" cy="10432450"/>
            <a:chOff x="0" y="0"/>
            <a:chExt cx="10706934" cy="10432449"/>
          </a:xfrm>
        </p:grpSpPr>
        <p:pic>
          <p:nvPicPr>
            <p:cNvPr id="175" name="Image" descr="Image"/>
            <p:cNvPicPr>
              <a:picLocks noChangeAspect="1"/>
            </p:cNvPicPr>
            <p:nvPr/>
          </p:nvPicPr>
          <p:blipFill>
            <a:blip r:embed="rId3">
              <a:extLst/>
            </a:blip>
            <a:srcRect r="59330"/>
            <a:stretch>
              <a:fillRect/>
            </a:stretch>
          </p:blipFill>
          <p:spPr>
            <a:xfrm>
              <a:off x="3163421" y="5642960"/>
              <a:ext cx="5983345" cy="3014990"/>
            </a:xfrm>
            <a:prstGeom prst="rect">
              <a:avLst/>
            </a:prstGeom>
            <a:ln w="3175" cap="flat">
              <a:noFill/>
              <a:miter lim="400000"/>
            </a:ln>
            <a:effectLst/>
          </p:spPr>
        </p:pic>
        <p:pic>
          <p:nvPicPr>
            <p:cNvPr id="176" name="Image" descr="Image"/>
            <p:cNvPicPr>
              <a:picLocks noChangeAspect="1"/>
            </p:cNvPicPr>
            <p:nvPr/>
          </p:nvPicPr>
          <p:blipFill>
            <a:blip r:embed="rId4">
              <a:extLst/>
            </a:blip>
            <a:stretch>
              <a:fillRect/>
            </a:stretch>
          </p:blipFill>
          <p:spPr>
            <a:xfrm>
              <a:off x="6353695" y="880776"/>
              <a:ext cx="4353240" cy="2560003"/>
            </a:xfrm>
            <a:prstGeom prst="rect">
              <a:avLst/>
            </a:prstGeom>
            <a:ln w="3175" cap="flat">
              <a:noFill/>
              <a:miter lim="400000"/>
            </a:ln>
            <a:effectLst/>
          </p:spPr>
        </p:pic>
        <p:pic>
          <p:nvPicPr>
            <p:cNvPr id="177" name="Image" descr="Image"/>
            <p:cNvPicPr>
              <a:picLocks noChangeAspect="1"/>
            </p:cNvPicPr>
            <p:nvPr/>
          </p:nvPicPr>
          <p:blipFill>
            <a:blip r:embed="rId5">
              <a:extLst/>
            </a:blip>
            <a:stretch>
              <a:fillRect/>
            </a:stretch>
          </p:blipFill>
          <p:spPr>
            <a:xfrm>
              <a:off x="0" y="0"/>
              <a:ext cx="3439198" cy="3428175"/>
            </a:xfrm>
            <a:prstGeom prst="rect">
              <a:avLst/>
            </a:prstGeom>
            <a:ln w="3175" cap="flat">
              <a:noFill/>
              <a:miter lim="400000"/>
            </a:ln>
            <a:effectLst/>
          </p:spPr>
        </p:pic>
        <p:pic>
          <p:nvPicPr>
            <p:cNvPr id="178" name="Image" descr="Image"/>
            <p:cNvPicPr>
              <a:picLocks noChangeAspect="1"/>
            </p:cNvPicPr>
            <p:nvPr/>
          </p:nvPicPr>
          <p:blipFill>
            <a:blip r:embed="rId6">
              <a:extLst/>
            </a:blip>
            <a:stretch>
              <a:fillRect/>
            </a:stretch>
          </p:blipFill>
          <p:spPr>
            <a:xfrm>
              <a:off x="3305776" y="808700"/>
              <a:ext cx="3700243" cy="2631913"/>
            </a:xfrm>
            <a:prstGeom prst="rect">
              <a:avLst/>
            </a:prstGeom>
            <a:ln w="3175" cap="flat">
              <a:noFill/>
              <a:miter lim="400000"/>
            </a:ln>
            <a:effectLst/>
          </p:spPr>
        </p:pic>
        <p:pic>
          <p:nvPicPr>
            <p:cNvPr id="179" name="Image" descr="Image"/>
            <p:cNvPicPr>
              <a:picLocks noChangeAspect="1"/>
            </p:cNvPicPr>
            <p:nvPr/>
          </p:nvPicPr>
          <p:blipFill>
            <a:blip r:embed="rId7">
              <a:extLst/>
            </a:blip>
            <a:stretch>
              <a:fillRect/>
            </a:stretch>
          </p:blipFill>
          <p:spPr>
            <a:xfrm>
              <a:off x="76077" y="5653807"/>
              <a:ext cx="3287044" cy="4448000"/>
            </a:xfrm>
            <a:prstGeom prst="rect">
              <a:avLst/>
            </a:prstGeom>
            <a:ln w="3175" cap="flat">
              <a:noFill/>
              <a:miter lim="400000"/>
            </a:ln>
            <a:effectLst/>
          </p:spPr>
        </p:pic>
        <p:pic>
          <p:nvPicPr>
            <p:cNvPr id="180" name="Gas flame.jpg" descr="Gas flame.jpg"/>
            <p:cNvPicPr>
              <a:picLocks noChangeAspect="1"/>
            </p:cNvPicPr>
            <p:nvPr/>
          </p:nvPicPr>
          <p:blipFill>
            <a:blip r:embed="rId8">
              <a:extLst/>
            </a:blip>
            <a:srcRect l="7931" t="3520" r="50722" b="3520"/>
            <a:stretch>
              <a:fillRect/>
            </a:stretch>
          </p:blipFill>
          <p:spPr>
            <a:xfrm>
              <a:off x="7070349" y="5644564"/>
              <a:ext cx="3193978" cy="4787886"/>
            </a:xfrm>
            <a:prstGeom prst="rect">
              <a:avLst/>
            </a:prstGeom>
            <a:ln w="3175"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afterEffect">
                                  <p:stCondLst>
                                    <p:cond delay="2000"/>
                                  </p:stCondLst>
                                  <p:iterate>
                                    <p:tmAbs val="0"/>
                                  </p:iterate>
                                  <p:childTnLst>
                                    <p:set>
                                      <p:cBhvr>
                                        <p:cTn id="6" fill="hold">
                                          <p:stCondLst>
                                            <p:cond delay="0"/>
                                          </p:stCondLst>
                                        </p:cTn>
                                        <p:tgtEl>
                                          <p:spTgt spid="174"/>
                                        </p:tgtEl>
                                        <p:attrNameLst>
                                          <p:attrName>style.visibility</p:attrName>
                                        </p:attrNameLst>
                                      </p:cBhvr>
                                      <p:to>
                                        <p:strVal val="hidden"/>
                                      </p:to>
                                    </p:set>
                                  </p:childTnLst>
                                </p:cTn>
                              </p:par>
                            </p:childTnLst>
                          </p:cTn>
                        </p:par>
                        <p:par>
                          <p:cTn id="7" fill="hold">
                            <p:stCondLst>
                              <p:cond delay="2000"/>
                            </p:stCondLst>
                            <p:childTnLst>
                              <p:par>
                                <p:cTn id="8" presetID="15" presetClass="entr" presetSubtype="8" fill="hold" grpId="2" nodeType="afterEffect">
                                  <p:stCondLst>
                                    <p:cond delay="0"/>
                                  </p:stCondLst>
                                  <p:iterate>
                                    <p:tmAbs val="0"/>
                                  </p:iterate>
                                  <p:childTnLst>
                                    <p:set>
                                      <p:cBhvr>
                                        <p:cTn id="9" fill="hold"/>
                                        <p:tgtEl>
                                          <p:spTgt spid="173"/>
                                        </p:tgtEl>
                                        <p:attrNameLst>
                                          <p:attrName>style.visibility</p:attrName>
                                        </p:attrNameLst>
                                      </p:cBhvr>
                                      <p:to>
                                        <p:strVal val="visible"/>
                                      </p:to>
                                    </p:set>
                                    <p:anim calcmode="lin" valueType="num">
                                      <p:cBhvr>
                                        <p:cTn id="10" dur="1000" fill="hold"/>
                                        <p:tgtEl>
                                          <p:spTgt spid="173"/>
                                        </p:tgtEl>
                                        <p:attrNameLst>
                                          <p:attrName>ppt_w</p:attrName>
                                        </p:attrNameLst>
                                      </p:cBhvr>
                                      <p:tavLst>
                                        <p:tav tm="0">
                                          <p:val>
                                            <p:fltVal val="0"/>
                                          </p:val>
                                        </p:tav>
                                        <p:tav tm="100000">
                                          <p:val>
                                            <p:strVal val="#ppt_w"/>
                                          </p:val>
                                        </p:tav>
                                      </p:tavLst>
                                    </p:anim>
                                    <p:anim calcmode="lin" valueType="num">
                                      <p:cBhvr>
                                        <p:cTn id="11" dur="1000" fill="hold"/>
                                        <p:tgtEl>
                                          <p:spTgt spid="173"/>
                                        </p:tgtEl>
                                        <p:attrNameLst>
                                          <p:attrName>ppt_h</p:attrName>
                                        </p:attrNameLst>
                                      </p:cBhvr>
                                      <p:tavLst>
                                        <p:tav tm="0">
                                          <p:val>
                                            <p:fltVal val="0"/>
                                          </p:val>
                                        </p:tav>
                                        <p:tav tm="100000">
                                          <p:val>
                                            <p:strVal val="#ppt_h"/>
                                          </p:val>
                                        </p:tav>
                                      </p:tavLst>
                                    </p:anim>
                                    <p:anim calcmode="lin" valueType="num">
                                      <p:cBhvr>
                                        <p:cTn id="12" dur="1000" fill="hold"/>
                                        <p:tgtEl>
                                          <p:spTgt spid="17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7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2" animBg="1" advAuto="0"/>
      <p:bldP spid="174"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23" name="5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50%</a:t>
            </a:r>
          </a:p>
        </p:txBody>
      </p:sp>
      <p:pic>
        <p:nvPicPr>
          <p:cNvPr id="524" name="right-red.png" descr="right-red.png"/>
          <p:cNvPicPr>
            <a:picLocks noChangeAspect="1"/>
          </p:cNvPicPr>
          <p:nvPr/>
        </p:nvPicPr>
        <p:blipFill>
          <a:blip r:embed="rId3">
            <a:extLst/>
          </a:blip>
          <a:stretch>
            <a:fillRect/>
          </a:stretch>
        </p:blipFill>
        <p:spPr>
          <a:xfrm>
            <a:off x="4922250" y="3924101"/>
            <a:ext cx="1121173" cy="1964532"/>
          </a:xfrm>
          <a:prstGeom prst="rect">
            <a:avLst/>
          </a:prstGeom>
          <a:ln w="3175">
            <a:miter lim="400000"/>
          </a:ln>
        </p:spPr>
      </p:pic>
      <p:pic>
        <p:nvPicPr>
          <p:cNvPr id="525" name="right-orange.png" descr="right-orange.png"/>
          <p:cNvPicPr>
            <a:picLocks noChangeAspect="1"/>
          </p:cNvPicPr>
          <p:nvPr/>
        </p:nvPicPr>
        <p:blipFill>
          <a:blip r:embed="rId4">
            <a:extLst/>
          </a:blip>
          <a:stretch>
            <a:fillRect/>
          </a:stretch>
        </p:blipFill>
        <p:spPr>
          <a:xfrm>
            <a:off x="5051234" y="3854648"/>
            <a:ext cx="1726407" cy="1508126"/>
          </a:xfrm>
          <a:prstGeom prst="rect">
            <a:avLst/>
          </a:prstGeom>
          <a:ln w="3175">
            <a:miter lim="400000"/>
          </a:ln>
        </p:spPr>
      </p:pic>
      <p:pic>
        <p:nvPicPr>
          <p:cNvPr id="526" name="right-yellow.png" descr="right-yellow.png"/>
          <p:cNvPicPr>
            <a:picLocks noChangeAspect="1"/>
          </p:cNvPicPr>
          <p:nvPr/>
        </p:nvPicPr>
        <p:blipFill>
          <a:blip r:embed="rId5">
            <a:extLst/>
          </a:blip>
          <a:stretch>
            <a:fillRect/>
          </a:stretch>
        </p:blipFill>
        <p:spPr>
          <a:xfrm>
            <a:off x="5090922" y="3199804"/>
            <a:ext cx="1914923" cy="1150939"/>
          </a:xfrm>
          <a:prstGeom prst="rect">
            <a:avLst/>
          </a:prstGeom>
          <a:ln w="3175">
            <a:miter lim="400000"/>
          </a:ln>
        </p:spPr>
      </p:pic>
      <p:pic>
        <p:nvPicPr>
          <p:cNvPr id="527" name="right-gree.png" descr="right-gree.png"/>
          <p:cNvPicPr>
            <a:picLocks noChangeAspect="1"/>
          </p:cNvPicPr>
          <p:nvPr/>
        </p:nvPicPr>
        <p:blipFill>
          <a:blip r:embed="rId6">
            <a:extLst/>
          </a:blip>
          <a:stretch>
            <a:fillRect/>
          </a:stretch>
        </p:blipFill>
        <p:spPr>
          <a:xfrm>
            <a:off x="5041312" y="2187773"/>
            <a:ext cx="1736329" cy="1498204"/>
          </a:xfrm>
          <a:prstGeom prst="rect">
            <a:avLst/>
          </a:prstGeom>
          <a:ln w="3175">
            <a:miter lim="400000"/>
          </a:ln>
        </p:spPr>
      </p:pic>
      <p:pic>
        <p:nvPicPr>
          <p:cNvPr id="528" name="blue-right.png" descr="blue-right.png"/>
          <p:cNvPicPr>
            <a:picLocks noChangeAspect="1"/>
          </p:cNvPicPr>
          <p:nvPr/>
        </p:nvPicPr>
        <p:blipFill>
          <a:blip r:embed="rId7">
            <a:extLst/>
          </a:blip>
          <a:stretch>
            <a:fillRect/>
          </a:stretch>
        </p:blipFill>
        <p:spPr>
          <a:xfrm>
            <a:off x="4942094" y="1731367"/>
            <a:ext cx="1150938" cy="1924844"/>
          </a:xfrm>
          <a:prstGeom prst="rect">
            <a:avLst/>
          </a:prstGeom>
          <a:ln w="3175">
            <a:miter lim="400000"/>
          </a:ln>
        </p:spPr>
      </p:pic>
      <p:sp>
        <p:nvSpPr>
          <p:cNvPr id="529" name="Outside"/>
          <p:cNvSpPr txBox="1"/>
          <p:nvPr/>
        </p:nvSpPr>
        <p:spPr>
          <a:xfrm>
            <a:off x="644429" y="5869350"/>
            <a:ext cx="4583460"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Outside</a:t>
            </a:r>
          </a:p>
        </p:txBody>
      </p:sp>
      <p:pic>
        <p:nvPicPr>
          <p:cNvPr id="530" name="Volter Arms akimbo facing left.png" descr="Volter Arms akimbo facing left.png"/>
          <p:cNvPicPr>
            <a:picLocks noChangeAspect="1"/>
          </p:cNvPicPr>
          <p:nvPr/>
        </p:nvPicPr>
        <p:blipFill>
          <a:blip r:embed="rId8">
            <a:extLst/>
          </a:blip>
          <a:stretch>
            <a:fillRect/>
          </a:stretch>
        </p:blipFill>
        <p:spPr>
          <a:xfrm>
            <a:off x="6649324" y="3858688"/>
            <a:ext cx="3362006" cy="4350832"/>
          </a:xfrm>
          <a:prstGeom prst="rect">
            <a:avLst/>
          </a:prstGeom>
          <a:ln w="3175">
            <a:miter lim="400000"/>
          </a:ln>
        </p:spPr>
      </p:pic>
      <p:sp>
        <p:nvSpPr>
          <p:cNvPr id="10" name="Rectangle 9">
            <a:extLst>
              <a:ext uri="{FF2B5EF4-FFF2-40B4-BE49-F238E27FC236}">
                <a16:creationId xmlns:a16="http://schemas.microsoft.com/office/drawing/2014/main" id="{B234D683-AEC7-FF47-AFF0-E771D807CE8E}"/>
              </a:ext>
            </a:extLst>
          </p:cNvPr>
          <p:cNvSpPr/>
          <p:nvPr/>
        </p:nvSpPr>
        <p:spPr>
          <a:xfrm>
            <a:off x="8614260" y="707811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28"/>
                                        </p:tgtEl>
                                        <p:attrNameLst>
                                          <p:attrName>style.visibility</p:attrName>
                                        </p:attrNameLst>
                                      </p:cBhvr>
                                      <p:to>
                                        <p:strVal val="visible"/>
                                      </p:to>
                                    </p:set>
                                    <p:animEffect transition="in" filter="dissolve">
                                      <p:cBhvr>
                                        <p:cTn id="7" dur="100"/>
                                        <p:tgtEl>
                                          <p:spTgt spid="528"/>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27"/>
                                        </p:tgtEl>
                                        <p:attrNameLst>
                                          <p:attrName>style.visibility</p:attrName>
                                        </p:attrNameLst>
                                      </p:cBhvr>
                                      <p:to>
                                        <p:strVal val="visible"/>
                                      </p:to>
                                    </p:set>
                                    <p:animEffect transition="in" filter="dissolve">
                                      <p:cBhvr>
                                        <p:cTn id="11" dur="100"/>
                                        <p:tgtEl>
                                          <p:spTgt spid="527"/>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26"/>
                                        </p:tgtEl>
                                        <p:attrNameLst>
                                          <p:attrName>style.visibility</p:attrName>
                                        </p:attrNameLst>
                                      </p:cBhvr>
                                      <p:to>
                                        <p:strVal val="visible"/>
                                      </p:to>
                                    </p:set>
                                    <p:animEffect transition="in" filter="dissolve">
                                      <p:cBhvr>
                                        <p:cTn id="15" dur="100"/>
                                        <p:tgtEl>
                                          <p:spTgt spid="526"/>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25"/>
                                        </p:tgtEl>
                                        <p:attrNameLst>
                                          <p:attrName>style.visibility</p:attrName>
                                        </p:attrNameLst>
                                      </p:cBhvr>
                                      <p:to>
                                        <p:strVal val="visible"/>
                                      </p:to>
                                    </p:set>
                                    <p:animEffect transition="in" filter="dissolve">
                                      <p:cBhvr>
                                        <p:cTn id="19" dur="100"/>
                                        <p:tgtEl>
                                          <p:spTgt spid="525"/>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24"/>
                                        </p:tgtEl>
                                        <p:attrNameLst>
                                          <p:attrName>style.visibility</p:attrName>
                                        </p:attrNameLst>
                                      </p:cBhvr>
                                      <p:to>
                                        <p:strVal val="visible"/>
                                      </p:to>
                                    </p:set>
                                    <p:animEffect transition="in" filter="dissolve">
                                      <p:cBhvr>
                                        <p:cTn id="23" dur="100"/>
                                        <p:tgtEl>
                                          <p:spTgt spid="524"/>
                                        </p:tgtEl>
                                      </p:cBhvr>
                                    </p:animEffect>
                                  </p:childTnLst>
                                </p:cTn>
                              </p:par>
                            </p:childTnLst>
                          </p:cTn>
                        </p:par>
                        <p:par>
                          <p:cTn id="24" fill="hold">
                            <p:stCondLst>
                              <p:cond delay="500"/>
                            </p:stCondLst>
                            <p:childTnLst>
                              <p:par>
                                <p:cTn id="25" presetID="2" presetClass="entr" presetSubtype="1" fill="hold" grpId="6" nodeType="afterEffect">
                                  <p:stCondLst>
                                    <p:cond delay="0"/>
                                  </p:stCondLst>
                                  <p:iterate>
                                    <p:tmAbs val="0"/>
                                  </p:iterate>
                                  <p:childTnLst>
                                    <p:set>
                                      <p:cBhvr>
                                        <p:cTn id="26" fill="hold"/>
                                        <p:tgtEl>
                                          <p:spTgt spid="523"/>
                                        </p:tgtEl>
                                        <p:attrNameLst>
                                          <p:attrName>style.visibility</p:attrName>
                                        </p:attrNameLst>
                                      </p:cBhvr>
                                      <p:to>
                                        <p:strVal val="visible"/>
                                      </p:to>
                                    </p:set>
                                    <p:anim calcmode="lin" valueType="num">
                                      <p:cBhvr>
                                        <p:cTn id="27" dur="2000" fill="hold"/>
                                        <p:tgtEl>
                                          <p:spTgt spid="523"/>
                                        </p:tgtEl>
                                        <p:attrNameLst>
                                          <p:attrName>ppt_x</p:attrName>
                                        </p:attrNameLst>
                                      </p:cBhvr>
                                      <p:tavLst>
                                        <p:tav tm="0">
                                          <p:val>
                                            <p:strVal val="#ppt_x"/>
                                          </p:val>
                                        </p:tav>
                                        <p:tav tm="100000">
                                          <p:val>
                                            <p:strVal val="#ppt_x"/>
                                          </p:val>
                                        </p:tav>
                                      </p:tavLst>
                                    </p:anim>
                                    <p:anim calcmode="lin" valueType="num">
                                      <p:cBhvr>
                                        <p:cTn id="28" dur="2000" fill="hold"/>
                                        <p:tgtEl>
                                          <p:spTgt spid="5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6" animBg="1" advAuto="0"/>
      <p:bldP spid="524" grpId="5" animBg="1" advAuto="0"/>
      <p:bldP spid="525" grpId="4" animBg="1" advAuto="0"/>
      <p:bldP spid="526" grpId="3" animBg="1" advAuto="0"/>
      <p:bldP spid="527" grpId="2" animBg="1" advAuto="0"/>
      <p:bldP spid="528"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34" name="Your family should keep the area around your _____ ______ box clean."/>
          <p:cNvSpPr txBox="1"/>
          <p:nvPr/>
        </p:nvSpPr>
        <p:spPr>
          <a:xfrm>
            <a:off x="-46673" y="311226"/>
            <a:ext cx="10253346" cy="3246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p>
            <a:pPr lvl="1" indent="342900" defTabSz="357187">
              <a:defRPr sz="5600" b="1">
                <a:solidFill>
                  <a:srgbClr val="4AC7F4"/>
                </a:solidFill>
                <a:effectLst>
                  <a:outerShdw blurRad="38100" dist="38100" dir="2700000" rotWithShape="0">
                    <a:srgbClr val="797979"/>
                  </a:outerShdw>
                </a:effectLst>
                <a:latin typeface="Arial"/>
                <a:ea typeface="Arial"/>
                <a:cs typeface="Arial"/>
                <a:sym typeface="Arial"/>
              </a:defRPr>
            </a:pPr>
            <a:r>
              <a:t>Your family should keep the area around your _____ ______ box clean.</a:t>
            </a:r>
          </a:p>
        </p:txBody>
      </p:sp>
      <p:pic>
        <p:nvPicPr>
          <p:cNvPr id="535" name="Volter facing right standing Right arm out.png" descr="Volter facing right standing Right arm out.png"/>
          <p:cNvPicPr>
            <a:picLocks noChangeAspect="1"/>
          </p:cNvPicPr>
          <p:nvPr/>
        </p:nvPicPr>
        <p:blipFill>
          <a:blip r:embed="rId3">
            <a:extLst/>
          </a:blip>
          <a:stretch>
            <a:fillRect/>
          </a:stretch>
        </p:blipFill>
        <p:spPr>
          <a:xfrm>
            <a:off x="1181620" y="3776050"/>
            <a:ext cx="3564132" cy="3636870"/>
          </a:xfrm>
          <a:prstGeom prst="rect">
            <a:avLst/>
          </a:prstGeom>
          <a:ln w="3175">
            <a:miter lim="400000"/>
          </a:ln>
        </p:spPr>
      </p:pic>
      <p:pic>
        <p:nvPicPr>
          <p:cNvPr id="536" name="105_0582.jpg" descr="105_0582.jpg"/>
          <p:cNvPicPr>
            <a:picLocks noChangeAspect="1"/>
          </p:cNvPicPr>
          <p:nvPr/>
        </p:nvPicPr>
        <p:blipFill>
          <a:blip r:embed="rId4">
            <a:extLst/>
          </a:blip>
          <a:srcRect l="16729" t="156" r="16729" b="7696"/>
          <a:stretch>
            <a:fillRect/>
          </a:stretch>
        </p:blipFill>
        <p:spPr>
          <a:xfrm>
            <a:off x="5911021" y="4164941"/>
            <a:ext cx="2752991" cy="2859268"/>
          </a:xfrm>
          <a:prstGeom prst="rect">
            <a:avLst/>
          </a:prstGeom>
          <a:ln w="3175">
            <a:miter lim="400000"/>
          </a:ln>
        </p:spPr>
      </p:pic>
      <p:sp>
        <p:nvSpPr>
          <p:cNvPr id="5" name="Rectangle 4">
            <a:extLst>
              <a:ext uri="{FF2B5EF4-FFF2-40B4-BE49-F238E27FC236}">
                <a16:creationId xmlns:a16="http://schemas.microsoft.com/office/drawing/2014/main" id="{09D365D1-C69C-5143-938B-E0019F495389}"/>
              </a:ext>
            </a:extLst>
          </p:cNvPr>
          <p:cNvSpPr/>
          <p:nvPr/>
        </p:nvSpPr>
        <p:spPr>
          <a:xfrm>
            <a:off x="1934594" y="719747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500"/>
                                  </p:stCondLst>
                                  <p:iterate>
                                    <p:tmAbs val="0"/>
                                  </p:iterate>
                                  <p:childTnLst>
                                    <p:set>
                                      <p:cBhvr>
                                        <p:cTn id="6" fill="hold"/>
                                        <p:tgtEl>
                                          <p:spTgt spid="536"/>
                                        </p:tgtEl>
                                        <p:attrNameLst>
                                          <p:attrName>style.visibility</p:attrName>
                                        </p:attrNameLst>
                                      </p:cBhvr>
                                      <p:to>
                                        <p:strVal val="visible"/>
                                      </p:to>
                                    </p:set>
                                    <p:animEffect transition="in" filter="box(out)">
                                      <p:cBhvr>
                                        <p:cTn id="7" dur="499"/>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40" name="Circuit Breaker"/>
          <p:cNvSpPr txBox="1"/>
          <p:nvPr/>
        </p:nvSpPr>
        <p:spPr>
          <a:xfrm>
            <a:off x="562603" y="6299952"/>
            <a:ext cx="5919789" cy="9925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6400" b="1">
                <a:solidFill>
                  <a:srgbClr val="4AC7F4"/>
                </a:solidFill>
                <a:effectLst>
                  <a:outerShdw blurRad="38100" dist="38100" dir="2700000" rotWithShape="0">
                    <a:srgbClr val="797979"/>
                  </a:outerShdw>
                </a:effectLst>
                <a:latin typeface="Arial"/>
                <a:ea typeface="Arial"/>
                <a:cs typeface="Arial"/>
                <a:sym typeface="Arial"/>
              </a:defRPr>
            </a:lvl1pPr>
          </a:lstStyle>
          <a:p>
            <a:r>
              <a:t>Circuit Breaker</a:t>
            </a:r>
          </a:p>
        </p:txBody>
      </p:sp>
      <p:sp>
        <p:nvSpPr>
          <p:cNvPr id="541" name="6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60%</a:t>
            </a:r>
          </a:p>
        </p:txBody>
      </p:sp>
      <p:pic>
        <p:nvPicPr>
          <p:cNvPr id="542" name="purple.png" descr="purple.png"/>
          <p:cNvPicPr>
            <a:picLocks noChangeAspect="1"/>
          </p:cNvPicPr>
          <p:nvPr/>
        </p:nvPicPr>
        <p:blipFill>
          <a:blip r:embed="rId3">
            <a:extLst/>
          </a:blip>
          <a:stretch>
            <a:fillRect/>
          </a:stretch>
        </p:blipFill>
        <p:spPr>
          <a:xfrm>
            <a:off x="3873367" y="3749051"/>
            <a:ext cx="1160860" cy="1964532"/>
          </a:xfrm>
          <a:prstGeom prst="rect">
            <a:avLst/>
          </a:prstGeom>
          <a:ln w="3175">
            <a:miter lim="400000"/>
          </a:ln>
        </p:spPr>
      </p:pic>
      <p:pic>
        <p:nvPicPr>
          <p:cNvPr id="543" name="right-red.png" descr="right-red.png"/>
          <p:cNvPicPr>
            <a:picLocks noChangeAspect="1"/>
          </p:cNvPicPr>
          <p:nvPr/>
        </p:nvPicPr>
        <p:blipFill>
          <a:blip r:embed="rId4">
            <a:extLst/>
          </a:blip>
          <a:stretch>
            <a:fillRect/>
          </a:stretch>
        </p:blipFill>
        <p:spPr>
          <a:xfrm>
            <a:off x="5024304" y="3749051"/>
            <a:ext cx="1121173" cy="1964532"/>
          </a:xfrm>
          <a:prstGeom prst="rect">
            <a:avLst/>
          </a:prstGeom>
          <a:ln w="3175">
            <a:miter lim="400000"/>
          </a:ln>
        </p:spPr>
      </p:pic>
      <p:pic>
        <p:nvPicPr>
          <p:cNvPr id="544" name="right-orange.png" descr="right-orange.png"/>
          <p:cNvPicPr>
            <a:picLocks noChangeAspect="1"/>
          </p:cNvPicPr>
          <p:nvPr/>
        </p:nvPicPr>
        <p:blipFill>
          <a:blip r:embed="rId5">
            <a:extLst/>
          </a:blip>
          <a:stretch>
            <a:fillRect/>
          </a:stretch>
        </p:blipFill>
        <p:spPr>
          <a:xfrm>
            <a:off x="5153288" y="3679597"/>
            <a:ext cx="1726408" cy="1508126"/>
          </a:xfrm>
          <a:prstGeom prst="rect">
            <a:avLst/>
          </a:prstGeom>
          <a:ln w="3175">
            <a:miter lim="400000"/>
          </a:ln>
        </p:spPr>
      </p:pic>
      <p:pic>
        <p:nvPicPr>
          <p:cNvPr id="545" name="right-yellow.png" descr="right-yellow.png"/>
          <p:cNvPicPr>
            <a:picLocks noChangeAspect="1"/>
          </p:cNvPicPr>
          <p:nvPr/>
        </p:nvPicPr>
        <p:blipFill>
          <a:blip r:embed="rId6">
            <a:extLst/>
          </a:blip>
          <a:stretch>
            <a:fillRect/>
          </a:stretch>
        </p:blipFill>
        <p:spPr>
          <a:xfrm>
            <a:off x="5192976" y="3024754"/>
            <a:ext cx="1914923" cy="1150938"/>
          </a:xfrm>
          <a:prstGeom prst="rect">
            <a:avLst/>
          </a:prstGeom>
          <a:ln w="3175">
            <a:miter lim="400000"/>
          </a:ln>
        </p:spPr>
      </p:pic>
      <p:pic>
        <p:nvPicPr>
          <p:cNvPr id="546" name="right-gree.png" descr="right-gree.png"/>
          <p:cNvPicPr>
            <a:picLocks noChangeAspect="1"/>
          </p:cNvPicPr>
          <p:nvPr/>
        </p:nvPicPr>
        <p:blipFill>
          <a:blip r:embed="rId7">
            <a:extLst/>
          </a:blip>
          <a:stretch>
            <a:fillRect/>
          </a:stretch>
        </p:blipFill>
        <p:spPr>
          <a:xfrm>
            <a:off x="5143367" y="2012722"/>
            <a:ext cx="1736329" cy="1498205"/>
          </a:xfrm>
          <a:prstGeom prst="rect">
            <a:avLst/>
          </a:prstGeom>
          <a:ln w="3175">
            <a:miter lim="400000"/>
          </a:ln>
        </p:spPr>
      </p:pic>
      <p:pic>
        <p:nvPicPr>
          <p:cNvPr id="547" name="blue-right.png" descr="blue-right.png"/>
          <p:cNvPicPr>
            <a:picLocks noChangeAspect="1"/>
          </p:cNvPicPr>
          <p:nvPr/>
        </p:nvPicPr>
        <p:blipFill>
          <a:blip r:embed="rId8">
            <a:extLst/>
          </a:blip>
          <a:stretch>
            <a:fillRect/>
          </a:stretch>
        </p:blipFill>
        <p:spPr>
          <a:xfrm>
            <a:off x="5044148" y="1556316"/>
            <a:ext cx="1150938" cy="1924845"/>
          </a:xfrm>
          <a:prstGeom prst="rect">
            <a:avLst/>
          </a:prstGeom>
          <a:ln w="3175">
            <a:miter lim="400000"/>
          </a:ln>
        </p:spPr>
      </p:pic>
      <p:pic>
        <p:nvPicPr>
          <p:cNvPr id="548" name="Volter Arms akimbo facing left.png" descr="Volter Arms akimbo facing left.png"/>
          <p:cNvPicPr>
            <a:picLocks noChangeAspect="1"/>
          </p:cNvPicPr>
          <p:nvPr/>
        </p:nvPicPr>
        <p:blipFill>
          <a:blip r:embed="rId9">
            <a:extLst/>
          </a:blip>
          <a:stretch>
            <a:fillRect/>
          </a:stretch>
        </p:blipFill>
        <p:spPr>
          <a:xfrm>
            <a:off x="6649324" y="3858688"/>
            <a:ext cx="3362006" cy="4350832"/>
          </a:xfrm>
          <a:prstGeom prst="rect">
            <a:avLst/>
          </a:prstGeom>
          <a:ln w="3175">
            <a:miter lim="400000"/>
          </a:ln>
        </p:spPr>
      </p:pic>
      <p:sp>
        <p:nvSpPr>
          <p:cNvPr id="11" name="Rectangle 10">
            <a:extLst>
              <a:ext uri="{FF2B5EF4-FFF2-40B4-BE49-F238E27FC236}">
                <a16:creationId xmlns:a16="http://schemas.microsoft.com/office/drawing/2014/main" id="{DC63F96B-DBBF-AF4E-B47A-01163065B874}"/>
              </a:ext>
            </a:extLst>
          </p:cNvPr>
          <p:cNvSpPr/>
          <p:nvPr/>
        </p:nvSpPr>
        <p:spPr>
          <a:xfrm>
            <a:off x="8614260" y="7077094"/>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7"/>
                                        </p:tgtEl>
                                        <p:attrNameLst>
                                          <p:attrName>style.visibility</p:attrName>
                                        </p:attrNameLst>
                                      </p:cBhvr>
                                      <p:to>
                                        <p:strVal val="visible"/>
                                      </p:to>
                                    </p:set>
                                    <p:animEffect transition="in" filter="dissolve">
                                      <p:cBhvr>
                                        <p:cTn id="7" dur="100"/>
                                        <p:tgtEl>
                                          <p:spTgt spid="547"/>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46"/>
                                        </p:tgtEl>
                                        <p:attrNameLst>
                                          <p:attrName>style.visibility</p:attrName>
                                        </p:attrNameLst>
                                      </p:cBhvr>
                                      <p:to>
                                        <p:strVal val="visible"/>
                                      </p:to>
                                    </p:set>
                                    <p:animEffect transition="in" filter="dissolve">
                                      <p:cBhvr>
                                        <p:cTn id="11" dur="100"/>
                                        <p:tgtEl>
                                          <p:spTgt spid="546"/>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45"/>
                                        </p:tgtEl>
                                        <p:attrNameLst>
                                          <p:attrName>style.visibility</p:attrName>
                                        </p:attrNameLst>
                                      </p:cBhvr>
                                      <p:to>
                                        <p:strVal val="visible"/>
                                      </p:to>
                                    </p:set>
                                    <p:animEffect transition="in" filter="dissolve">
                                      <p:cBhvr>
                                        <p:cTn id="15" dur="100"/>
                                        <p:tgtEl>
                                          <p:spTgt spid="545"/>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44"/>
                                        </p:tgtEl>
                                        <p:attrNameLst>
                                          <p:attrName>style.visibility</p:attrName>
                                        </p:attrNameLst>
                                      </p:cBhvr>
                                      <p:to>
                                        <p:strVal val="visible"/>
                                      </p:to>
                                    </p:set>
                                    <p:animEffect transition="in" filter="dissolve">
                                      <p:cBhvr>
                                        <p:cTn id="19" dur="100"/>
                                        <p:tgtEl>
                                          <p:spTgt spid="544"/>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43"/>
                                        </p:tgtEl>
                                        <p:attrNameLst>
                                          <p:attrName>style.visibility</p:attrName>
                                        </p:attrNameLst>
                                      </p:cBhvr>
                                      <p:to>
                                        <p:strVal val="visible"/>
                                      </p:to>
                                    </p:set>
                                    <p:animEffect transition="in" filter="dissolve">
                                      <p:cBhvr>
                                        <p:cTn id="23" dur="100"/>
                                        <p:tgtEl>
                                          <p:spTgt spid="543"/>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542"/>
                                        </p:tgtEl>
                                        <p:attrNameLst>
                                          <p:attrName>style.visibility</p:attrName>
                                        </p:attrNameLst>
                                      </p:cBhvr>
                                      <p:to>
                                        <p:strVal val="visible"/>
                                      </p:to>
                                    </p:set>
                                    <p:animEffect transition="in" filter="dissolve">
                                      <p:cBhvr>
                                        <p:cTn id="27" dur="100"/>
                                        <p:tgtEl>
                                          <p:spTgt spid="542"/>
                                        </p:tgtEl>
                                      </p:cBhvr>
                                    </p:animEffect>
                                  </p:childTnLst>
                                </p:cTn>
                              </p:par>
                            </p:childTnLst>
                          </p:cTn>
                        </p:par>
                        <p:par>
                          <p:cTn id="28" fill="hold">
                            <p:stCondLst>
                              <p:cond delay="600"/>
                            </p:stCondLst>
                            <p:childTnLst>
                              <p:par>
                                <p:cTn id="29" presetID="2" presetClass="entr" presetSubtype="1" fill="hold" grpId="7" nodeType="afterEffect">
                                  <p:stCondLst>
                                    <p:cond delay="0"/>
                                  </p:stCondLst>
                                  <p:iterate>
                                    <p:tmAbs val="0"/>
                                  </p:iterate>
                                  <p:childTnLst>
                                    <p:set>
                                      <p:cBhvr>
                                        <p:cTn id="30" fill="hold"/>
                                        <p:tgtEl>
                                          <p:spTgt spid="541"/>
                                        </p:tgtEl>
                                        <p:attrNameLst>
                                          <p:attrName>style.visibility</p:attrName>
                                        </p:attrNameLst>
                                      </p:cBhvr>
                                      <p:to>
                                        <p:strVal val="visible"/>
                                      </p:to>
                                    </p:set>
                                    <p:anim calcmode="lin" valueType="num">
                                      <p:cBhvr>
                                        <p:cTn id="31" dur="2000" fill="hold"/>
                                        <p:tgtEl>
                                          <p:spTgt spid="541"/>
                                        </p:tgtEl>
                                        <p:attrNameLst>
                                          <p:attrName>ppt_x</p:attrName>
                                        </p:attrNameLst>
                                      </p:cBhvr>
                                      <p:tavLst>
                                        <p:tav tm="0">
                                          <p:val>
                                            <p:strVal val="#ppt_x"/>
                                          </p:val>
                                        </p:tav>
                                        <p:tav tm="100000">
                                          <p:val>
                                            <p:strVal val="#ppt_x"/>
                                          </p:val>
                                        </p:tav>
                                      </p:tavLst>
                                    </p:anim>
                                    <p:anim calcmode="lin" valueType="num">
                                      <p:cBhvr>
                                        <p:cTn id="32" dur="2000" fill="hold"/>
                                        <p:tgtEl>
                                          <p:spTgt spid="5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7" animBg="1" advAuto="0"/>
      <p:bldP spid="542" grpId="6" animBg="1" advAuto="0"/>
      <p:bldP spid="543" grpId="5" animBg="1" advAuto="0"/>
      <p:bldP spid="544" grpId="4" animBg="1" advAuto="0"/>
      <p:bldP spid="545" grpId="3" animBg="1" advAuto="0"/>
      <p:bldP spid="546" grpId="2" animBg="1" advAuto="0"/>
      <p:bldP spid="547"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52" name="You should NOT unplug appliances by the _____."/>
          <p:cNvSpPr txBox="1"/>
          <p:nvPr/>
        </p:nvSpPr>
        <p:spPr>
          <a:xfrm>
            <a:off x="342304" y="504850"/>
            <a:ext cx="9475392" cy="30261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You should NOT unplug appliances by the _____. </a:t>
            </a:r>
          </a:p>
        </p:txBody>
      </p:sp>
      <p:pic>
        <p:nvPicPr>
          <p:cNvPr id="553" name="droppedImage.tiff" descr="droppedImage.tiff"/>
          <p:cNvPicPr>
            <a:picLocks noChangeAspect="1"/>
          </p:cNvPicPr>
          <p:nvPr/>
        </p:nvPicPr>
        <p:blipFill>
          <a:blip r:embed="rId3">
            <a:extLst/>
          </a:blip>
          <a:srcRect l="2962" t="48" r="9749" b="5872"/>
          <a:stretch>
            <a:fillRect/>
          </a:stretch>
        </p:blipFill>
        <p:spPr>
          <a:xfrm flipH="1">
            <a:off x="1706736" y="4128028"/>
            <a:ext cx="2966279" cy="2178667"/>
          </a:xfrm>
          <a:custGeom>
            <a:avLst/>
            <a:gdLst/>
            <a:ahLst/>
            <a:cxnLst>
              <a:cxn ang="0">
                <a:pos x="wd2" y="hd2"/>
              </a:cxn>
              <a:cxn ang="5400000">
                <a:pos x="wd2" y="hd2"/>
              </a:cxn>
              <a:cxn ang="10800000">
                <a:pos x="wd2" y="hd2"/>
              </a:cxn>
              <a:cxn ang="16200000">
                <a:pos x="wd2" y="hd2"/>
              </a:cxn>
            </a:cxnLst>
            <a:rect l="0" t="0" r="r" b="b"/>
            <a:pathLst>
              <a:path w="21566" h="21417" extrusionOk="0">
                <a:moveTo>
                  <a:pt x="11723" y="0"/>
                </a:moveTo>
                <a:cubicBezTo>
                  <a:pt x="10398" y="-6"/>
                  <a:pt x="9205" y="72"/>
                  <a:pt x="9072" y="172"/>
                </a:cubicBezTo>
                <a:cubicBezTo>
                  <a:pt x="8938" y="272"/>
                  <a:pt x="8327" y="616"/>
                  <a:pt x="7712" y="937"/>
                </a:cubicBezTo>
                <a:cubicBezTo>
                  <a:pt x="5463" y="2110"/>
                  <a:pt x="3427" y="3980"/>
                  <a:pt x="1610" y="6543"/>
                </a:cubicBezTo>
                <a:cubicBezTo>
                  <a:pt x="387" y="8268"/>
                  <a:pt x="-2" y="9100"/>
                  <a:pt x="0" y="10195"/>
                </a:cubicBezTo>
                <a:cubicBezTo>
                  <a:pt x="0" y="10351"/>
                  <a:pt x="8" y="10512"/>
                  <a:pt x="23" y="10682"/>
                </a:cubicBezTo>
                <a:cubicBezTo>
                  <a:pt x="151" y="12150"/>
                  <a:pt x="452" y="12873"/>
                  <a:pt x="1200" y="13503"/>
                </a:cubicBezTo>
                <a:cubicBezTo>
                  <a:pt x="2574" y="14661"/>
                  <a:pt x="3020" y="14870"/>
                  <a:pt x="7923" y="16671"/>
                </a:cubicBezTo>
                <a:cubicBezTo>
                  <a:pt x="8576" y="16911"/>
                  <a:pt x="9171" y="17216"/>
                  <a:pt x="9248" y="17350"/>
                </a:cubicBezTo>
                <a:cubicBezTo>
                  <a:pt x="9324" y="17484"/>
                  <a:pt x="9660" y="17702"/>
                  <a:pt x="9992" y="17834"/>
                </a:cubicBezTo>
                <a:cubicBezTo>
                  <a:pt x="10324" y="17966"/>
                  <a:pt x="10792" y="18326"/>
                  <a:pt x="11034" y="18637"/>
                </a:cubicBezTo>
                <a:cubicBezTo>
                  <a:pt x="11397" y="19105"/>
                  <a:pt x="11550" y="19187"/>
                  <a:pt x="11919" y="19094"/>
                </a:cubicBezTo>
                <a:cubicBezTo>
                  <a:pt x="12165" y="19032"/>
                  <a:pt x="12403" y="19057"/>
                  <a:pt x="12447" y="19152"/>
                </a:cubicBezTo>
                <a:cubicBezTo>
                  <a:pt x="12567" y="19413"/>
                  <a:pt x="13526" y="20053"/>
                  <a:pt x="14014" y="20198"/>
                </a:cubicBezTo>
                <a:cubicBezTo>
                  <a:pt x="14250" y="20268"/>
                  <a:pt x="14622" y="20575"/>
                  <a:pt x="14840" y="20881"/>
                </a:cubicBezTo>
                <a:cubicBezTo>
                  <a:pt x="15321" y="21559"/>
                  <a:pt x="15809" y="21594"/>
                  <a:pt x="16291" y="20986"/>
                </a:cubicBezTo>
                <a:lnTo>
                  <a:pt x="16646" y="20537"/>
                </a:lnTo>
                <a:lnTo>
                  <a:pt x="18181" y="20885"/>
                </a:lnTo>
                <a:cubicBezTo>
                  <a:pt x="20095" y="21317"/>
                  <a:pt x="20048" y="21316"/>
                  <a:pt x="20053" y="20920"/>
                </a:cubicBezTo>
                <a:cubicBezTo>
                  <a:pt x="20056" y="20739"/>
                  <a:pt x="20099" y="20313"/>
                  <a:pt x="20149" y="19976"/>
                </a:cubicBezTo>
                <a:cubicBezTo>
                  <a:pt x="20201" y="19621"/>
                  <a:pt x="20172" y="19259"/>
                  <a:pt x="20082" y="19113"/>
                </a:cubicBezTo>
                <a:cubicBezTo>
                  <a:pt x="19845" y="18729"/>
                  <a:pt x="20042" y="18619"/>
                  <a:pt x="20732" y="18747"/>
                </a:cubicBezTo>
                <a:cubicBezTo>
                  <a:pt x="21236" y="18840"/>
                  <a:pt x="21345" y="18811"/>
                  <a:pt x="21288" y="18598"/>
                </a:cubicBezTo>
                <a:cubicBezTo>
                  <a:pt x="21250" y="18453"/>
                  <a:pt x="21312" y="18191"/>
                  <a:pt x="21424" y="18017"/>
                </a:cubicBezTo>
                <a:cubicBezTo>
                  <a:pt x="21558" y="17809"/>
                  <a:pt x="21598" y="17510"/>
                  <a:pt x="21539" y="17151"/>
                </a:cubicBezTo>
                <a:cubicBezTo>
                  <a:pt x="21456" y="16640"/>
                  <a:pt x="21357" y="16571"/>
                  <a:pt x="20048" y="16078"/>
                </a:cubicBezTo>
                <a:cubicBezTo>
                  <a:pt x="18508" y="15499"/>
                  <a:pt x="18391" y="15342"/>
                  <a:pt x="18391" y="13921"/>
                </a:cubicBezTo>
                <a:cubicBezTo>
                  <a:pt x="18391" y="13266"/>
                  <a:pt x="18352" y="13195"/>
                  <a:pt x="17947" y="13086"/>
                </a:cubicBezTo>
                <a:cubicBezTo>
                  <a:pt x="17608" y="12994"/>
                  <a:pt x="17433" y="13059"/>
                  <a:pt x="17197" y="13359"/>
                </a:cubicBezTo>
                <a:cubicBezTo>
                  <a:pt x="16910" y="13722"/>
                  <a:pt x="16826" y="13735"/>
                  <a:pt x="16069" y="13534"/>
                </a:cubicBezTo>
                <a:cubicBezTo>
                  <a:pt x="15386" y="13353"/>
                  <a:pt x="15148" y="13365"/>
                  <a:pt x="14623" y="13612"/>
                </a:cubicBezTo>
                <a:cubicBezTo>
                  <a:pt x="14002" y="13906"/>
                  <a:pt x="13990" y="13905"/>
                  <a:pt x="13708" y="13441"/>
                </a:cubicBezTo>
                <a:cubicBezTo>
                  <a:pt x="13386" y="12909"/>
                  <a:pt x="12879" y="12830"/>
                  <a:pt x="12439" y="13246"/>
                </a:cubicBezTo>
                <a:cubicBezTo>
                  <a:pt x="12278" y="13397"/>
                  <a:pt x="12117" y="13481"/>
                  <a:pt x="12081" y="13433"/>
                </a:cubicBezTo>
                <a:cubicBezTo>
                  <a:pt x="11933" y="13234"/>
                  <a:pt x="10045" y="13126"/>
                  <a:pt x="9960" y="13312"/>
                </a:cubicBezTo>
                <a:cubicBezTo>
                  <a:pt x="9902" y="13439"/>
                  <a:pt x="9551" y="13382"/>
                  <a:pt x="8933" y="13144"/>
                </a:cubicBezTo>
                <a:cubicBezTo>
                  <a:pt x="7877" y="12737"/>
                  <a:pt x="6921" y="12687"/>
                  <a:pt x="5811" y="12980"/>
                </a:cubicBezTo>
                <a:cubicBezTo>
                  <a:pt x="5397" y="13090"/>
                  <a:pt x="4587" y="13184"/>
                  <a:pt x="4008" y="13191"/>
                </a:cubicBezTo>
                <a:cubicBezTo>
                  <a:pt x="3129" y="13201"/>
                  <a:pt x="2829" y="13120"/>
                  <a:pt x="2193" y="12692"/>
                </a:cubicBezTo>
                <a:cubicBezTo>
                  <a:pt x="1242" y="12051"/>
                  <a:pt x="663" y="11331"/>
                  <a:pt x="663" y="10792"/>
                </a:cubicBezTo>
                <a:cubicBezTo>
                  <a:pt x="663" y="9858"/>
                  <a:pt x="3062" y="6329"/>
                  <a:pt x="4992" y="4421"/>
                </a:cubicBezTo>
                <a:cubicBezTo>
                  <a:pt x="6810" y="2623"/>
                  <a:pt x="9027" y="1428"/>
                  <a:pt x="12176" y="554"/>
                </a:cubicBezTo>
                <a:lnTo>
                  <a:pt x="14133" y="12"/>
                </a:lnTo>
                <a:lnTo>
                  <a:pt x="11723" y="0"/>
                </a:lnTo>
                <a:close/>
                <a:moveTo>
                  <a:pt x="6224" y="13831"/>
                </a:moveTo>
                <a:cubicBezTo>
                  <a:pt x="6693" y="13864"/>
                  <a:pt x="7291" y="14083"/>
                  <a:pt x="8272" y="14533"/>
                </a:cubicBezTo>
                <a:cubicBezTo>
                  <a:pt x="9024" y="14878"/>
                  <a:pt x="9248" y="15065"/>
                  <a:pt x="9248" y="15341"/>
                </a:cubicBezTo>
                <a:cubicBezTo>
                  <a:pt x="9248" y="15802"/>
                  <a:pt x="8766" y="15858"/>
                  <a:pt x="7923" y="15493"/>
                </a:cubicBezTo>
                <a:cubicBezTo>
                  <a:pt x="7578" y="15343"/>
                  <a:pt x="6730" y="15069"/>
                  <a:pt x="6039" y="14884"/>
                </a:cubicBezTo>
                <a:cubicBezTo>
                  <a:pt x="5348" y="14700"/>
                  <a:pt x="4804" y="14471"/>
                  <a:pt x="4833" y="14373"/>
                </a:cubicBezTo>
                <a:cubicBezTo>
                  <a:pt x="4862" y="14275"/>
                  <a:pt x="5145" y="14089"/>
                  <a:pt x="5462" y="13960"/>
                </a:cubicBezTo>
                <a:cubicBezTo>
                  <a:pt x="5707" y="13860"/>
                  <a:pt x="5942" y="13811"/>
                  <a:pt x="6224" y="13831"/>
                </a:cubicBezTo>
                <a:close/>
              </a:path>
            </a:pathLst>
          </a:custGeom>
          <a:ln w="3175">
            <a:miter lim="400000"/>
          </a:ln>
        </p:spPr>
      </p:pic>
      <p:pic>
        <p:nvPicPr>
          <p:cNvPr id="554" name="Volter walking facing right - left arm out.png" descr="Volter walking facing right - left arm out.png"/>
          <p:cNvPicPr>
            <a:picLocks noChangeAspect="1"/>
          </p:cNvPicPr>
          <p:nvPr/>
        </p:nvPicPr>
        <p:blipFill>
          <a:blip r:embed="rId4">
            <a:extLst/>
          </a:blip>
          <a:stretch>
            <a:fillRect/>
          </a:stretch>
        </p:blipFill>
        <p:spPr>
          <a:xfrm>
            <a:off x="5888486" y="2786904"/>
            <a:ext cx="4052291" cy="5244142"/>
          </a:xfrm>
          <a:prstGeom prst="rect">
            <a:avLst/>
          </a:prstGeom>
          <a:ln w="3175">
            <a:miter lim="400000"/>
          </a:ln>
        </p:spPr>
      </p:pic>
      <p:sp>
        <p:nvSpPr>
          <p:cNvPr id="5" name="Rectangle 4">
            <a:extLst>
              <a:ext uri="{FF2B5EF4-FFF2-40B4-BE49-F238E27FC236}">
                <a16:creationId xmlns:a16="http://schemas.microsoft.com/office/drawing/2014/main" id="{BEC54E24-09C7-B94D-AE2C-642B2933A17D}"/>
              </a:ext>
            </a:extLst>
          </p:cNvPr>
          <p:cNvSpPr/>
          <p:nvPr/>
        </p:nvSpPr>
        <p:spPr>
          <a:xfrm>
            <a:off x="8518966" y="6989799"/>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58" name="Cord"/>
          <p:cNvSpPr txBox="1"/>
          <p:nvPr/>
        </p:nvSpPr>
        <p:spPr>
          <a:xfrm>
            <a:off x="531919" y="5889807"/>
            <a:ext cx="2906849"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Cord</a:t>
            </a:r>
          </a:p>
        </p:txBody>
      </p:sp>
      <p:sp>
        <p:nvSpPr>
          <p:cNvPr id="559" name="7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70%</a:t>
            </a:r>
          </a:p>
        </p:txBody>
      </p:sp>
      <p:pic>
        <p:nvPicPr>
          <p:cNvPr id="560" name="left-blue.png" descr="left-blue.png"/>
          <p:cNvPicPr>
            <a:picLocks noChangeAspect="1"/>
          </p:cNvPicPr>
          <p:nvPr/>
        </p:nvPicPr>
        <p:blipFill>
          <a:blip r:embed="rId3">
            <a:extLst/>
          </a:blip>
          <a:stretch>
            <a:fillRect/>
          </a:stretch>
        </p:blipFill>
        <p:spPr>
          <a:xfrm>
            <a:off x="3060898" y="3864570"/>
            <a:ext cx="1855392" cy="1468438"/>
          </a:xfrm>
          <a:prstGeom prst="rect">
            <a:avLst/>
          </a:prstGeom>
          <a:ln w="3175">
            <a:miter lim="400000"/>
          </a:ln>
        </p:spPr>
      </p:pic>
      <p:pic>
        <p:nvPicPr>
          <p:cNvPr id="561" name="purple.png" descr="purple.png"/>
          <p:cNvPicPr>
            <a:picLocks noChangeAspect="1"/>
          </p:cNvPicPr>
          <p:nvPr/>
        </p:nvPicPr>
        <p:blipFill>
          <a:blip r:embed="rId4">
            <a:extLst/>
          </a:blip>
          <a:stretch>
            <a:fillRect/>
          </a:stretch>
        </p:blipFill>
        <p:spPr>
          <a:xfrm>
            <a:off x="3864570" y="3924101"/>
            <a:ext cx="1160860" cy="1964532"/>
          </a:xfrm>
          <a:prstGeom prst="rect">
            <a:avLst/>
          </a:prstGeom>
          <a:ln w="3175">
            <a:miter lim="400000"/>
          </a:ln>
        </p:spPr>
      </p:pic>
      <p:pic>
        <p:nvPicPr>
          <p:cNvPr id="562" name="right-red.png" descr="right-red.png"/>
          <p:cNvPicPr>
            <a:picLocks noChangeAspect="1"/>
          </p:cNvPicPr>
          <p:nvPr/>
        </p:nvPicPr>
        <p:blipFill>
          <a:blip r:embed="rId5">
            <a:extLst/>
          </a:blip>
          <a:stretch>
            <a:fillRect/>
          </a:stretch>
        </p:blipFill>
        <p:spPr>
          <a:xfrm>
            <a:off x="5015507" y="3924101"/>
            <a:ext cx="1121173" cy="1964532"/>
          </a:xfrm>
          <a:prstGeom prst="rect">
            <a:avLst/>
          </a:prstGeom>
          <a:ln w="3175">
            <a:miter lim="400000"/>
          </a:ln>
        </p:spPr>
      </p:pic>
      <p:pic>
        <p:nvPicPr>
          <p:cNvPr id="563" name="right-orange.png" descr="right-orange.png"/>
          <p:cNvPicPr>
            <a:picLocks noChangeAspect="1"/>
          </p:cNvPicPr>
          <p:nvPr/>
        </p:nvPicPr>
        <p:blipFill>
          <a:blip r:embed="rId6">
            <a:extLst/>
          </a:blip>
          <a:stretch>
            <a:fillRect/>
          </a:stretch>
        </p:blipFill>
        <p:spPr>
          <a:xfrm>
            <a:off x="5144492" y="3854648"/>
            <a:ext cx="1726407" cy="1508126"/>
          </a:xfrm>
          <a:prstGeom prst="rect">
            <a:avLst/>
          </a:prstGeom>
          <a:ln w="3175">
            <a:miter lim="400000"/>
          </a:ln>
        </p:spPr>
      </p:pic>
      <p:pic>
        <p:nvPicPr>
          <p:cNvPr id="564" name="right-yellow.png" descr="right-yellow.png"/>
          <p:cNvPicPr>
            <a:picLocks noChangeAspect="1"/>
          </p:cNvPicPr>
          <p:nvPr/>
        </p:nvPicPr>
        <p:blipFill>
          <a:blip r:embed="rId7">
            <a:extLst/>
          </a:blip>
          <a:stretch>
            <a:fillRect/>
          </a:stretch>
        </p:blipFill>
        <p:spPr>
          <a:xfrm>
            <a:off x="5184179" y="3199804"/>
            <a:ext cx="1914923" cy="1150939"/>
          </a:xfrm>
          <a:prstGeom prst="rect">
            <a:avLst/>
          </a:prstGeom>
          <a:ln w="3175">
            <a:miter lim="400000"/>
          </a:ln>
        </p:spPr>
      </p:pic>
      <p:pic>
        <p:nvPicPr>
          <p:cNvPr id="565" name="right-gree.png" descr="right-gree.png"/>
          <p:cNvPicPr>
            <a:picLocks noChangeAspect="1"/>
          </p:cNvPicPr>
          <p:nvPr/>
        </p:nvPicPr>
        <p:blipFill>
          <a:blip r:embed="rId8">
            <a:extLst/>
          </a:blip>
          <a:stretch>
            <a:fillRect/>
          </a:stretch>
        </p:blipFill>
        <p:spPr>
          <a:xfrm>
            <a:off x="5134570" y="2187773"/>
            <a:ext cx="1736329" cy="1498204"/>
          </a:xfrm>
          <a:prstGeom prst="rect">
            <a:avLst/>
          </a:prstGeom>
          <a:ln w="3175">
            <a:miter lim="400000"/>
          </a:ln>
        </p:spPr>
      </p:pic>
      <p:pic>
        <p:nvPicPr>
          <p:cNvPr id="566" name="blue-right.png" descr="blue-right.png"/>
          <p:cNvPicPr>
            <a:picLocks noChangeAspect="1"/>
          </p:cNvPicPr>
          <p:nvPr/>
        </p:nvPicPr>
        <p:blipFill>
          <a:blip r:embed="rId9">
            <a:extLst/>
          </a:blip>
          <a:stretch>
            <a:fillRect/>
          </a:stretch>
        </p:blipFill>
        <p:spPr>
          <a:xfrm>
            <a:off x="5035351" y="1731367"/>
            <a:ext cx="1150939" cy="1924844"/>
          </a:xfrm>
          <a:prstGeom prst="rect">
            <a:avLst/>
          </a:prstGeom>
          <a:ln w="3175">
            <a:miter lim="400000"/>
          </a:ln>
        </p:spPr>
      </p:pic>
      <p:pic>
        <p:nvPicPr>
          <p:cNvPr id="567" name="Volter Arms akimbo facing left.png" descr="Volter Arms akimbo facing left.png"/>
          <p:cNvPicPr>
            <a:picLocks noChangeAspect="1"/>
          </p:cNvPicPr>
          <p:nvPr/>
        </p:nvPicPr>
        <p:blipFill>
          <a:blip r:embed="rId10">
            <a:extLst/>
          </a:blip>
          <a:stretch>
            <a:fillRect/>
          </a:stretch>
        </p:blipFill>
        <p:spPr>
          <a:xfrm>
            <a:off x="6649324" y="3858688"/>
            <a:ext cx="3362006" cy="4350832"/>
          </a:xfrm>
          <a:prstGeom prst="rect">
            <a:avLst/>
          </a:prstGeom>
          <a:ln w="3175">
            <a:miter lim="400000"/>
          </a:ln>
        </p:spPr>
      </p:pic>
      <p:sp>
        <p:nvSpPr>
          <p:cNvPr id="12" name="Rectangle 11">
            <a:extLst>
              <a:ext uri="{FF2B5EF4-FFF2-40B4-BE49-F238E27FC236}">
                <a16:creationId xmlns:a16="http://schemas.microsoft.com/office/drawing/2014/main" id="{07E22A64-1C31-0945-A69C-EBBCD6575A03}"/>
              </a:ext>
            </a:extLst>
          </p:cNvPr>
          <p:cNvSpPr/>
          <p:nvPr/>
        </p:nvSpPr>
        <p:spPr>
          <a:xfrm>
            <a:off x="8614260" y="7098568"/>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66"/>
                                        </p:tgtEl>
                                        <p:attrNameLst>
                                          <p:attrName>style.visibility</p:attrName>
                                        </p:attrNameLst>
                                      </p:cBhvr>
                                      <p:to>
                                        <p:strVal val="visible"/>
                                      </p:to>
                                    </p:set>
                                    <p:animEffect transition="in" filter="dissolve">
                                      <p:cBhvr>
                                        <p:cTn id="7" dur="100"/>
                                        <p:tgtEl>
                                          <p:spTgt spid="566"/>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65"/>
                                        </p:tgtEl>
                                        <p:attrNameLst>
                                          <p:attrName>style.visibility</p:attrName>
                                        </p:attrNameLst>
                                      </p:cBhvr>
                                      <p:to>
                                        <p:strVal val="visible"/>
                                      </p:to>
                                    </p:set>
                                    <p:animEffect transition="in" filter="dissolve">
                                      <p:cBhvr>
                                        <p:cTn id="11" dur="100"/>
                                        <p:tgtEl>
                                          <p:spTgt spid="565"/>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64"/>
                                        </p:tgtEl>
                                        <p:attrNameLst>
                                          <p:attrName>style.visibility</p:attrName>
                                        </p:attrNameLst>
                                      </p:cBhvr>
                                      <p:to>
                                        <p:strVal val="visible"/>
                                      </p:to>
                                    </p:set>
                                    <p:animEffect transition="in" filter="dissolve">
                                      <p:cBhvr>
                                        <p:cTn id="15" dur="100"/>
                                        <p:tgtEl>
                                          <p:spTgt spid="564"/>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63"/>
                                        </p:tgtEl>
                                        <p:attrNameLst>
                                          <p:attrName>style.visibility</p:attrName>
                                        </p:attrNameLst>
                                      </p:cBhvr>
                                      <p:to>
                                        <p:strVal val="visible"/>
                                      </p:to>
                                    </p:set>
                                    <p:animEffect transition="in" filter="dissolve">
                                      <p:cBhvr>
                                        <p:cTn id="19" dur="100"/>
                                        <p:tgtEl>
                                          <p:spTgt spid="563"/>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62"/>
                                        </p:tgtEl>
                                        <p:attrNameLst>
                                          <p:attrName>style.visibility</p:attrName>
                                        </p:attrNameLst>
                                      </p:cBhvr>
                                      <p:to>
                                        <p:strVal val="visible"/>
                                      </p:to>
                                    </p:set>
                                    <p:animEffect transition="in" filter="dissolve">
                                      <p:cBhvr>
                                        <p:cTn id="23" dur="100"/>
                                        <p:tgtEl>
                                          <p:spTgt spid="562"/>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561"/>
                                        </p:tgtEl>
                                        <p:attrNameLst>
                                          <p:attrName>style.visibility</p:attrName>
                                        </p:attrNameLst>
                                      </p:cBhvr>
                                      <p:to>
                                        <p:strVal val="visible"/>
                                      </p:to>
                                    </p:set>
                                    <p:animEffect transition="in" filter="dissolve">
                                      <p:cBhvr>
                                        <p:cTn id="27" dur="100"/>
                                        <p:tgtEl>
                                          <p:spTgt spid="561"/>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560"/>
                                        </p:tgtEl>
                                        <p:attrNameLst>
                                          <p:attrName>style.visibility</p:attrName>
                                        </p:attrNameLst>
                                      </p:cBhvr>
                                      <p:to>
                                        <p:strVal val="visible"/>
                                      </p:to>
                                    </p:set>
                                    <p:animEffect transition="in" filter="dissolve">
                                      <p:cBhvr>
                                        <p:cTn id="31" dur="100"/>
                                        <p:tgtEl>
                                          <p:spTgt spid="560"/>
                                        </p:tgtEl>
                                      </p:cBhvr>
                                    </p:animEffect>
                                  </p:childTnLst>
                                </p:cTn>
                              </p:par>
                            </p:childTnLst>
                          </p:cTn>
                        </p:par>
                        <p:par>
                          <p:cTn id="32" fill="hold">
                            <p:stCondLst>
                              <p:cond delay="700"/>
                            </p:stCondLst>
                            <p:childTnLst>
                              <p:par>
                                <p:cTn id="33" presetID="2" presetClass="entr" presetSubtype="1" fill="hold" grpId="8" nodeType="afterEffect">
                                  <p:stCondLst>
                                    <p:cond delay="0"/>
                                  </p:stCondLst>
                                  <p:iterate>
                                    <p:tmAbs val="0"/>
                                  </p:iterate>
                                  <p:childTnLst>
                                    <p:set>
                                      <p:cBhvr>
                                        <p:cTn id="34" fill="hold"/>
                                        <p:tgtEl>
                                          <p:spTgt spid="559"/>
                                        </p:tgtEl>
                                        <p:attrNameLst>
                                          <p:attrName>style.visibility</p:attrName>
                                        </p:attrNameLst>
                                      </p:cBhvr>
                                      <p:to>
                                        <p:strVal val="visible"/>
                                      </p:to>
                                    </p:set>
                                    <p:anim calcmode="lin" valueType="num">
                                      <p:cBhvr>
                                        <p:cTn id="35" dur="2000" fill="hold"/>
                                        <p:tgtEl>
                                          <p:spTgt spid="559"/>
                                        </p:tgtEl>
                                        <p:attrNameLst>
                                          <p:attrName>ppt_x</p:attrName>
                                        </p:attrNameLst>
                                      </p:cBhvr>
                                      <p:tavLst>
                                        <p:tav tm="0">
                                          <p:val>
                                            <p:strVal val="#ppt_x"/>
                                          </p:val>
                                        </p:tav>
                                        <p:tav tm="100000">
                                          <p:val>
                                            <p:strVal val="#ppt_x"/>
                                          </p:val>
                                        </p:tav>
                                      </p:tavLst>
                                    </p:anim>
                                    <p:anim calcmode="lin" valueType="num">
                                      <p:cBhvr>
                                        <p:cTn id="36" dur="2000" fill="hold"/>
                                        <p:tgtEl>
                                          <p:spTgt spid="5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8" animBg="1" advAuto="0"/>
      <p:bldP spid="560" grpId="7" animBg="1" advAuto="0"/>
      <p:bldP spid="561" grpId="6" animBg="1" advAuto="0"/>
      <p:bldP spid="562" grpId="5" animBg="1" advAuto="0"/>
      <p:bldP spid="563" grpId="4" animBg="1" advAuto="0"/>
      <p:bldP spid="564" grpId="3" animBg="1" advAuto="0"/>
      <p:bldP spid="565" grpId="2" animBg="1" advAuto="0"/>
      <p:bldP spid="566"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71" name="You should not play around electric equipment like ____."/>
          <p:cNvSpPr txBox="1"/>
          <p:nvPr/>
        </p:nvSpPr>
        <p:spPr>
          <a:xfrm>
            <a:off x="64519" y="377603"/>
            <a:ext cx="9662979" cy="3246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You should not play around electric equipment like ____.</a:t>
            </a:r>
          </a:p>
        </p:txBody>
      </p:sp>
      <p:pic>
        <p:nvPicPr>
          <p:cNvPr id="572" name="droppedImage.tiff" descr="droppedImage.tiff"/>
          <p:cNvPicPr>
            <a:picLocks noChangeAspect="1"/>
          </p:cNvPicPr>
          <p:nvPr/>
        </p:nvPicPr>
        <p:blipFill>
          <a:blip r:embed="rId3">
            <a:extLst/>
          </a:blip>
          <a:stretch>
            <a:fillRect/>
          </a:stretch>
        </p:blipFill>
        <p:spPr>
          <a:xfrm>
            <a:off x="5674379" y="4194332"/>
            <a:ext cx="3395180" cy="2210531"/>
          </a:xfrm>
          <a:prstGeom prst="rect">
            <a:avLst/>
          </a:prstGeom>
          <a:ln w="3175">
            <a:miter lim="400000"/>
          </a:ln>
        </p:spPr>
      </p:pic>
      <p:pic>
        <p:nvPicPr>
          <p:cNvPr id="573" name="Volter facing right standing Right arm out.png" descr="Volter facing right standing Right arm out.png"/>
          <p:cNvPicPr>
            <a:picLocks noChangeAspect="1"/>
          </p:cNvPicPr>
          <p:nvPr/>
        </p:nvPicPr>
        <p:blipFill>
          <a:blip r:embed="rId4">
            <a:extLst/>
          </a:blip>
          <a:stretch>
            <a:fillRect/>
          </a:stretch>
        </p:blipFill>
        <p:spPr>
          <a:xfrm>
            <a:off x="1181620" y="3776050"/>
            <a:ext cx="3564132" cy="3636870"/>
          </a:xfrm>
          <a:prstGeom prst="rect">
            <a:avLst/>
          </a:prstGeom>
          <a:ln w="3175">
            <a:miter lim="400000"/>
          </a:ln>
        </p:spPr>
      </p:pic>
      <p:sp>
        <p:nvSpPr>
          <p:cNvPr id="5" name="Rectangle 4">
            <a:extLst>
              <a:ext uri="{FF2B5EF4-FFF2-40B4-BE49-F238E27FC236}">
                <a16:creationId xmlns:a16="http://schemas.microsoft.com/office/drawing/2014/main" id="{7BBEC2C6-F85F-124D-A2E3-70FBB5DC7FDF}"/>
              </a:ext>
            </a:extLst>
          </p:cNvPr>
          <p:cNvSpPr/>
          <p:nvPr/>
        </p:nvSpPr>
        <p:spPr>
          <a:xfrm>
            <a:off x="1994228" y="7197476"/>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77" name="8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80%</a:t>
            </a:r>
          </a:p>
        </p:txBody>
      </p:sp>
      <p:pic>
        <p:nvPicPr>
          <p:cNvPr id="578" name="left-green.png" descr="left-green.png"/>
          <p:cNvPicPr>
            <a:picLocks noChangeAspect="1"/>
          </p:cNvPicPr>
          <p:nvPr/>
        </p:nvPicPr>
        <p:blipFill>
          <a:blip r:embed="rId3">
            <a:extLst/>
          </a:blip>
          <a:stretch>
            <a:fillRect/>
          </a:stretch>
        </p:blipFill>
        <p:spPr>
          <a:xfrm>
            <a:off x="3021210" y="3140273"/>
            <a:ext cx="1865314" cy="1220392"/>
          </a:xfrm>
          <a:prstGeom prst="rect">
            <a:avLst/>
          </a:prstGeom>
          <a:ln w="3175">
            <a:miter lim="400000"/>
          </a:ln>
        </p:spPr>
      </p:pic>
      <p:pic>
        <p:nvPicPr>
          <p:cNvPr id="579" name="left-blue.png" descr="left-blue.png"/>
          <p:cNvPicPr>
            <a:picLocks noChangeAspect="1"/>
          </p:cNvPicPr>
          <p:nvPr/>
        </p:nvPicPr>
        <p:blipFill>
          <a:blip r:embed="rId4">
            <a:extLst/>
          </a:blip>
          <a:stretch>
            <a:fillRect/>
          </a:stretch>
        </p:blipFill>
        <p:spPr>
          <a:xfrm>
            <a:off x="3100585" y="3864570"/>
            <a:ext cx="1855392" cy="1468438"/>
          </a:xfrm>
          <a:prstGeom prst="rect">
            <a:avLst/>
          </a:prstGeom>
          <a:ln w="3175">
            <a:miter lim="400000"/>
          </a:ln>
        </p:spPr>
      </p:pic>
      <p:pic>
        <p:nvPicPr>
          <p:cNvPr id="580" name="purple.png" descr="purple.png"/>
          <p:cNvPicPr>
            <a:picLocks noChangeAspect="1"/>
          </p:cNvPicPr>
          <p:nvPr/>
        </p:nvPicPr>
        <p:blipFill>
          <a:blip r:embed="rId5">
            <a:extLst/>
          </a:blip>
          <a:stretch>
            <a:fillRect/>
          </a:stretch>
        </p:blipFill>
        <p:spPr>
          <a:xfrm>
            <a:off x="3904257" y="3924101"/>
            <a:ext cx="1160861" cy="1964532"/>
          </a:xfrm>
          <a:prstGeom prst="rect">
            <a:avLst/>
          </a:prstGeom>
          <a:ln w="3175">
            <a:miter lim="400000"/>
          </a:ln>
        </p:spPr>
      </p:pic>
      <p:pic>
        <p:nvPicPr>
          <p:cNvPr id="581" name="right-red.png" descr="right-red.png"/>
          <p:cNvPicPr>
            <a:picLocks noChangeAspect="1"/>
          </p:cNvPicPr>
          <p:nvPr/>
        </p:nvPicPr>
        <p:blipFill>
          <a:blip r:embed="rId6">
            <a:extLst/>
          </a:blip>
          <a:stretch>
            <a:fillRect/>
          </a:stretch>
        </p:blipFill>
        <p:spPr>
          <a:xfrm>
            <a:off x="5055195" y="3924101"/>
            <a:ext cx="1121173" cy="1964532"/>
          </a:xfrm>
          <a:prstGeom prst="rect">
            <a:avLst/>
          </a:prstGeom>
          <a:ln w="3175">
            <a:miter lim="400000"/>
          </a:ln>
        </p:spPr>
      </p:pic>
      <p:pic>
        <p:nvPicPr>
          <p:cNvPr id="582" name="right-orange.png" descr="right-orange.png"/>
          <p:cNvPicPr>
            <a:picLocks noChangeAspect="1"/>
          </p:cNvPicPr>
          <p:nvPr/>
        </p:nvPicPr>
        <p:blipFill>
          <a:blip r:embed="rId7">
            <a:extLst/>
          </a:blip>
          <a:stretch>
            <a:fillRect/>
          </a:stretch>
        </p:blipFill>
        <p:spPr>
          <a:xfrm>
            <a:off x="5184179" y="3854648"/>
            <a:ext cx="1726407" cy="1508126"/>
          </a:xfrm>
          <a:prstGeom prst="rect">
            <a:avLst/>
          </a:prstGeom>
          <a:ln w="3175">
            <a:miter lim="400000"/>
          </a:ln>
        </p:spPr>
      </p:pic>
      <p:pic>
        <p:nvPicPr>
          <p:cNvPr id="583" name="right-yellow.png" descr="right-yellow.png"/>
          <p:cNvPicPr>
            <a:picLocks noChangeAspect="1"/>
          </p:cNvPicPr>
          <p:nvPr/>
        </p:nvPicPr>
        <p:blipFill>
          <a:blip r:embed="rId8">
            <a:extLst/>
          </a:blip>
          <a:stretch>
            <a:fillRect/>
          </a:stretch>
        </p:blipFill>
        <p:spPr>
          <a:xfrm>
            <a:off x="5223867" y="3199804"/>
            <a:ext cx="1914923" cy="1150939"/>
          </a:xfrm>
          <a:prstGeom prst="rect">
            <a:avLst/>
          </a:prstGeom>
          <a:ln w="3175">
            <a:miter lim="400000"/>
          </a:ln>
        </p:spPr>
      </p:pic>
      <p:pic>
        <p:nvPicPr>
          <p:cNvPr id="584" name="right-gree.png" descr="right-gree.png"/>
          <p:cNvPicPr>
            <a:picLocks noChangeAspect="1"/>
          </p:cNvPicPr>
          <p:nvPr/>
        </p:nvPicPr>
        <p:blipFill>
          <a:blip r:embed="rId9">
            <a:extLst/>
          </a:blip>
          <a:stretch>
            <a:fillRect/>
          </a:stretch>
        </p:blipFill>
        <p:spPr>
          <a:xfrm>
            <a:off x="5174257" y="2187773"/>
            <a:ext cx="1736329" cy="1498204"/>
          </a:xfrm>
          <a:prstGeom prst="rect">
            <a:avLst/>
          </a:prstGeom>
          <a:ln w="3175">
            <a:miter lim="400000"/>
          </a:ln>
        </p:spPr>
      </p:pic>
      <p:pic>
        <p:nvPicPr>
          <p:cNvPr id="585" name="blue-right.png" descr="blue-right.png"/>
          <p:cNvPicPr>
            <a:picLocks noChangeAspect="1"/>
          </p:cNvPicPr>
          <p:nvPr/>
        </p:nvPicPr>
        <p:blipFill>
          <a:blip r:embed="rId10">
            <a:extLst/>
          </a:blip>
          <a:stretch>
            <a:fillRect/>
          </a:stretch>
        </p:blipFill>
        <p:spPr>
          <a:xfrm>
            <a:off x="5075039" y="1731367"/>
            <a:ext cx="1150938" cy="1924844"/>
          </a:xfrm>
          <a:prstGeom prst="rect">
            <a:avLst/>
          </a:prstGeom>
          <a:ln w="3175">
            <a:miter lim="400000"/>
          </a:ln>
        </p:spPr>
      </p:pic>
      <p:sp>
        <p:nvSpPr>
          <p:cNvPr id="586" name="Meters"/>
          <p:cNvSpPr txBox="1"/>
          <p:nvPr/>
        </p:nvSpPr>
        <p:spPr>
          <a:xfrm>
            <a:off x="460321" y="5870134"/>
            <a:ext cx="4809420" cy="13901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Meters</a:t>
            </a:r>
          </a:p>
        </p:txBody>
      </p:sp>
      <p:pic>
        <p:nvPicPr>
          <p:cNvPr id="587" name="Volter Arms akimbo facing left.png" descr="Volter Arms akimbo facing left.png"/>
          <p:cNvPicPr>
            <a:picLocks noChangeAspect="1"/>
          </p:cNvPicPr>
          <p:nvPr/>
        </p:nvPicPr>
        <p:blipFill>
          <a:blip r:embed="rId11">
            <a:extLst/>
          </a:blip>
          <a:stretch>
            <a:fillRect/>
          </a:stretch>
        </p:blipFill>
        <p:spPr>
          <a:xfrm>
            <a:off x="6649324" y="3858688"/>
            <a:ext cx="3362006" cy="4350832"/>
          </a:xfrm>
          <a:prstGeom prst="rect">
            <a:avLst/>
          </a:prstGeom>
          <a:ln w="3175">
            <a:miter lim="400000"/>
          </a:ln>
        </p:spPr>
      </p:pic>
      <p:sp>
        <p:nvSpPr>
          <p:cNvPr id="13" name="Rectangle 12">
            <a:extLst>
              <a:ext uri="{FF2B5EF4-FFF2-40B4-BE49-F238E27FC236}">
                <a16:creationId xmlns:a16="http://schemas.microsoft.com/office/drawing/2014/main" id="{6639EA14-6E4D-864F-9462-9700DCF96022}"/>
              </a:ext>
            </a:extLst>
          </p:cNvPr>
          <p:cNvSpPr/>
          <p:nvPr/>
        </p:nvSpPr>
        <p:spPr>
          <a:xfrm>
            <a:off x="8614260" y="7112798"/>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85"/>
                                        </p:tgtEl>
                                        <p:attrNameLst>
                                          <p:attrName>style.visibility</p:attrName>
                                        </p:attrNameLst>
                                      </p:cBhvr>
                                      <p:to>
                                        <p:strVal val="visible"/>
                                      </p:to>
                                    </p:set>
                                    <p:animEffect transition="in" filter="dissolve">
                                      <p:cBhvr>
                                        <p:cTn id="7" dur="100"/>
                                        <p:tgtEl>
                                          <p:spTgt spid="585"/>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84"/>
                                        </p:tgtEl>
                                        <p:attrNameLst>
                                          <p:attrName>style.visibility</p:attrName>
                                        </p:attrNameLst>
                                      </p:cBhvr>
                                      <p:to>
                                        <p:strVal val="visible"/>
                                      </p:to>
                                    </p:set>
                                    <p:animEffect transition="in" filter="dissolve">
                                      <p:cBhvr>
                                        <p:cTn id="11" dur="100"/>
                                        <p:tgtEl>
                                          <p:spTgt spid="584"/>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83"/>
                                        </p:tgtEl>
                                        <p:attrNameLst>
                                          <p:attrName>style.visibility</p:attrName>
                                        </p:attrNameLst>
                                      </p:cBhvr>
                                      <p:to>
                                        <p:strVal val="visible"/>
                                      </p:to>
                                    </p:set>
                                    <p:animEffect transition="in" filter="dissolve">
                                      <p:cBhvr>
                                        <p:cTn id="15" dur="100"/>
                                        <p:tgtEl>
                                          <p:spTgt spid="583"/>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82"/>
                                        </p:tgtEl>
                                        <p:attrNameLst>
                                          <p:attrName>style.visibility</p:attrName>
                                        </p:attrNameLst>
                                      </p:cBhvr>
                                      <p:to>
                                        <p:strVal val="visible"/>
                                      </p:to>
                                    </p:set>
                                    <p:animEffect transition="in" filter="dissolve">
                                      <p:cBhvr>
                                        <p:cTn id="19" dur="100"/>
                                        <p:tgtEl>
                                          <p:spTgt spid="582"/>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81"/>
                                        </p:tgtEl>
                                        <p:attrNameLst>
                                          <p:attrName>style.visibility</p:attrName>
                                        </p:attrNameLst>
                                      </p:cBhvr>
                                      <p:to>
                                        <p:strVal val="visible"/>
                                      </p:to>
                                    </p:set>
                                    <p:animEffect transition="in" filter="dissolve">
                                      <p:cBhvr>
                                        <p:cTn id="23" dur="100"/>
                                        <p:tgtEl>
                                          <p:spTgt spid="581"/>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580"/>
                                        </p:tgtEl>
                                        <p:attrNameLst>
                                          <p:attrName>style.visibility</p:attrName>
                                        </p:attrNameLst>
                                      </p:cBhvr>
                                      <p:to>
                                        <p:strVal val="visible"/>
                                      </p:to>
                                    </p:set>
                                    <p:animEffect transition="in" filter="dissolve">
                                      <p:cBhvr>
                                        <p:cTn id="27" dur="100"/>
                                        <p:tgtEl>
                                          <p:spTgt spid="580"/>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579"/>
                                        </p:tgtEl>
                                        <p:attrNameLst>
                                          <p:attrName>style.visibility</p:attrName>
                                        </p:attrNameLst>
                                      </p:cBhvr>
                                      <p:to>
                                        <p:strVal val="visible"/>
                                      </p:to>
                                    </p:set>
                                    <p:animEffect transition="in" filter="dissolve">
                                      <p:cBhvr>
                                        <p:cTn id="31" dur="100"/>
                                        <p:tgtEl>
                                          <p:spTgt spid="579"/>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578"/>
                                        </p:tgtEl>
                                        <p:attrNameLst>
                                          <p:attrName>style.visibility</p:attrName>
                                        </p:attrNameLst>
                                      </p:cBhvr>
                                      <p:to>
                                        <p:strVal val="visible"/>
                                      </p:to>
                                    </p:set>
                                    <p:animEffect transition="in" filter="dissolve">
                                      <p:cBhvr>
                                        <p:cTn id="35" dur="100"/>
                                        <p:tgtEl>
                                          <p:spTgt spid="578"/>
                                        </p:tgtEl>
                                      </p:cBhvr>
                                    </p:animEffect>
                                  </p:childTnLst>
                                </p:cTn>
                              </p:par>
                            </p:childTnLst>
                          </p:cTn>
                        </p:par>
                        <p:par>
                          <p:cTn id="36" fill="hold">
                            <p:stCondLst>
                              <p:cond delay="800"/>
                            </p:stCondLst>
                            <p:childTnLst>
                              <p:par>
                                <p:cTn id="37" presetID="2" presetClass="entr" presetSubtype="1" fill="hold" grpId="9" nodeType="afterEffect">
                                  <p:stCondLst>
                                    <p:cond delay="0"/>
                                  </p:stCondLst>
                                  <p:iterate>
                                    <p:tmAbs val="0"/>
                                  </p:iterate>
                                  <p:childTnLst>
                                    <p:set>
                                      <p:cBhvr>
                                        <p:cTn id="38" fill="hold"/>
                                        <p:tgtEl>
                                          <p:spTgt spid="577"/>
                                        </p:tgtEl>
                                        <p:attrNameLst>
                                          <p:attrName>style.visibility</p:attrName>
                                        </p:attrNameLst>
                                      </p:cBhvr>
                                      <p:to>
                                        <p:strVal val="visible"/>
                                      </p:to>
                                    </p:set>
                                    <p:anim calcmode="lin" valueType="num">
                                      <p:cBhvr>
                                        <p:cTn id="39" dur="2000" fill="hold"/>
                                        <p:tgtEl>
                                          <p:spTgt spid="577"/>
                                        </p:tgtEl>
                                        <p:attrNameLst>
                                          <p:attrName>ppt_x</p:attrName>
                                        </p:attrNameLst>
                                      </p:cBhvr>
                                      <p:tavLst>
                                        <p:tav tm="0">
                                          <p:val>
                                            <p:strVal val="#ppt_x"/>
                                          </p:val>
                                        </p:tav>
                                        <p:tav tm="100000">
                                          <p:val>
                                            <p:strVal val="#ppt_x"/>
                                          </p:val>
                                        </p:tav>
                                      </p:tavLst>
                                    </p:anim>
                                    <p:anim calcmode="lin" valueType="num">
                                      <p:cBhvr>
                                        <p:cTn id="40" dur="2000" fill="hold"/>
                                        <p:tgtEl>
                                          <p:spTgt spid="5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9" animBg="1" advAuto="0"/>
      <p:bldP spid="578" grpId="8" animBg="1" advAuto="0"/>
      <p:bldP spid="579" grpId="7" animBg="1" advAuto="0"/>
      <p:bldP spid="580" grpId="6" animBg="1" advAuto="0"/>
      <p:bldP spid="581" grpId="5" animBg="1" advAuto="0"/>
      <p:bldP spid="582" grpId="4" animBg="1" advAuto="0"/>
      <p:bldP spid="583" grpId="3" animBg="1" advAuto="0"/>
      <p:bldP spid="584" grpId="2" animBg="1" advAuto="0"/>
      <p:bldP spid="585"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91" name="You should call _____       to mark the location of buried power lines."/>
          <p:cNvSpPr txBox="1"/>
          <p:nvPr/>
        </p:nvSpPr>
        <p:spPr>
          <a:xfrm>
            <a:off x="14882" y="292232"/>
            <a:ext cx="10130236" cy="33932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 You should call _____       to mark the location of buried power lines.</a:t>
            </a:r>
          </a:p>
        </p:txBody>
      </p:sp>
      <p:pic>
        <p:nvPicPr>
          <p:cNvPr id="592" name="DSCN1487.jpg" descr="DSCN1487.jpg"/>
          <p:cNvPicPr>
            <a:picLocks noChangeAspect="1"/>
          </p:cNvPicPr>
          <p:nvPr/>
        </p:nvPicPr>
        <p:blipFill>
          <a:blip r:embed="rId3">
            <a:extLst/>
          </a:blip>
          <a:stretch>
            <a:fillRect/>
          </a:stretch>
        </p:blipFill>
        <p:spPr>
          <a:xfrm>
            <a:off x="1090294" y="4033208"/>
            <a:ext cx="3397184" cy="2547889"/>
          </a:xfrm>
          <a:prstGeom prst="rect">
            <a:avLst/>
          </a:prstGeom>
          <a:ln w="12700">
            <a:solidFill>
              <a:srgbClr val="797979"/>
            </a:solidFill>
            <a:miter lim="400000"/>
          </a:ln>
        </p:spPr>
      </p:pic>
      <p:sp>
        <p:nvSpPr>
          <p:cNvPr id="593" name="Square"/>
          <p:cNvSpPr/>
          <p:nvPr/>
        </p:nvSpPr>
        <p:spPr>
          <a:xfrm>
            <a:off x="8147603" y="6765094"/>
            <a:ext cx="1270001" cy="1270001"/>
          </a:xfrm>
          <a:prstGeom prst="rect">
            <a:avLst/>
          </a:prstGeom>
          <a:solidFill>
            <a:srgbClr val="000000"/>
          </a:solidFill>
          <a:ln w="3175">
            <a:miter lim="400000"/>
          </a:ln>
        </p:spPr>
        <p:txBody>
          <a:bodyPr lIns="39687" tIns="39687" rIns="39687" bIns="39687" anchor="ctr"/>
          <a:lstStyle/>
          <a:p>
            <a:pPr>
              <a:defRPr sz="1800">
                <a:solidFill>
                  <a:srgbClr val="FFFFFF"/>
                </a:solidFill>
              </a:defRPr>
            </a:pPr>
            <a:endParaRPr/>
          </a:p>
        </p:txBody>
      </p:sp>
      <p:pic>
        <p:nvPicPr>
          <p:cNvPr id="594" name="Volter facing left sitting left arm up.png" descr="Volter facing left sitting left arm up.png"/>
          <p:cNvPicPr>
            <a:picLocks noChangeAspect="1"/>
          </p:cNvPicPr>
          <p:nvPr/>
        </p:nvPicPr>
        <p:blipFill>
          <a:blip r:embed="rId4">
            <a:extLst/>
          </a:blip>
          <a:stretch>
            <a:fillRect/>
          </a:stretch>
        </p:blipFill>
        <p:spPr>
          <a:xfrm>
            <a:off x="5033576" y="2434804"/>
            <a:ext cx="4767556" cy="6169779"/>
          </a:xfrm>
          <a:prstGeom prst="rect">
            <a:avLst/>
          </a:prstGeom>
          <a:ln w="3175">
            <a:miter lim="400000"/>
          </a:ln>
        </p:spPr>
      </p:pic>
      <p:sp>
        <p:nvSpPr>
          <p:cNvPr id="6" name="Rectangle 5">
            <a:extLst>
              <a:ext uri="{FF2B5EF4-FFF2-40B4-BE49-F238E27FC236}">
                <a16:creationId xmlns:a16="http://schemas.microsoft.com/office/drawing/2014/main" id="{0FBF9561-0BEF-8948-A1BB-01B2F658CD05}"/>
              </a:ext>
            </a:extLst>
          </p:cNvPr>
          <p:cNvSpPr/>
          <p:nvPr/>
        </p:nvSpPr>
        <p:spPr>
          <a:xfrm>
            <a:off x="9282034" y="6581097"/>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98" name="811"/>
          <p:cNvSpPr txBox="1"/>
          <p:nvPr/>
        </p:nvSpPr>
        <p:spPr>
          <a:xfrm>
            <a:off x="726254" y="5685242"/>
            <a:ext cx="2681717" cy="14242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lgn="l" defTabSz="357187">
              <a:defRPr sz="9500" b="1">
                <a:solidFill>
                  <a:srgbClr val="4AC7F4"/>
                </a:solidFill>
                <a:effectLst>
                  <a:outerShdw blurRad="38100" dist="38100" dir="2700000" rotWithShape="0">
                    <a:srgbClr val="797979"/>
                  </a:outerShdw>
                </a:effectLst>
                <a:latin typeface="Arial"/>
                <a:ea typeface="Arial"/>
                <a:cs typeface="Arial"/>
                <a:sym typeface="Arial"/>
              </a:defRPr>
            </a:lvl1pPr>
          </a:lstStyle>
          <a:p>
            <a:r>
              <a:t>811</a:t>
            </a:r>
          </a:p>
        </p:txBody>
      </p:sp>
      <p:sp>
        <p:nvSpPr>
          <p:cNvPr id="599" name="9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90%</a:t>
            </a:r>
          </a:p>
        </p:txBody>
      </p:sp>
      <p:pic>
        <p:nvPicPr>
          <p:cNvPr id="600" name="left-yellow.png" descr="left-yellow.png"/>
          <p:cNvPicPr>
            <a:picLocks noChangeAspect="1"/>
          </p:cNvPicPr>
          <p:nvPr/>
        </p:nvPicPr>
        <p:blipFill>
          <a:blip r:embed="rId3">
            <a:extLst/>
          </a:blip>
          <a:stretch>
            <a:fillRect/>
          </a:stretch>
        </p:blipFill>
        <p:spPr>
          <a:xfrm>
            <a:off x="3184921" y="2291953"/>
            <a:ext cx="1756173" cy="1587501"/>
          </a:xfrm>
          <a:prstGeom prst="rect">
            <a:avLst/>
          </a:prstGeom>
          <a:ln w="3175">
            <a:miter lim="400000"/>
          </a:ln>
        </p:spPr>
      </p:pic>
      <p:pic>
        <p:nvPicPr>
          <p:cNvPr id="601" name="left-green.png" descr="left-green.png"/>
          <p:cNvPicPr>
            <a:picLocks noChangeAspect="1"/>
          </p:cNvPicPr>
          <p:nvPr/>
        </p:nvPicPr>
        <p:blipFill>
          <a:blip r:embed="rId4">
            <a:extLst/>
          </a:blip>
          <a:stretch>
            <a:fillRect/>
          </a:stretch>
        </p:blipFill>
        <p:spPr>
          <a:xfrm>
            <a:off x="3036093" y="3244453"/>
            <a:ext cx="1865314" cy="1220391"/>
          </a:xfrm>
          <a:prstGeom prst="rect">
            <a:avLst/>
          </a:prstGeom>
          <a:ln w="3175">
            <a:miter lim="400000"/>
          </a:ln>
        </p:spPr>
      </p:pic>
      <p:pic>
        <p:nvPicPr>
          <p:cNvPr id="602" name="left-blue.png" descr="left-blue.png"/>
          <p:cNvPicPr>
            <a:picLocks noChangeAspect="1"/>
          </p:cNvPicPr>
          <p:nvPr/>
        </p:nvPicPr>
        <p:blipFill>
          <a:blip r:embed="rId5">
            <a:extLst/>
          </a:blip>
          <a:stretch>
            <a:fillRect/>
          </a:stretch>
        </p:blipFill>
        <p:spPr>
          <a:xfrm>
            <a:off x="3115468" y="3968750"/>
            <a:ext cx="1855392" cy="1468438"/>
          </a:xfrm>
          <a:prstGeom prst="rect">
            <a:avLst/>
          </a:prstGeom>
          <a:ln w="3175">
            <a:miter lim="400000"/>
          </a:ln>
        </p:spPr>
      </p:pic>
      <p:pic>
        <p:nvPicPr>
          <p:cNvPr id="603" name="purple.png" descr="purple.png"/>
          <p:cNvPicPr>
            <a:picLocks noChangeAspect="1"/>
          </p:cNvPicPr>
          <p:nvPr/>
        </p:nvPicPr>
        <p:blipFill>
          <a:blip r:embed="rId6">
            <a:extLst/>
          </a:blip>
          <a:stretch>
            <a:fillRect/>
          </a:stretch>
        </p:blipFill>
        <p:spPr>
          <a:xfrm>
            <a:off x="3919140" y="4028281"/>
            <a:ext cx="1160860" cy="1964532"/>
          </a:xfrm>
          <a:prstGeom prst="rect">
            <a:avLst/>
          </a:prstGeom>
          <a:ln w="3175">
            <a:miter lim="400000"/>
          </a:ln>
        </p:spPr>
      </p:pic>
      <p:pic>
        <p:nvPicPr>
          <p:cNvPr id="604" name="right-red.png" descr="right-red.png"/>
          <p:cNvPicPr>
            <a:picLocks noChangeAspect="1"/>
          </p:cNvPicPr>
          <p:nvPr/>
        </p:nvPicPr>
        <p:blipFill>
          <a:blip r:embed="rId7">
            <a:extLst/>
          </a:blip>
          <a:stretch>
            <a:fillRect/>
          </a:stretch>
        </p:blipFill>
        <p:spPr>
          <a:xfrm>
            <a:off x="5070078" y="4028281"/>
            <a:ext cx="1121172" cy="1964532"/>
          </a:xfrm>
          <a:prstGeom prst="rect">
            <a:avLst/>
          </a:prstGeom>
          <a:ln w="3175">
            <a:miter lim="400000"/>
          </a:ln>
        </p:spPr>
      </p:pic>
      <p:pic>
        <p:nvPicPr>
          <p:cNvPr id="605" name="right-orange.png" descr="right-orange.png"/>
          <p:cNvPicPr>
            <a:picLocks noChangeAspect="1"/>
          </p:cNvPicPr>
          <p:nvPr/>
        </p:nvPicPr>
        <p:blipFill>
          <a:blip r:embed="rId8">
            <a:extLst/>
          </a:blip>
          <a:stretch>
            <a:fillRect/>
          </a:stretch>
        </p:blipFill>
        <p:spPr>
          <a:xfrm>
            <a:off x="5199062" y="3958828"/>
            <a:ext cx="1726407" cy="1508126"/>
          </a:xfrm>
          <a:prstGeom prst="rect">
            <a:avLst/>
          </a:prstGeom>
          <a:ln w="3175">
            <a:miter lim="400000"/>
          </a:ln>
        </p:spPr>
      </p:pic>
      <p:pic>
        <p:nvPicPr>
          <p:cNvPr id="606" name="right-yellow.png" descr="right-yellow.png"/>
          <p:cNvPicPr>
            <a:picLocks noChangeAspect="1"/>
          </p:cNvPicPr>
          <p:nvPr/>
        </p:nvPicPr>
        <p:blipFill>
          <a:blip r:embed="rId9">
            <a:extLst/>
          </a:blip>
          <a:stretch>
            <a:fillRect/>
          </a:stretch>
        </p:blipFill>
        <p:spPr>
          <a:xfrm>
            <a:off x="5238750" y="3303984"/>
            <a:ext cx="1914922" cy="1150938"/>
          </a:xfrm>
          <a:prstGeom prst="rect">
            <a:avLst/>
          </a:prstGeom>
          <a:ln w="3175">
            <a:miter lim="400000"/>
          </a:ln>
        </p:spPr>
      </p:pic>
      <p:pic>
        <p:nvPicPr>
          <p:cNvPr id="607" name="right-gree.png" descr="right-gree.png"/>
          <p:cNvPicPr>
            <a:picLocks noChangeAspect="1"/>
          </p:cNvPicPr>
          <p:nvPr/>
        </p:nvPicPr>
        <p:blipFill>
          <a:blip r:embed="rId10">
            <a:extLst/>
          </a:blip>
          <a:stretch>
            <a:fillRect/>
          </a:stretch>
        </p:blipFill>
        <p:spPr>
          <a:xfrm>
            <a:off x="5189140" y="2291953"/>
            <a:ext cx="1736329" cy="1498204"/>
          </a:xfrm>
          <a:prstGeom prst="rect">
            <a:avLst/>
          </a:prstGeom>
          <a:ln w="3175">
            <a:miter lim="400000"/>
          </a:ln>
        </p:spPr>
      </p:pic>
      <p:pic>
        <p:nvPicPr>
          <p:cNvPr id="608" name="blue-right.png" descr="blue-right.png"/>
          <p:cNvPicPr>
            <a:picLocks noChangeAspect="1"/>
          </p:cNvPicPr>
          <p:nvPr/>
        </p:nvPicPr>
        <p:blipFill>
          <a:blip r:embed="rId11">
            <a:extLst/>
          </a:blip>
          <a:stretch>
            <a:fillRect/>
          </a:stretch>
        </p:blipFill>
        <p:spPr>
          <a:xfrm>
            <a:off x="5089921" y="1835546"/>
            <a:ext cx="1150939" cy="1924845"/>
          </a:xfrm>
          <a:prstGeom prst="rect">
            <a:avLst/>
          </a:prstGeom>
          <a:ln w="3175">
            <a:miter lim="400000"/>
          </a:ln>
        </p:spPr>
      </p:pic>
      <p:pic>
        <p:nvPicPr>
          <p:cNvPr id="609" name="Volter Arms akimbo facing left.png" descr="Volter Arms akimbo facing left.png"/>
          <p:cNvPicPr>
            <a:picLocks noChangeAspect="1"/>
          </p:cNvPicPr>
          <p:nvPr/>
        </p:nvPicPr>
        <p:blipFill>
          <a:blip r:embed="rId12">
            <a:extLst/>
          </a:blip>
          <a:stretch>
            <a:fillRect/>
          </a:stretch>
        </p:blipFill>
        <p:spPr>
          <a:xfrm>
            <a:off x="6649324" y="3858688"/>
            <a:ext cx="3362006" cy="4350832"/>
          </a:xfrm>
          <a:prstGeom prst="rect">
            <a:avLst/>
          </a:prstGeom>
          <a:ln w="3175">
            <a:miter lim="400000"/>
          </a:ln>
        </p:spPr>
      </p:pic>
      <p:sp>
        <p:nvSpPr>
          <p:cNvPr id="14" name="Rectangle 13">
            <a:extLst>
              <a:ext uri="{FF2B5EF4-FFF2-40B4-BE49-F238E27FC236}">
                <a16:creationId xmlns:a16="http://schemas.microsoft.com/office/drawing/2014/main" id="{4B447AB1-B67F-DB45-9644-402DCC588DD2}"/>
              </a:ext>
            </a:extLst>
          </p:cNvPr>
          <p:cNvSpPr/>
          <p:nvPr/>
        </p:nvSpPr>
        <p:spPr>
          <a:xfrm flipH="1">
            <a:off x="8707150" y="7112418"/>
            <a:ext cx="327519" cy="215444"/>
          </a:xfrm>
          <a:prstGeom prst="rect">
            <a:avLst/>
          </a:prstGeom>
        </p:spPr>
        <p:txBody>
          <a:bodyPr wrap="squar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08"/>
                                        </p:tgtEl>
                                        <p:attrNameLst>
                                          <p:attrName>style.visibility</p:attrName>
                                        </p:attrNameLst>
                                      </p:cBhvr>
                                      <p:to>
                                        <p:strVal val="visible"/>
                                      </p:to>
                                    </p:set>
                                    <p:animEffect transition="in" filter="dissolve">
                                      <p:cBhvr>
                                        <p:cTn id="7" dur="100"/>
                                        <p:tgtEl>
                                          <p:spTgt spid="608"/>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607"/>
                                        </p:tgtEl>
                                        <p:attrNameLst>
                                          <p:attrName>style.visibility</p:attrName>
                                        </p:attrNameLst>
                                      </p:cBhvr>
                                      <p:to>
                                        <p:strVal val="visible"/>
                                      </p:to>
                                    </p:set>
                                    <p:animEffect transition="in" filter="dissolve">
                                      <p:cBhvr>
                                        <p:cTn id="11" dur="100"/>
                                        <p:tgtEl>
                                          <p:spTgt spid="607"/>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606"/>
                                        </p:tgtEl>
                                        <p:attrNameLst>
                                          <p:attrName>style.visibility</p:attrName>
                                        </p:attrNameLst>
                                      </p:cBhvr>
                                      <p:to>
                                        <p:strVal val="visible"/>
                                      </p:to>
                                    </p:set>
                                    <p:animEffect transition="in" filter="dissolve">
                                      <p:cBhvr>
                                        <p:cTn id="15" dur="100"/>
                                        <p:tgtEl>
                                          <p:spTgt spid="606"/>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605"/>
                                        </p:tgtEl>
                                        <p:attrNameLst>
                                          <p:attrName>style.visibility</p:attrName>
                                        </p:attrNameLst>
                                      </p:cBhvr>
                                      <p:to>
                                        <p:strVal val="visible"/>
                                      </p:to>
                                    </p:set>
                                    <p:animEffect transition="in" filter="dissolve">
                                      <p:cBhvr>
                                        <p:cTn id="19" dur="100"/>
                                        <p:tgtEl>
                                          <p:spTgt spid="605"/>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604"/>
                                        </p:tgtEl>
                                        <p:attrNameLst>
                                          <p:attrName>style.visibility</p:attrName>
                                        </p:attrNameLst>
                                      </p:cBhvr>
                                      <p:to>
                                        <p:strVal val="visible"/>
                                      </p:to>
                                    </p:set>
                                    <p:animEffect transition="in" filter="dissolve">
                                      <p:cBhvr>
                                        <p:cTn id="23" dur="100"/>
                                        <p:tgtEl>
                                          <p:spTgt spid="604"/>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603"/>
                                        </p:tgtEl>
                                        <p:attrNameLst>
                                          <p:attrName>style.visibility</p:attrName>
                                        </p:attrNameLst>
                                      </p:cBhvr>
                                      <p:to>
                                        <p:strVal val="visible"/>
                                      </p:to>
                                    </p:set>
                                    <p:animEffect transition="in" filter="dissolve">
                                      <p:cBhvr>
                                        <p:cTn id="27" dur="100"/>
                                        <p:tgtEl>
                                          <p:spTgt spid="603"/>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602"/>
                                        </p:tgtEl>
                                        <p:attrNameLst>
                                          <p:attrName>style.visibility</p:attrName>
                                        </p:attrNameLst>
                                      </p:cBhvr>
                                      <p:to>
                                        <p:strVal val="visible"/>
                                      </p:to>
                                    </p:set>
                                    <p:animEffect transition="in" filter="dissolve">
                                      <p:cBhvr>
                                        <p:cTn id="31" dur="100"/>
                                        <p:tgtEl>
                                          <p:spTgt spid="602"/>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601"/>
                                        </p:tgtEl>
                                        <p:attrNameLst>
                                          <p:attrName>style.visibility</p:attrName>
                                        </p:attrNameLst>
                                      </p:cBhvr>
                                      <p:to>
                                        <p:strVal val="visible"/>
                                      </p:to>
                                    </p:set>
                                    <p:animEffect transition="in" filter="dissolve">
                                      <p:cBhvr>
                                        <p:cTn id="35" dur="100"/>
                                        <p:tgtEl>
                                          <p:spTgt spid="601"/>
                                        </p:tgtEl>
                                      </p:cBhvr>
                                    </p:animEffect>
                                  </p:childTnLst>
                                </p:cTn>
                              </p:par>
                            </p:childTnLst>
                          </p:cTn>
                        </p:par>
                        <p:par>
                          <p:cTn id="36" fill="hold">
                            <p:stCondLst>
                              <p:cond delay="800"/>
                            </p:stCondLst>
                            <p:childTnLst>
                              <p:par>
                                <p:cTn id="37" presetID="9" presetClass="entr" fill="hold" grpId="9" nodeType="afterEffect">
                                  <p:stCondLst>
                                    <p:cond delay="0"/>
                                  </p:stCondLst>
                                  <p:iterate>
                                    <p:tmAbs val="0"/>
                                  </p:iterate>
                                  <p:childTnLst>
                                    <p:set>
                                      <p:cBhvr>
                                        <p:cTn id="38" fill="hold"/>
                                        <p:tgtEl>
                                          <p:spTgt spid="600"/>
                                        </p:tgtEl>
                                        <p:attrNameLst>
                                          <p:attrName>style.visibility</p:attrName>
                                        </p:attrNameLst>
                                      </p:cBhvr>
                                      <p:to>
                                        <p:strVal val="visible"/>
                                      </p:to>
                                    </p:set>
                                    <p:animEffect transition="in" filter="dissolve">
                                      <p:cBhvr>
                                        <p:cTn id="39" dur="100"/>
                                        <p:tgtEl>
                                          <p:spTgt spid="600"/>
                                        </p:tgtEl>
                                      </p:cBhvr>
                                    </p:animEffect>
                                  </p:childTnLst>
                                </p:cTn>
                              </p:par>
                            </p:childTnLst>
                          </p:cTn>
                        </p:par>
                        <p:par>
                          <p:cTn id="40" fill="hold">
                            <p:stCondLst>
                              <p:cond delay="900"/>
                            </p:stCondLst>
                            <p:childTnLst>
                              <p:par>
                                <p:cTn id="41" presetID="2" presetClass="entr" presetSubtype="1" fill="hold" grpId="10" nodeType="afterEffect">
                                  <p:stCondLst>
                                    <p:cond delay="0"/>
                                  </p:stCondLst>
                                  <p:iterate>
                                    <p:tmAbs val="0"/>
                                  </p:iterate>
                                  <p:childTnLst>
                                    <p:set>
                                      <p:cBhvr>
                                        <p:cTn id="42" fill="hold"/>
                                        <p:tgtEl>
                                          <p:spTgt spid="599"/>
                                        </p:tgtEl>
                                        <p:attrNameLst>
                                          <p:attrName>style.visibility</p:attrName>
                                        </p:attrNameLst>
                                      </p:cBhvr>
                                      <p:to>
                                        <p:strVal val="visible"/>
                                      </p:to>
                                    </p:set>
                                    <p:anim calcmode="lin" valueType="num">
                                      <p:cBhvr>
                                        <p:cTn id="43" dur="2000" fill="hold"/>
                                        <p:tgtEl>
                                          <p:spTgt spid="599"/>
                                        </p:tgtEl>
                                        <p:attrNameLst>
                                          <p:attrName>ppt_x</p:attrName>
                                        </p:attrNameLst>
                                      </p:cBhvr>
                                      <p:tavLst>
                                        <p:tav tm="0">
                                          <p:val>
                                            <p:strVal val="#ppt_x"/>
                                          </p:val>
                                        </p:tav>
                                        <p:tav tm="100000">
                                          <p:val>
                                            <p:strVal val="#ppt_x"/>
                                          </p:val>
                                        </p:tav>
                                      </p:tavLst>
                                    </p:anim>
                                    <p:anim calcmode="lin" valueType="num">
                                      <p:cBhvr>
                                        <p:cTn id="44" dur="2000" fill="hold"/>
                                        <p:tgtEl>
                                          <p:spTgt spid="5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10" animBg="1" advAuto="0"/>
      <p:bldP spid="600" grpId="9" animBg="1" advAuto="0"/>
      <p:bldP spid="601" grpId="8" animBg="1" advAuto="0"/>
      <p:bldP spid="602" grpId="7" animBg="1" advAuto="0"/>
      <p:bldP spid="603" grpId="6" animBg="1" advAuto="0"/>
      <p:bldP spid="604" grpId="5" animBg="1" advAuto="0"/>
      <p:bldP spid="605" grpId="4" animBg="1" advAuto="0"/>
      <p:bldP spid="606" grpId="3" animBg="1" advAuto="0"/>
      <p:bldP spid="607" grpId="2" animBg="1" advAuto="0"/>
      <p:bldP spid="608"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613" name="You should never climb fences around  ___________."/>
          <p:cNvSpPr txBox="1"/>
          <p:nvPr/>
        </p:nvSpPr>
        <p:spPr>
          <a:xfrm>
            <a:off x="446484" y="157418"/>
            <a:ext cx="9267032" cy="449614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lstStyle>
            <a:lvl1pPr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You should never climb fences around  ___________.</a:t>
            </a:r>
          </a:p>
        </p:txBody>
      </p:sp>
      <p:pic>
        <p:nvPicPr>
          <p:cNvPr id="614" name="high voltage sign.jpg" descr="high voltage sign.jpg"/>
          <p:cNvPicPr>
            <a:picLocks noChangeAspect="1"/>
          </p:cNvPicPr>
          <p:nvPr/>
        </p:nvPicPr>
        <p:blipFill>
          <a:blip r:embed="rId3">
            <a:extLst/>
          </a:blip>
          <a:stretch>
            <a:fillRect/>
          </a:stretch>
        </p:blipFill>
        <p:spPr>
          <a:xfrm>
            <a:off x="3851765" y="3833607"/>
            <a:ext cx="4318001" cy="2867153"/>
          </a:xfrm>
          <a:prstGeom prst="rect">
            <a:avLst/>
          </a:prstGeom>
          <a:ln w="3175">
            <a:miter lim="400000"/>
          </a:ln>
        </p:spPr>
      </p:pic>
      <p:pic>
        <p:nvPicPr>
          <p:cNvPr id="615" name="Volter facing right standing Right arm out.png" descr="Volter facing right standing Right arm out.png"/>
          <p:cNvPicPr>
            <a:picLocks noChangeAspect="1"/>
          </p:cNvPicPr>
          <p:nvPr/>
        </p:nvPicPr>
        <p:blipFill>
          <a:blip r:embed="rId4">
            <a:extLst/>
          </a:blip>
          <a:stretch>
            <a:fillRect/>
          </a:stretch>
        </p:blipFill>
        <p:spPr>
          <a:xfrm>
            <a:off x="301995" y="3448748"/>
            <a:ext cx="3564133" cy="3636870"/>
          </a:xfrm>
          <a:prstGeom prst="rect">
            <a:avLst/>
          </a:prstGeom>
          <a:ln w="3175">
            <a:miter lim="400000"/>
          </a:ln>
        </p:spPr>
      </p:pic>
      <p:sp>
        <p:nvSpPr>
          <p:cNvPr id="5" name="Rectangle 4">
            <a:extLst>
              <a:ext uri="{FF2B5EF4-FFF2-40B4-BE49-F238E27FC236}">
                <a16:creationId xmlns:a16="http://schemas.microsoft.com/office/drawing/2014/main" id="{CF35326E-58AC-F443-A3E1-323EB160172C}"/>
              </a:ext>
            </a:extLst>
          </p:cNvPr>
          <p:cNvSpPr/>
          <p:nvPr/>
        </p:nvSpPr>
        <p:spPr>
          <a:xfrm>
            <a:off x="1129525" y="6870174"/>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47.jpg" descr="image47.jpg"/>
          <p:cNvPicPr>
            <a:picLocks noChangeAspect="1"/>
          </p:cNvPicPr>
          <p:nvPr/>
        </p:nvPicPr>
        <p:blipFill>
          <a:blip r:embed="rId3">
            <a:extLst/>
          </a:blip>
          <a:stretch>
            <a:fillRect/>
          </a:stretch>
        </p:blipFill>
        <p:spPr>
          <a:xfrm>
            <a:off x="17713269" y="-16779733"/>
            <a:ext cx="2978263" cy="2487005"/>
          </a:xfrm>
          <a:prstGeom prst="rect">
            <a:avLst/>
          </a:prstGeom>
          <a:ln w="12700">
            <a:miter lim="400000"/>
          </a:ln>
        </p:spPr>
      </p:pic>
      <p:pic>
        <p:nvPicPr>
          <p:cNvPr id="186" name="image48.png" descr="image48.png"/>
          <p:cNvPicPr>
            <a:picLocks noChangeAspect="1"/>
          </p:cNvPicPr>
          <p:nvPr/>
        </p:nvPicPr>
        <p:blipFill>
          <a:blip r:embed="rId4">
            <a:extLst/>
          </a:blip>
          <a:stretch>
            <a:fillRect/>
          </a:stretch>
        </p:blipFill>
        <p:spPr>
          <a:xfrm>
            <a:off x="16722571" y="-11594203"/>
            <a:ext cx="1307638" cy="1307638"/>
          </a:xfrm>
          <a:prstGeom prst="rect">
            <a:avLst/>
          </a:prstGeom>
          <a:ln w="12700">
            <a:miter lim="400000"/>
          </a:ln>
        </p:spPr>
      </p:pic>
      <p:pic>
        <p:nvPicPr>
          <p:cNvPr id="187" name="image51.png" descr="image51.png"/>
          <p:cNvPicPr>
            <a:picLocks noChangeAspect="1"/>
          </p:cNvPicPr>
          <p:nvPr/>
        </p:nvPicPr>
        <p:blipFill>
          <a:blip r:embed="rId5">
            <a:extLst/>
          </a:blip>
          <a:stretch>
            <a:fillRect/>
          </a:stretch>
        </p:blipFill>
        <p:spPr>
          <a:xfrm>
            <a:off x="21628985" y="-13324240"/>
            <a:ext cx="2297245" cy="3305388"/>
          </a:xfrm>
          <a:prstGeom prst="rect">
            <a:avLst/>
          </a:prstGeom>
          <a:ln w="12700">
            <a:miter lim="400000"/>
          </a:ln>
        </p:spPr>
      </p:pic>
      <p:pic>
        <p:nvPicPr>
          <p:cNvPr id="188" name="image53.png" descr="image53.png"/>
          <p:cNvPicPr>
            <a:picLocks noChangeAspect="1"/>
          </p:cNvPicPr>
          <p:nvPr/>
        </p:nvPicPr>
        <p:blipFill>
          <a:blip r:embed="rId6">
            <a:extLst/>
          </a:blip>
          <a:stretch>
            <a:fillRect/>
          </a:stretch>
        </p:blipFill>
        <p:spPr>
          <a:xfrm>
            <a:off x="14369386" y="-14073538"/>
            <a:ext cx="2361413" cy="4049915"/>
          </a:xfrm>
          <a:prstGeom prst="rect">
            <a:avLst/>
          </a:prstGeom>
          <a:ln w="12700">
            <a:miter lim="400000"/>
          </a:ln>
        </p:spPr>
      </p:pic>
      <p:pic>
        <p:nvPicPr>
          <p:cNvPr id="189" name="image54.png" descr="image54.png"/>
          <p:cNvPicPr>
            <a:picLocks noChangeAspect="1"/>
          </p:cNvPicPr>
          <p:nvPr/>
        </p:nvPicPr>
        <p:blipFill>
          <a:blip r:embed="rId7">
            <a:extLst/>
          </a:blip>
          <a:stretch>
            <a:fillRect/>
          </a:stretch>
        </p:blipFill>
        <p:spPr>
          <a:xfrm>
            <a:off x="20945595" y="-16550062"/>
            <a:ext cx="3068898" cy="2027665"/>
          </a:xfrm>
          <a:prstGeom prst="rect">
            <a:avLst/>
          </a:prstGeom>
          <a:ln w="12700">
            <a:miter lim="400000"/>
          </a:ln>
        </p:spPr>
      </p:pic>
      <p:pic>
        <p:nvPicPr>
          <p:cNvPr id="190" name="image55.png" descr="image55.png"/>
          <p:cNvPicPr>
            <a:picLocks noChangeAspect="1"/>
          </p:cNvPicPr>
          <p:nvPr/>
        </p:nvPicPr>
        <p:blipFill>
          <a:blip r:embed="rId8">
            <a:extLst/>
          </a:blip>
          <a:stretch>
            <a:fillRect/>
          </a:stretch>
        </p:blipFill>
        <p:spPr>
          <a:xfrm>
            <a:off x="17199644" y="-13106904"/>
            <a:ext cx="572870" cy="1201523"/>
          </a:xfrm>
          <a:prstGeom prst="rect">
            <a:avLst/>
          </a:prstGeom>
          <a:ln w="12700">
            <a:miter lim="400000"/>
          </a:ln>
        </p:spPr>
      </p:pic>
      <p:pic>
        <p:nvPicPr>
          <p:cNvPr id="191" name="Image" descr="Image"/>
          <p:cNvPicPr>
            <a:picLocks noChangeAspect="1"/>
          </p:cNvPicPr>
          <p:nvPr/>
        </p:nvPicPr>
        <p:blipFill>
          <a:blip r:embed="rId9">
            <a:extLst/>
          </a:blip>
          <a:stretch>
            <a:fillRect/>
          </a:stretch>
        </p:blipFill>
        <p:spPr>
          <a:xfrm>
            <a:off x="14608557" y="-16779733"/>
            <a:ext cx="2487005" cy="2487005"/>
          </a:xfrm>
          <a:prstGeom prst="rect">
            <a:avLst/>
          </a:prstGeom>
          <a:ln w="3175">
            <a:miter lim="400000"/>
          </a:ln>
        </p:spPr>
      </p:pic>
      <p:pic>
        <p:nvPicPr>
          <p:cNvPr id="192" name="Image" descr="Image"/>
          <p:cNvPicPr>
            <a:picLocks noChangeAspect="1"/>
          </p:cNvPicPr>
          <p:nvPr/>
        </p:nvPicPr>
        <p:blipFill>
          <a:blip r:embed="rId10">
            <a:extLst/>
          </a:blip>
          <a:stretch>
            <a:fillRect/>
          </a:stretch>
        </p:blipFill>
        <p:spPr>
          <a:xfrm>
            <a:off x="18561152" y="-13205994"/>
            <a:ext cx="3068897" cy="3068897"/>
          </a:xfrm>
          <a:prstGeom prst="rect">
            <a:avLst/>
          </a:prstGeom>
          <a:ln w="3175">
            <a:miter lim="400000"/>
          </a:ln>
        </p:spPr>
      </p:pic>
      <p:pic>
        <p:nvPicPr>
          <p:cNvPr id="193" name="Oven.jpg" descr="Oven.jpg"/>
          <p:cNvPicPr>
            <a:picLocks noChangeAspect="1"/>
          </p:cNvPicPr>
          <p:nvPr/>
        </p:nvPicPr>
        <p:blipFill>
          <a:blip r:embed="rId11">
            <a:extLst/>
          </a:blip>
          <a:srcRect l="24530" t="1295" r="26895" b="1555"/>
          <a:stretch>
            <a:fillRect/>
          </a:stretch>
        </p:blipFill>
        <p:spPr>
          <a:xfrm>
            <a:off x="-2806" y="6546"/>
            <a:ext cx="2540001" cy="3810001"/>
          </a:xfrm>
          <a:prstGeom prst="rect">
            <a:avLst/>
          </a:prstGeom>
          <a:ln w="3175">
            <a:miter lim="400000"/>
          </a:ln>
        </p:spPr>
      </p:pic>
      <p:pic>
        <p:nvPicPr>
          <p:cNvPr id="194" name="Mircrowave-hand.jpg" descr="Mircrowave-hand.jpg"/>
          <p:cNvPicPr>
            <a:picLocks noChangeAspect="1"/>
          </p:cNvPicPr>
          <p:nvPr/>
        </p:nvPicPr>
        <p:blipFill>
          <a:blip r:embed="rId12">
            <a:extLst/>
          </a:blip>
          <a:srcRect l="34889" t="1548" r="22036" b="1548"/>
          <a:stretch>
            <a:fillRect/>
          </a:stretch>
        </p:blipFill>
        <p:spPr>
          <a:xfrm>
            <a:off x="5075027" y="-2136"/>
            <a:ext cx="2540001" cy="3810001"/>
          </a:xfrm>
          <a:prstGeom prst="rect">
            <a:avLst/>
          </a:prstGeom>
          <a:ln w="3175">
            <a:miter lim="400000"/>
          </a:ln>
        </p:spPr>
      </p:pic>
      <p:pic>
        <p:nvPicPr>
          <p:cNvPr id="195" name="Fridge closed.jpg" descr="Fridge closed.jpg"/>
          <p:cNvPicPr>
            <a:picLocks noChangeAspect="1"/>
          </p:cNvPicPr>
          <p:nvPr/>
        </p:nvPicPr>
        <p:blipFill>
          <a:blip r:embed="rId13">
            <a:extLst/>
          </a:blip>
          <a:srcRect t="33230" r="43006" b="9769"/>
          <a:stretch>
            <a:fillRect/>
          </a:stretch>
        </p:blipFill>
        <p:spPr>
          <a:xfrm>
            <a:off x="7618467" y="-2929"/>
            <a:ext cx="2540001" cy="3810001"/>
          </a:xfrm>
          <a:prstGeom prst="rect">
            <a:avLst/>
          </a:prstGeom>
          <a:ln w="3175">
            <a:miter lim="400000"/>
          </a:ln>
        </p:spPr>
      </p:pic>
      <p:pic>
        <p:nvPicPr>
          <p:cNvPr id="196" name="Washer-dryer.jpg" descr="Washer-dryer.jpg"/>
          <p:cNvPicPr>
            <a:picLocks noChangeAspect="1"/>
          </p:cNvPicPr>
          <p:nvPr/>
        </p:nvPicPr>
        <p:blipFill>
          <a:blip r:embed="rId14">
            <a:extLst/>
          </a:blip>
          <a:srcRect l="11582" r="44711" b="1672"/>
          <a:stretch>
            <a:fillRect/>
          </a:stretch>
        </p:blipFill>
        <p:spPr>
          <a:xfrm>
            <a:off x="7618467" y="3797893"/>
            <a:ext cx="2540001" cy="3810001"/>
          </a:xfrm>
          <a:prstGeom prst="rect">
            <a:avLst/>
          </a:prstGeom>
          <a:ln w="3175">
            <a:miter lim="400000"/>
          </a:ln>
        </p:spPr>
      </p:pic>
      <p:pic>
        <p:nvPicPr>
          <p:cNvPr id="197" name="dishwasher.jpg" descr="dishwasher.jpg"/>
          <p:cNvPicPr>
            <a:picLocks noChangeAspect="1"/>
          </p:cNvPicPr>
          <p:nvPr/>
        </p:nvPicPr>
        <p:blipFill>
          <a:blip r:embed="rId15">
            <a:extLst/>
          </a:blip>
          <a:srcRect r="55949" b="897"/>
          <a:stretch>
            <a:fillRect/>
          </a:stretch>
        </p:blipFill>
        <p:spPr>
          <a:xfrm>
            <a:off x="5075027" y="3810593"/>
            <a:ext cx="2540001" cy="3810001"/>
          </a:xfrm>
          <a:prstGeom prst="rect">
            <a:avLst/>
          </a:prstGeom>
          <a:ln w="3175">
            <a:miter lim="400000"/>
          </a:ln>
        </p:spPr>
      </p:pic>
      <p:pic>
        <p:nvPicPr>
          <p:cNvPr id="198" name="TV on stand.jpeg" descr="TV on stand.jpeg"/>
          <p:cNvPicPr>
            <a:picLocks noChangeAspect="1"/>
          </p:cNvPicPr>
          <p:nvPr/>
        </p:nvPicPr>
        <p:blipFill>
          <a:blip r:embed="rId16">
            <a:extLst/>
          </a:blip>
          <a:srcRect l="19646" r="36204" b="677"/>
          <a:stretch>
            <a:fillRect/>
          </a:stretch>
        </p:blipFill>
        <p:spPr>
          <a:xfrm>
            <a:off x="2536934" y="6546"/>
            <a:ext cx="2540001" cy="3810001"/>
          </a:xfrm>
          <a:prstGeom prst="rect">
            <a:avLst/>
          </a:prstGeom>
          <a:ln w="3175">
            <a:miter lim="400000"/>
          </a:ln>
        </p:spPr>
      </p:pic>
      <p:pic>
        <p:nvPicPr>
          <p:cNvPr id="199" name="Group" descr="Group"/>
          <p:cNvPicPr>
            <a:picLocks noChangeAspect="1"/>
          </p:cNvPicPr>
          <p:nvPr/>
        </p:nvPicPr>
        <p:blipFill>
          <a:blip r:embed="rId17">
            <a:extLst/>
          </a:blip>
          <a:srcRect l="7194" t="28060" r="27605" b="14871"/>
          <a:stretch>
            <a:fillRect/>
          </a:stretch>
        </p:blipFill>
        <p:spPr>
          <a:xfrm rot="5308092">
            <a:off x="-1112285" y="5155399"/>
            <a:ext cx="5024556" cy="2932267"/>
          </a:xfrm>
          <a:custGeom>
            <a:avLst/>
            <a:gdLst/>
            <a:ahLst/>
            <a:cxnLst>
              <a:cxn ang="0">
                <a:pos x="wd2" y="hd2"/>
              </a:cxn>
              <a:cxn ang="5400000">
                <a:pos x="wd2" y="hd2"/>
              </a:cxn>
              <a:cxn ang="10800000">
                <a:pos x="wd2" y="hd2"/>
              </a:cxn>
              <a:cxn ang="16200000">
                <a:pos x="wd2" y="hd2"/>
              </a:cxn>
            </a:cxnLst>
            <a:rect l="0" t="0" r="r" b="b"/>
            <a:pathLst>
              <a:path w="21600" h="21600" extrusionOk="0">
                <a:moveTo>
                  <a:pt x="414" y="0"/>
                </a:moveTo>
                <a:lnTo>
                  <a:pt x="0" y="20332"/>
                </a:lnTo>
                <a:lnTo>
                  <a:pt x="21186" y="21600"/>
                </a:lnTo>
                <a:lnTo>
                  <a:pt x="21600" y="1268"/>
                </a:lnTo>
                <a:lnTo>
                  <a:pt x="414" y="0"/>
                </a:lnTo>
                <a:close/>
              </a:path>
            </a:pathLst>
          </a:custGeom>
          <a:ln w="3175">
            <a:miter lim="400000"/>
          </a:ln>
        </p:spPr>
      </p:pic>
      <p:pic>
        <p:nvPicPr>
          <p:cNvPr id="200" name="Game Controller.jpg" descr="Game Controller.jpg"/>
          <p:cNvPicPr>
            <a:picLocks noChangeAspect="1"/>
          </p:cNvPicPr>
          <p:nvPr/>
        </p:nvPicPr>
        <p:blipFill>
          <a:blip r:embed="rId18">
            <a:extLst/>
          </a:blip>
          <a:srcRect l="34811" r="26292" b="1526"/>
          <a:stretch>
            <a:fillRect/>
          </a:stretch>
        </p:blipFill>
        <p:spPr>
          <a:xfrm>
            <a:off x="2536934" y="3810593"/>
            <a:ext cx="2540001" cy="3810001"/>
          </a:xfrm>
          <a:prstGeom prst="rect">
            <a:avLst/>
          </a:prstGeom>
          <a:ln w="3175">
            <a:miter lim="400000"/>
          </a:ln>
        </p:spPr>
      </p:pic>
      <p:sp>
        <p:nvSpPr>
          <p:cNvPr id="201" name="We use electricity for virtually everything…"/>
          <p:cNvSpPr/>
          <p:nvPr/>
        </p:nvSpPr>
        <p:spPr>
          <a:xfrm>
            <a:off x="-270334" y="2992564"/>
            <a:ext cx="10700668" cy="1634872"/>
          </a:xfrm>
          <a:prstGeom prst="rect">
            <a:avLst/>
          </a:prstGeom>
          <a:gradFill>
            <a:gsLst>
              <a:gs pos="0">
                <a:schemeClr val="accent1">
                  <a:satOff val="-3355"/>
                  <a:lumOff val="26614"/>
                </a:schemeClr>
              </a:gs>
              <a:gs pos="100000">
                <a:schemeClr val="accent1"/>
              </a:gs>
            </a:gsLst>
            <a:lin ang="5400000"/>
          </a:gra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FFFFF"/>
                </a:solidFill>
                <a:latin typeface="Helvetica"/>
                <a:ea typeface="Helvetica"/>
                <a:cs typeface="Helvetica"/>
                <a:sym typeface="Helvetica"/>
              </a:defRPr>
            </a:pPr>
            <a:r>
              <a:t>We use electricity for virtually everything </a:t>
            </a:r>
          </a:p>
          <a:p>
            <a:pPr>
              <a:defRPr sz="3600" b="1">
                <a:solidFill>
                  <a:srgbClr val="FFFFFF"/>
                </a:solidFill>
                <a:latin typeface="Helvetica"/>
                <a:ea typeface="Helvetica"/>
                <a:cs typeface="Helvetica"/>
                <a:sym typeface="Helvetica"/>
              </a:defRPr>
            </a:pPr>
            <a:r>
              <a:t>at home and at school.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93"/>
                                        </p:tgtEl>
                                        <p:attrNameLst>
                                          <p:attrName>style.visibility</p:attrName>
                                        </p:attrNameLst>
                                      </p:cBhvr>
                                      <p:to>
                                        <p:strVal val="visible"/>
                                      </p:to>
                                    </p:set>
                                    <p:anim calcmode="lin" valueType="num">
                                      <p:cBhvr>
                                        <p:cTn id="7" dur="199" fill="hold"/>
                                        <p:tgtEl>
                                          <p:spTgt spid="193"/>
                                        </p:tgtEl>
                                        <p:attrNameLst>
                                          <p:attrName>ppt_x</p:attrName>
                                        </p:attrNameLst>
                                      </p:cBhvr>
                                      <p:tavLst>
                                        <p:tav tm="0">
                                          <p:val>
                                            <p:strVal val="0-#ppt_w/2"/>
                                          </p:val>
                                        </p:tav>
                                        <p:tav tm="100000">
                                          <p:val>
                                            <p:strVal val="#ppt_x"/>
                                          </p:val>
                                        </p:tav>
                                      </p:tavLst>
                                    </p:anim>
                                    <p:anim calcmode="lin" valueType="num">
                                      <p:cBhvr>
                                        <p:cTn id="8" dur="199" fill="hold"/>
                                        <p:tgtEl>
                                          <p:spTgt spid="193"/>
                                        </p:tgtEl>
                                        <p:attrNameLst>
                                          <p:attrName>ppt_y</p:attrName>
                                        </p:attrNameLst>
                                      </p:cBhvr>
                                      <p:tavLst>
                                        <p:tav tm="0">
                                          <p:val>
                                            <p:strVal val="#ppt_y"/>
                                          </p:val>
                                        </p:tav>
                                        <p:tav tm="100000">
                                          <p:val>
                                            <p:strVal val="#ppt_y"/>
                                          </p:val>
                                        </p:tav>
                                      </p:tavLst>
                                    </p:anim>
                                  </p:childTnLst>
                                </p:cTn>
                              </p:par>
                              <p:par>
                                <p:cTn id="9" presetID="2" presetClass="entr" presetSubtype="2" fill="hold" grpId="2" nodeType="withEffect">
                                  <p:stCondLst>
                                    <p:cond delay="0"/>
                                  </p:stCondLst>
                                  <p:iterate>
                                    <p:tmAbs val="0"/>
                                  </p:iterate>
                                  <p:childTnLst>
                                    <p:set>
                                      <p:cBhvr>
                                        <p:cTn id="10" fill="hold"/>
                                        <p:tgtEl>
                                          <p:spTgt spid="196"/>
                                        </p:tgtEl>
                                        <p:attrNameLst>
                                          <p:attrName>style.visibility</p:attrName>
                                        </p:attrNameLst>
                                      </p:cBhvr>
                                      <p:to>
                                        <p:strVal val="visible"/>
                                      </p:to>
                                    </p:set>
                                    <p:anim calcmode="lin" valueType="num">
                                      <p:cBhvr>
                                        <p:cTn id="11" dur="199" fill="hold"/>
                                        <p:tgtEl>
                                          <p:spTgt spid="196"/>
                                        </p:tgtEl>
                                        <p:attrNameLst>
                                          <p:attrName>ppt_x</p:attrName>
                                        </p:attrNameLst>
                                      </p:cBhvr>
                                      <p:tavLst>
                                        <p:tav tm="0">
                                          <p:val>
                                            <p:strVal val="1+#ppt_w/2"/>
                                          </p:val>
                                        </p:tav>
                                        <p:tav tm="100000">
                                          <p:val>
                                            <p:strVal val="#ppt_x"/>
                                          </p:val>
                                        </p:tav>
                                      </p:tavLst>
                                    </p:anim>
                                    <p:anim calcmode="lin" valueType="num">
                                      <p:cBhvr>
                                        <p:cTn id="12" dur="199" fill="hold"/>
                                        <p:tgtEl>
                                          <p:spTgt spid="196"/>
                                        </p:tgtEl>
                                        <p:attrNameLst>
                                          <p:attrName>ppt_y</p:attrName>
                                        </p:attrNameLst>
                                      </p:cBhvr>
                                      <p:tavLst>
                                        <p:tav tm="0">
                                          <p:val>
                                            <p:strVal val="#ppt_y"/>
                                          </p:val>
                                        </p:tav>
                                        <p:tav tm="100000">
                                          <p:val>
                                            <p:strVal val="#ppt_y"/>
                                          </p:val>
                                        </p:tav>
                                      </p:tavLst>
                                    </p:anim>
                                  </p:childTnLst>
                                </p:cTn>
                              </p:par>
                              <p:par>
                                <p:cTn id="13" presetID="2" presetClass="entr" presetSubtype="8" fill="hold" grpId="3" nodeType="withEffect">
                                  <p:stCondLst>
                                    <p:cond delay="0"/>
                                  </p:stCondLst>
                                  <p:iterate>
                                    <p:tmAbs val="0"/>
                                  </p:iterate>
                                  <p:childTnLst>
                                    <p:set>
                                      <p:cBhvr>
                                        <p:cTn id="14" fill="hold"/>
                                        <p:tgtEl>
                                          <p:spTgt spid="198"/>
                                        </p:tgtEl>
                                        <p:attrNameLst>
                                          <p:attrName>style.visibility</p:attrName>
                                        </p:attrNameLst>
                                      </p:cBhvr>
                                      <p:to>
                                        <p:strVal val="visible"/>
                                      </p:to>
                                    </p:set>
                                    <p:anim calcmode="lin" valueType="num">
                                      <p:cBhvr>
                                        <p:cTn id="15" dur="199" fill="hold"/>
                                        <p:tgtEl>
                                          <p:spTgt spid="198"/>
                                        </p:tgtEl>
                                        <p:attrNameLst>
                                          <p:attrName>ppt_x</p:attrName>
                                        </p:attrNameLst>
                                      </p:cBhvr>
                                      <p:tavLst>
                                        <p:tav tm="0">
                                          <p:val>
                                            <p:strVal val="0-#ppt_w/2"/>
                                          </p:val>
                                        </p:tav>
                                        <p:tav tm="100000">
                                          <p:val>
                                            <p:strVal val="#ppt_x"/>
                                          </p:val>
                                        </p:tav>
                                      </p:tavLst>
                                    </p:anim>
                                    <p:anim calcmode="lin" valueType="num">
                                      <p:cBhvr>
                                        <p:cTn id="16" dur="199" fill="hold"/>
                                        <p:tgtEl>
                                          <p:spTgt spid="198"/>
                                        </p:tgtEl>
                                        <p:attrNameLst>
                                          <p:attrName>ppt_y</p:attrName>
                                        </p:attrNameLst>
                                      </p:cBhvr>
                                      <p:tavLst>
                                        <p:tav tm="0">
                                          <p:val>
                                            <p:strVal val="#ppt_y"/>
                                          </p:val>
                                        </p:tav>
                                        <p:tav tm="100000">
                                          <p:val>
                                            <p:strVal val="#ppt_y"/>
                                          </p:val>
                                        </p:tav>
                                      </p:tavLst>
                                    </p:anim>
                                  </p:childTnLst>
                                </p:cTn>
                              </p:par>
                              <p:par>
                                <p:cTn id="17" presetID="2" presetClass="entr" presetSubtype="2" fill="hold" grpId="4" nodeType="withEffect">
                                  <p:stCondLst>
                                    <p:cond delay="0"/>
                                  </p:stCondLst>
                                  <p:iterate>
                                    <p:tmAbs val="0"/>
                                  </p:iterate>
                                  <p:childTnLst>
                                    <p:set>
                                      <p:cBhvr>
                                        <p:cTn id="18" fill="hold"/>
                                        <p:tgtEl>
                                          <p:spTgt spid="197"/>
                                        </p:tgtEl>
                                        <p:attrNameLst>
                                          <p:attrName>style.visibility</p:attrName>
                                        </p:attrNameLst>
                                      </p:cBhvr>
                                      <p:to>
                                        <p:strVal val="visible"/>
                                      </p:to>
                                    </p:set>
                                    <p:anim calcmode="lin" valueType="num">
                                      <p:cBhvr>
                                        <p:cTn id="19" dur="199" fill="hold"/>
                                        <p:tgtEl>
                                          <p:spTgt spid="197"/>
                                        </p:tgtEl>
                                        <p:attrNameLst>
                                          <p:attrName>ppt_x</p:attrName>
                                        </p:attrNameLst>
                                      </p:cBhvr>
                                      <p:tavLst>
                                        <p:tav tm="0">
                                          <p:val>
                                            <p:strVal val="1+#ppt_w/2"/>
                                          </p:val>
                                        </p:tav>
                                        <p:tav tm="100000">
                                          <p:val>
                                            <p:strVal val="#ppt_x"/>
                                          </p:val>
                                        </p:tav>
                                      </p:tavLst>
                                    </p:anim>
                                    <p:anim calcmode="lin" valueType="num">
                                      <p:cBhvr>
                                        <p:cTn id="20" dur="199" fill="hold"/>
                                        <p:tgtEl>
                                          <p:spTgt spid="197"/>
                                        </p:tgtEl>
                                        <p:attrNameLst>
                                          <p:attrName>ppt_y</p:attrName>
                                        </p:attrNameLst>
                                      </p:cBhvr>
                                      <p:tavLst>
                                        <p:tav tm="0">
                                          <p:val>
                                            <p:strVal val="#ppt_y"/>
                                          </p:val>
                                        </p:tav>
                                        <p:tav tm="100000">
                                          <p:val>
                                            <p:strVal val="#ppt_y"/>
                                          </p:val>
                                        </p:tav>
                                      </p:tavLst>
                                    </p:anim>
                                  </p:childTnLst>
                                </p:cTn>
                              </p:par>
                              <p:par>
                                <p:cTn id="21" presetID="2" presetClass="entr" presetSubtype="8" fill="hold" grpId="5" nodeType="withEffect">
                                  <p:stCondLst>
                                    <p:cond delay="0"/>
                                  </p:stCondLst>
                                  <p:iterate>
                                    <p:tmAbs val="0"/>
                                  </p:iterate>
                                  <p:childTnLst>
                                    <p:set>
                                      <p:cBhvr>
                                        <p:cTn id="22" fill="hold"/>
                                        <p:tgtEl>
                                          <p:spTgt spid="194"/>
                                        </p:tgtEl>
                                        <p:attrNameLst>
                                          <p:attrName>style.visibility</p:attrName>
                                        </p:attrNameLst>
                                      </p:cBhvr>
                                      <p:to>
                                        <p:strVal val="visible"/>
                                      </p:to>
                                    </p:set>
                                    <p:anim calcmode="lin" valueType="num">
                                      <p:cBhvr>
                                        <p:cTn id="23" dur="199" fill="hold"/>
                                        <p:tgtEl>
                                          <p:spTgt spid="194"/>
                                        </p:tgtEl>
                                        <p:attrNameLst>
                                          <p:attrName>ppt_x</p:attrName>
                                        </p:attrNameLst>
                                      </p:cBhvr>
                                      <p:tavLst>
                                        <p:tav tm="0">
                                          <p:val>
                                            <p:strVal val="0-#ppt_w/2"/>
                                          </p:val>
                                        </p:tav>
                                        <p:tav tm="100000">
                                          <p:val>
                                            <p:strVal val="#ppt_x"/>
                                          </p:val>
                                        </p:tav>
                                      </p:tavLst>
                                    </p:anim>
                                    <p:anim calcmode="lin" valueType="num">
                                      <p:cBhvr>
                                        <p:cTn id="24" dur="199" fill="hold"/>
                                        <p:tgtEl>
                                          <p:spTgt spid="194"/>
                                        </p:tgtEl>
                                        <p:attrNameLst>
                                          <p:attrName>ppt_y</p:attrName>
                                        </p:attrNameLst>
                                      </p:cBhvr>
                                      <p:tavLst>
                                        <p:tav tm="0">
                                          <p:val>
                                            <p:strVal val="#ppt_y"/>
                                          </p:val>
                                        </p:tav>
                                        <p:tav tm="100000">
                                          <p:val>
                                            <p:strVal val="#ppt_y"/>
                                          </p:val>
                                        </p:tav>
                                      </p:tavLst>
                                    </p:anim>
                                  </p:childTnLst>
                                </p:cTn>
                              </p:par>
                              <p:par>
                                <p:cTn id="25" presetID="2" presetClass="entr" presetSubtype="2" fill="hold" grpId="6" nodeType="withEffect">
                                  <p:stCondLst>
                                    <p:cond delay="0"/>
                                  </p:stCondLst>
                                  <p:iterate>
                                    <p:tmAbs val="0"/>
                                  </p:iterate>
                                  <p:childTnLst>
                                    <p:set>
                                      <p:cBhvr>
                                        <p:cTn id="26" fill="hold"/>
                                        <p:tgtEl>
                                          <p:spTgt spid="200"/>
                                        </p:tgtEl>
                                        <p:attrNameLst>
                                          <p:attrName>style.visibility</p:attrName>
                                        </p:attrNameLst>
                                      </p:cBhvr>
                                      <p:to>
                                        <p:strVal val="visible"/>
                                      </p:to>
                                    </p:set>
                                    <p:anim calcmode="lin" valueType="num">
                                      <p:cBhvr>
                                        <p:cTn id="27" dur="199" fill="hold"/>
                                        <p:tgtEl>
                                          <p:spTgt spid="200"/>
                                        </p:tgtEl>
                                        <p:attrNameLst>
                                          <p:attrName>ppt_x</p:attrName>
                                        </p:attrNameLst>
                                      </p:cBhvr>
                                      <p:tavLst>
                                        <p:tav tm="0">
                                          <p:val>
                                            <p:strVal val="1+#ppt_w/2"/>
                                          </p:val>
                                        </p:tav>
                                        <p:tav tm="100000">
                                          <p:val>
                                            <p:strVal val="#ppt_x"/>
                                          </p:val>
                                        </p:tav>
                                      </p:tavLst>
                                    </p:anim>
                                    <p:anim calcmode="lin" valueType="num">
                                      <p:cBhvr>
                                        <p:cTn id="28" dur="199" fill="hold"/>
                                        <p:tgtEl>
                                          <p:spTgt spid="200"/>
                                        </p:tgtEl>
                                        <p:attrNameLst>
                                          <p:attrName>ppt_y</p:attrName>
                                        </p:attrNameLst>
                                      </p:cBhvr>
                                      <p:tavLst>
                                        <p:tav tm="0">
                                          <p:val>
                                            <p:strVal val="#ppt_y"/>
                                          </p:val>
                                        </p:tav>
                                        <p:tav tm="100000">
                                          <p:val>
                                            <p:strVal val="#ppt_y"/>
                                          </p:val>
                                        </p:tav>
                                      </p:tavLst>
                                    </p:anim>
                                  </p:childTnLst>
                                </p:cTn>
                              </p:par>
                              <p:par>
                                <p:cTn id="29" presetID="2" presetClass="entr" presetSubtype="8" fill="hold" grpId="7" nodeType="withEffect">
                                  <p:stCondLst>
                                    <p:cond delay="0"/>
                                  </p:stCondLst>
                                  <p:iterate>
                                    <p:tmAbs val="0"/>
                                  </p:iterate>
                                  <p:childTnLst>
                                    <p:set>
                                      <p:cBhvr>
                                        <p:cTn id="30" fill="hold"/>
                                        <p:tgtEl>
                                          <p:spTgt spid="195"/>
                                        </p:tgtEl>
                                        <p:attrNameLst>
                                          <p:attrName>style.visibility</p:attrName>
                                        </p:attrNameLst>
                                      </p:cBhvr>
                                      <p:to>
                                        <p:strVal val="visible"/>
                                      </p:to>
                                    </p:set>
                                    <p:anim calcmode="lin" valueType="num">
                                      <p:cBhvr>
                                        <p:cTn id="31" dur="199" fill="hold"/>
                                        <p:tgtEl>
                                          <p:spTgt spid="195"/>
                                        </p:tgtEl>
                                        <p:attrNameLst>
                                          <p:attrName>ppt_x</p:attrName>
                                        </p:attrNameLst>
                                      </p:cBhvr>
                                      <p:tavLst>
                                        <p:tav tm="0">
                                          <p:val>
                                            <p:strVal val="0-#ppt_w/2"/>
                                          </p:val>
                                        </p:tav>
                                        <p:tav tm="100000">
                                          <p:val>
                                            <p:strVal val="#ppt_x"/>
                                          </p:val>
                                        </p:tav>
                                      </p:tavLst>
                                    </p:anim>
                                    <p:anim calcmode="lin" valueType="num">
                                      <p:cBhvr>
                                        <p:cTn id="32" dur="199" fill="hold"/>
                                        <p:tgtEl>
                                          <p:spTgt spid="195"/>
                                        </p:tgtEl>
                                        <p:attrNameLst>
                                          <p:attrName>ppt_y</p:attrName>
                                        </p:attrNameLst>
                                      </p:cBhvr>
                                      <p:tavLst>
                                        <p:tav tm="0">
                                          <p:val>
                                            <p:strVal val="#ppt_y"/>
                                          </p:val>
                                        </p:tav>
                                        <p:tav tm="100000">
                                          <p:val>
                                            <p:strVal val="#ppt_y"/>
                                          </p:val>
                                        </p:tav>
                                      </p:tavLst>
                                    </p:anim>
                                  </p:childTnLst>
                                </p:cTn>
                              </p:par>
                              <p:par>
                                <p:cTn id="33" presetID="2" presetClass="entr" presetSubtype="8" fill="hold" grpId="8" nodeType="withEffect">
                                  <p:stCondLst>
                                    <p:cond delay="0"/>
                                  </p:stCondLst>
                                  <p:iterate>
                                    <p:tmAbs val="0"/>
                                  </p:iterate>
                                  <p:childTnLst>
                                    <p:set>
                                      <p:cBhvr>
                                        <p:cTn id="34" fill="hold"/>
                                        <p:tgtEl>
                                          <p:spTgt spid="199"/>
                                        </p:tgtEl>
                                        <p:attrNameLst>
                                          <p:attrName>style.visibility</p:attrName>
                                        </p:attrNameLst>
                                      </p:cBhvr>
                                      <p:to>
                                        <p:strVal val="visible"/>
                                      </p:to>
                                    </p:set>
                                    <p:anim calcmode="lin" valueType="num">
                                      <p:cBhvr>
                                        <p:cTn id="35" dur="199" fill="hold"/>
                                        <p:tgtEl>
                                          <p:spTgt spid="199"/>
                                        </p:tgtEl>
                                        <p:attrNameLst>
                                          <p:attrName>ppt_x</p:attrName>
                                        </p:attrNameLst>
                                      </p:cBhvr>
                                      <p:tavLst>
                                        <p:tav tm="0">
                                          <p:val>
                                            <p:strVal val="0-#ppt_w/2"/>
                                          </p:val>
                                        </p:tav>
                                        <p:tav tm="100000">
                                          <p:val>
                                            <p:strVal val="#ppt_x"/>
                                          </p:val>
                                        </p:tav>
                                      </p:tavLst>
                                    </p:anim>
                                    <p:anim calcmode="lin" valueType="num">
                                      <p:cBhvr>
                                        <p:cTn id="36" dur="199" fill="hold"/>
                                        <p:tgtEl>
                                          <p:spTgt spid="199"/>
                                        </p:tgtEl>
                                        <p:attrNameLst>
                                          <p:attrName>ppt_y</p:attrName>
                                        </p:attrNameLst>
                                      </p:cBhvr>
                                      <p:tavLst>
                                        <p:tav tm="0">
                                          <p:val>
                                            <p:strVal val="#ppt_y"/>
                                          </p:val>
                                        </p:tav>
                                        <p:tav tm="100000">
                                          <p:val>
                                            <p:strVal val="#ppt_y"/>
                                          </p:val>
                                        </p:tav>
                                      </p:tavLst>
                                    </p:anim>
                                  </p:childTnLst>
                                </p:cTn>
                              </p:par>
                            </p:childTnLst>
                          </p:cTn>
                        </p:par>
                        <p:par>
                          <p:cTn id="37" fill="hold">
                            <p:stCondLst>
                              <p:cond delay="199"/>
                            </p:stCondLst>
                            <p:childTnLst>
                              <p:par>
                                <p:cTn id="38" presetID="2" presetClass="entr" presetSubtype="8" fill="hold" grpId="9" nodeType="afterEffect">
                                  <p:stCondLst>
                                    <p:cond delay="1000"/>
                                  </p:stCondLst>
                                  <p:iterate>
                                    <p:tmAbs val="0"/>
                                  </p:iterate>
                                  <p:childTnLst>
                                    <p:set>
                                      <p:cBhvr>
                                        <p:cTn id="39" fill="hold"/>
                                        <p:tgtEl>
                                          <p:spTgt spid="201"/>
                                        </p:tgtEl>
                                        <p:attrNameLst>
                                          <p:attrName>style.visibility</p:attrName>
                                        </p:attrNameLst>
                                      </p:cBhvr>
                                      <p:to>
                                        <p:strVal val="visible"/>
                                      </p:to>
                                    </p:set>
                                    <p:anim calcmode="lin" valueType="num">
                                      <p:cBhvr>
                                        <p:cTn id="40" dur="1000" fill="hold"/>
                                        <p:tgtEl>
                                          <p:spTgt spid="201"/>
                                        </p:tgtEl>
                                        <p:attrNameLst>
                                          <p:attrName>ppt_x</p:attrName>
                                        </p:attrNameLst>
                                      </p:cBhvr>
                                      <p:tavLst>
                                        <p:tav tm="0">
                                          <p:val>
                                            <p:strVal val="0-#ppt_w/2"/>
                                          </p:val>
                                        </p:tav>
                                        <p:tav tm="100000">
                                          <p:val>
                                            <p:strVal val="#ppt_x"/>
                                          </p:val>
                                        </p:tav>
                                      </p:tavLst>
                                    </p:anim>
                                    <p:anim calcmode="lin" valueType="num">
                                      <p:cBhvr>
                                        <p:cTn id="41"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animBg="1" advAuto="0"/>
      <p:bldP spid="194" grpId="5" animBg="1" advAuto="0"/>
      <p:bldP spid="195" grpId="7" animBg="1" advAuto="0"/>
      <p:bldP spid="196" grpId="2" animBg="1" advAuto="0"/>
      <p:bldP spid="197" grpId="4" animBg="1" advAuto="0"/>
      <p:bldP spid="198" grpId="3" animBg="1" advAuto="0"/>
      <p:bldP spid="199" grpId="8" animBg="1" advAuto="0"/>
      <p:bldP spid="200" grpId="6" animBg="1" advAuto="0"/>
      <p:bldP spid="201" grpId="9"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619" name="Substations"/>
          <p:cNvSpPr txBox="1"/>
          <p:nvPr/>
        </p:nvSpPr>
        <p:spPr>
          <a:xfrm>
            <a:off x="992187" y="5705078"/>
            <a:ext cx="6400888" cy="8816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spAutoFit/>
          </a:bodyPr>
          <a:lstStyle>
            <a:lvl1pPr algn="l" defTabSz="357187">
              <a:defRPr sz="5600" b="1">
                <a:solidFill>
                  <a:srgbClr val="4AC7F4"/>
                </a:solidFill>
                <a:effectLst>
                  <a:outerShdw blurRad="38100" dist="38100" dir="2700000" rotWithShape="0">
                    <a:srgbClr val="797979"/>
                  </a:outerShdw>
                </a:effectLst>
                <a:latin typeface="Arial"/>
                <a:ea typeface="Arial"/>
                <a:cs typeface="Arial"/>
                <a:sym typeface="Arial"/>
              </a:defRPr>
            </a:lvl1pPr>
          </a:lstStyle>
          <a:p>
            <a:r>
              <a:t>Substations</a:t>
            </a:r>
          </a:p>
        </p:txBody>
      </p:sp>
      <p:sp>
        <p:nvSpPr>
          <p:cNvPr id="620" name="100%"/>
          <p:cNvSpPr txBox="1"/>
          <p:nvPr/>
        </p:nvSpPr>
        <p:spPr>
          <a:xfrm>
            <a:off x="7074675" y="1547812"/>
            <a:ext cx="1716163"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b="1">
                <a:latin typeface="Helvetica"/>
                <a:ea typeface="Helvetica"/>
                <a:cs typeface="Helvetica"/>
                <a:sym typeface="Helvetica"/>
              </a:defRPr>
            </a:lvl1pPr>
          </a:lstStyle>
          <a:p>
            <a:r>
              <a:t>100%</a:t>
            </a:r>
          </a:p>
        </p:txBody>
      </p:sp>
      <p:pic>
        <p:nvPicPr>
          <p:cNvPr id="621" name="left-orange.png" descr="left-orange.png"/>
          <p:cNvPicPr>
            <a:picLocks noChangeAspect="1"/>
          </p:cNvPicPr>
          <p:nvPr/>
        </p:nvPicPr>
        <p:blipFill>
          <a:blip r:embed="rId3">
            <a:extLst/>
          </a:blip>
          <a:stretch>
            <a:fillRect/>
          </a:stretch>
        </p:blipFill>
        <p:spPr>
          <a:xfrm>
            <a:off x="3958828" y="1329531"/>
            <a:ext cx="1121172" cy="1905001"/>
          </a:xfrm>
          <a:prstGeom prst="rect">
            <a:avLst/>
          </a:prstGeom>
          <a:ln w="3175">
            <a:miter lim="400000"/>
          </a:ln>
        </p:spPr>
      </p:pic>
      <p:pic>
        <p:nvPicPr>
          <p:cNvPr id="622" name="left-yellow.png" descr="left-yellow.png"/>
          <p:cNvPicPr>
            <a:picLocks noChangeAspect="1"/>
          </p:cNvPicPr>
          <p:nvPr/>
        </p:nvPicPr>
        <p:blipFill>
          <a:blip r:embed="rId4">
            <a:extLst/>
          </a:blip>
          <a:stretch>
            <a:fillRect/>
          </a:stretch>
        </p:blipFill>
        <p:spPr>
          <a:xfrm>
            <a:off x="3184921" y="1785937"/>
            <a:ext cx="1756173" cy="1587501"/>
          </a:xfrm>
          <a:prstGeom prst="rect">
            <a:avLst/>
          </a:prstGeom>
          <a:ln w="3175">
            <a:miter lim="400000"/>
          </a:ln>
        </p:spPr>
      </p:pic>
      <p:pic>
        <p:nvPicPr>
          <p:cNvPr id="623" name="left-green.png" descr="left-green.png"/>
          <p:cNvPicPr>
            <a:picLocks noChangeAspect="1"/>
          </p:cNvPicPr>
          <p:nvPr/>
        </p:nvPicPr>
        <p:blipFill>
          <a:blip r:embed="rId5">
            <a:extLst/>
          </a:blip>
          <a:stretch>
            <a:fillRect/>
          </a:stretch>
        </p:blipFill>
        <p:spPr>
          <a:xfrm>
            <a:off x="3036093" y="2738437"/>
            <a:ext cx="1865314" cy="1220392"/>
          </a:xfrm>
          <a:prstGeom prst="rect">
            <a:avLst/>
          </a:prstGeom>
          <a:ln w="3175">
            <a:miter lim="400000"/>
          </a:ln>
        </p:spPr>
      </p:pic>
      <p:pic>
        <p:nvPicPr>
          <p:cNvPr id="624" name="left-blue.png" descr="left-blue.png"/>
          <p:cNvPicPr>
            <a:picLocks noChangeAspect="1"/>
          </p:cNvPicPr>
          <p:nvPr/>
        </p:nvPicPr>
        <p:blipFill>
          <a:blip r:embed="rId6">
            <a:extLst/>
          </a:blip>
          <a:stretch>
            <a:fillRect/>
          </a:stretch>
        </p:blipFill>
        <p:spPr>
          <a:xfrm>
            <a:off x="3115468" y="3462734"/>
            <a:ext cx="1855392" cy="1468438"/>
          </a:xfrm>
          <a:prstGeom prst="rect">
            <a:avLst/>
          </a:prstGeom>
          <a:ln w="3175">
            <a:miter lim="400000"/>
          </a:ln>
        </p:spPr>
      </p:pic>
      <p:pic>
        <p:nvPicPr>
          <p:cNvPr id="625" name="purple.png" descr="purple.png"/>
          <p:cNvPicPr>
            <a:picLocks noChangeAspect="1"/>
          </p:cNvPicPr>
          <p:nvPr/>
        </p:nvPicPr>
        <p:blipFill>
          <a:blip r:embed="rId7">
            <a:extLst/>
          </a:blip>
          <a:stretch>
            <a:fillRect/>
          </a:stretch>
        </p:blipFill>
        <p:spPr>
          <a:xfrm>
            <a:off x="3919140" y="3522265"/>
            <a:ext cx="1160860" cy="1964532"/>
          </a:xfrm>
          <a:prstGeom prst="rect">
            <a:avLst/>
          </a:prstGeom>
          <a:ln w="3175">
            <a:miter lim="400000"/>
          </a:ln>
        </p:spPr>
      </p:pic>
      <p:pic>
        <p:nvPicPr>
          <p:cNvPr id="626" name="right-red.png" descr="right-red.png"/>
          <p:cNvPicPr>
            <a:picLocks noChangeAspect="1"/>
          </p:cNvPicPr>
          <p:nvPr/>
        </p:nvPicPr>
        <p:blipFill>
          <a:blip r:embed="rId8">
            <a:extLst/>
          </a:blip>
          <a:stretch>
            <a:fillRect/>
          </a:stretch>
        </p:blipFill>
        <p:spPr>
          <a:xfrm>
            <a:off x="5070078" y="3522265"/>
            <a:ext cx="1121172" cy="1964532"/>
          </a:xfrm>
          <a:prstGeom prst="rect">
            <a:avLst/>
          </a:prstGeom>
          <a:ln w="3175">
            <a:miter lim="400000"/>
          </a:ln>
        </p:spPr>
      </p:pic>
      <p:pic>
        <p:nvPicPr>
          <p:cNvPr id="627" name="right-orange.png" descr="right-orange.png"/>
          <p:cNvPicPr>
            <a:picLocks noChangeAspect="1"/>
          </p:cNvPicPr>
          <p:nvPr/>
        </p:nvPicPr>
        <p:blipFill>
          <a:blip r:embed="rId9">
            <a:extLst/>
          </a:blip>
          <a:stretch>
            <a:fillRect/>
          </a:stretch>
        </p:blipFill>
        <p:spPr>
          <a:xfrm>
            <a:off x="5199062" y="3452812"/>
            <a:ext cx="1726407" cy="1508126"/>
          </a:xfrm>
          <a:prstGeom prst="rect">
            <a:avLst/>
          </a:prstGeom>
          <a:ln w="3175">
            <a:miter lim="400000"/>
          </a:ln>
        </p:spPr>
      </p:pic>
      <p:pic>
        <p:nvPicPr>
          <p:cNvPr id="628" name="right-yellow.png" descr="right-yellow.png"/>
          <p:cNvPicPr>
            <a:picLocks noChangeAspect="1"/>
          </p:cNvPicPr>
          <p:nvPr/>
        </p:nvPicPr>
        <p:blipFill>
          <a:blip r:embed="rId10">
            <a:extLst/>
          </a:blip>
          <a:stretch>
            <a:fillRect/>
          </a:stretch>
        </p:blipFill>
        <p:spPr>
          <a:xfrm>
            <a:off x="5238750" y="2797968"/>
            <a:ext cx="1914922" cy="1150939"/>
          </a:xfrm>
          <a:prstGeom prst="rect">
            <a:avLst/>
          </a:prstGeom>
          <a:ln w="3175">
            <a:miter lim="400000"/>
          </a:ln>
        </p:spPr>
      </p:pic>
      <p:pic>
        <p:nvPicPr>
          <p:cNvPr id="629" name="right-gree.png" descr="right-gree.png"/>
          <p:cNvPicPr>
            <a:picLocks noChangeAspect="1"/>
          </p:cNvPicPr>
          <p:nvPr/>
        </p:nvPicPr>
        <p:blipFill>
          <a:blip r:embed="rId11">
            <a:extLst/>
          </a:blip>
          <a:stretch>
            <a:fillRect/>
          </a:stretch>
        </p:blipFill>
        <p:spPr>
          <a:xfrm>
            <a:off x="5189140" y="1785937"/>
            <a:ext cx="1736329" cy="1498204"/>
          </a:xfrm>
          <a:prstGeom prst="rect">
            <a:avLst/>
          </a:prstGeom>
          <a:ln w="3175">
            <a:miter lim="400000"/>
          </a:ln>
        </p:spPr>
      </p:pic>
      <p:pic>
        <p:nvPicPr>
          <p:cNvPr id="630" name="blue-right.png" descr="blue-right.png"/>
          <p:cNvPicPr>
            <a:picLocks noChangeAspect="1"/>
          </p:cNvPicPr>
          <p:nvPr/>
        </p:nvPicPr>
        <p:blipFill>
          <a:blip r:embed="rId12">
            <a:extLst/>
          </a:blip>
          <a:stretch>
            <a:fillRect/>
          </a:stretch>
        </p:blipFill>
        <p:spPr>
          <a:xfrm>
            <a:off x="5089921" y="1329531"/>
            <a:ext cx="1150939" cy="1924844"/>
          </a:xfrm>
          <a:prstGeom prst="rect">
            <a:avLst/>
          </a:prstGeom>
          <a:ln w="3175">
            <a:miter lim="400000"/>
          </a:ln>
        </p:spPr>
      </p:pic>
      <p:pic>
        <p:nvPicPr>
          <p:cNvPr id="631" name="Volter Arms akimbo facing left.png" descr="Volter Arms akimbo facing left.png"/>
          <p:cNvPicPr>
            <a:picLocks noChangeAspect="1"/>
          </p:cNvPicPr>
          <p:nvPr/>
        </p:nvPicPr>
        <p:blipFill>
          <a:blip r:embed="rId13">
            <a:extLst/>
          </a:blip>
          <a:stretch>
            <a:fillRect/>
          </a:stretch>
        </p:blipFill>
        <p:spPr>
          <a:xfrm>
            <a:off x="6649324" y="3858688"/>
            <a:ext cx="3362006" cy="4350832"/>
          </a:xfrm>
          <a:prstGeom prst="rect">
            <a:avLst/>
          </a:prstGeom>
          <a:ln w="3175">
            <a:miter lim="400000"/>
          </a:ln>
        </p:spPr>
      </p:pic>
      <p:sp>
        <p:nvSpPr>
          <p:cNvPr id="15" name="Rectangle 14">
            <a:extLst>
              <a:ext uri="{FF2B5EF4-FFF2-40B4-BE49-F238E27FC236}">
                <a16:creationId xmlns:a16="http://schemas.microsoft.com/office/drawing/2014/main" id="{C4318C34-A411-5E43-8519-D428EC343B90}"/>
              </a:ext>
            </a:extLst>
          </p:cNvPr>
          <p:cNvSpPr/>
          <p:nvPr/>
        </p:nvSpPr>
        <p:spPr>
          <a:xfrm>
            <a:off x="8627171" y="708919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30"/>
                                        </p:tgtEl>
                                        <p:attrNameLst>
                                          <p:attrName>style.visibility</p:attrName>
                                        </p:attrNameLst>
                                      </p:cBhvr>
                                      <p:to>
                                        <p:strVal val="visible"/>
                                      </p:to>
                                    </p:set>
                                    <p:animEffect transition="in" filter="dissolve">
                                      <p:cBhvr>
                                        <p:cTn id="7" dur="100"/>
                                        <p:tgtEl>
                                          <p:spTgt spid="630"/>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629"/>
                                        </p:tgtEl>
                                        <p:attrNameLst>
                                          <p:attrName>style.visibility</p:attrName>
                                        </p:attrNameLst>
                                      </p:cBhvr>
                                      <p:to>
                                        <p:strVal val="visible"/>
                                      </p:to>
                                    </p:set>
                                    <p:animEffect transition="in" filter="dissolve">
                                      <p:cBhvr>
                                        <p:cTn id="11" dur="100"/>
                                        <p:tgtEl>
                                          <p:spTgt spid="629"/>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628"/>
                                        </p:tgtEl>
                                        <p:attrNameLst>
                                          <p:attrName>style.visibility</p:attrName>
                                        </p:attrNameLst>
                                      </p:cBhvr>
                                      <p:to>
                                        <p:strVal val="visible"/>
                                      </p:to>
                                    </p:set>
                                    <p:animEffect transition="in" filter="dissolve">
                                      <p:cBhvr>
                                        <p:cTn id="15" dur="100"/>
                                        <p:tgtEl>
                                          <p:spTgt spid="628"/>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627"/>
                                        </p:tgtEl>
                                        <p:attrNameLst>
                                          <p:attrName>style.visibility</p:attrName>
                                        </p:attrNameLst>
                                      </p:cBhvr>
                                      <p:to>
                                        <p:strVal val="visible"/>
                                      </p:to>
                                    </p:set>
                                    <p:animEffect transition="in" filter="dissolve">
                                      <p:cBhvr>
                                        <p:cTn id="19" dur="100"/>
                                        <p:tgtEl>
                                          <p:spTgt spid="627"/>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626"/>
                                        </p:tgtEl>
                                        <p:attrNameLst>
                                          <p:attrName>style.visibility</p:attrName>
                                        </p:attrNameLst>
                                      </p:cBhvr>
                                      <p:to>
                                        <p:strVal val="visible"/>
                                      </p:to>
                                    </p:set>
                                    <p:animEffect transition="in" filter="dissolve">
                                      <p:cBhvr>
                                        <p:cTn id="23" dur="100"/>
                                        <p:tgtEl>
                                          <p:spTgt spid="626"/>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625"/>
                                        </p:tgtEl>
                                        <p:attrNameLst>
                                          <p:attrName>style.visibility</p:attrName>
                                        </p:attrNameLst>
                                      </p:cBhvr>
                                      <p:to>
                                        <p:strVal val="visible"/>
                                      </p:to>
                                    </p:set>
                                    <p:animEffect transition="in" filter="dissolve">
                                      <p:cBhvr>
                                        <p:cTn id="27" dur="100"/>
                                        <p:tgtEl>
                                          <p:spTgt spid="625"/>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624"/>
                                        </p:tgtEl>
                                        <p:attrNameLst>
                                          <p:attrName>style.visibility</p:attrName>
                                        </p:attrNameLst>
                                      </p:cBhvr>
                                      <p:to>
                                        <p:strVal val="visible"/>
                                      </p:to>
                                    </p:set>
                                    <p:animEffect transition="in" filter="dissolve">
                                      <p:cBhvr>
                                        <p:cTn id="31" dur="100"/>
                                        <p:tgtEl>
                                          <p:spTgt spid="624"/>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623"/>
                                        </p:tgtEl>
                                        <p:attrNameLst>
                                          <p:attrName>style.visibility</p:attrName>
                                        </p:attrNameLst>
                                      </p:cBhvr>
                                      <p:to>
                                        <p:strVal val="visible"/>
                                      </p:to>
                                    </p:set>
                                    <p:animEffect transition="in" filter="dissolve">
                                      <p:cBhvr>
                                        <p:cTn id="35" dur="100"/>
                                        <p:tgtEl>
                                          <p:spTgt spid="623"/>
                                        </p:tgtEl>
                                      </p:cBhvr>
                                    </p:animEffect>
                                  </p:childTnLst>
                                </p:cTn>
                              </p:par>
                            </p:childTnLst>
                          </p:cTn>
                        </p:par>
                        <p:par>
                          <p:cTn id="36" fill="hold">
                            <p:stCondLst>
                              <p:cond delay="800"/>
                            </p:stCondLst>
                            <p:childTnLst>
                              <p:par>
                                <p:cTn id="37" presetID="9" presetClass="entr" fill="hold" grpId="9" nodeType="afterEffect">
                                  <p:stCondLst>
                                    <p:cond delay="0"/>
                                  </p:stCondLst>
                                  <p:iterate>
                                    <p:tmAbs val="0"/>
                                  </p:iterate>
                                  <p:childTnLst>
                                    <p:set>
                                      <p:cBhvr>
                                        <p:cTn id="38" fill="hold"/>
                                        <p:tgtEl>
                                          <p:spTgt spid="622"/>
                                        </p:tgtEl>
                                        <p:attrNameLst>
                                          <p:attrName>style.visibility</p:attrName>
                                        </p:attrNameLst>
                                      </p:cBhvr>
                                      <p:to>
                                        <p:strVal val="visible"/>
                                      </p:to>
                                    </p:set>
                                    <p:animEffect transition="in" filter="dissolve">
                                      <p:cBhvr>
                                        <p:cTn id="39" dur="100"/>
                                        <p:tgtEl>
                                          <p:spTgt spid="622"/>
                                        </p:tgtEl>
                                      </p:cBhvr>
                                    </p:animEffect>
                                  </p:childTnLst>
                                </p:cTn>
                              </p:par>
                            </p:childTnLst>
                          </p:cTn>
                        </p:par>
                        <p:par>
                          <p:cTn id="40" fill="hold">
                            <p:stCondLst>
                              <p:cond delay="900"/>
                            </p:stCondLst>
                            <p:childTnLst>
                              <p:par>
                                <p:cTn id="41" presetID="9" presetClass="entr" fill="hold" grpId="10" nodeType="afterEffect">
                                  <p:stCondLst>
                                    <p:cond delay="0"/>
                                  </p:stCondLst>
                                  <p:iterate>
                                    <p:tmAbs val="0"/>
                                  </p:iterate>
                                  <p:childTnLst>
                                    <p:set>
                                      <p:cBhvr>
                                        <p:cTn id="42" fill="hold"/>
                                        <p:tgtEl>
                                          <p:spTgt spid="621"/>
                                        </p:tgtEl>
                                        <p:attrNameLst>
                                          <p:attrName>style.visibility</p:attrName>
                                        </p:attrNameLst>
                                      </p:cBhvr>
                                      <p:to>
                                        <p:strVal val="visible"/>
                                      </p:to>
                                    </p:set>
                                    <p:animEffect transition="in" filter="dissolve">
                                      <p:cBhvr>
                                        <p:cTn id="43" dur="100"/>
                                        <p:tgtEl>
                                          <p:spTgt spid="621"/>
                                        </p:tgtEl>
                                      </p:cBhvr>
                                    </p:animEffect>
                                  </p:childTnLst>
                                </p:cTn>
                              </p:par>
                            </p:childTnLst>
                          </p:cTn>
                        </p:par>
                        <p:par>
                          <p:cTn id="44" fill="hold">
                            <p:stCondLst>
                              <p:cond delay="1000"/>
                            </p:stCondLst>
                            <p:childTnLst>
                              <p:par>
                                <p:cTn id="45" presetID="2" presetClass="entr" presetSubtype="1" fill="hold" grpId="11" nodeType="afterEffect">
                                  <p:stCondLst>
                                    <p:cond delay="0"/>
                                  </p:stCondLst>
                                  <p:iterate>
                                    <p:tmAbs val="0"/>
                                  </p:iterate>
                                  <p:childTnLst>
                                    <p:set>
                                      <p:cBhvr>
                                        <p:cTn id="46" fill="hold"/>
                                        <p:tgtEl>
                                          <p:spTgt spid="620"/>
                                        </p:tgtEl>
                                        <p:attrNameLst>
                                          <p:attrName>style.visibility</p:attrName>
                                        </p:attrNameLst>
                                      </p:cBhvr>
                                      <p:to>
                                        <p:strVal val="visible"/>
                                      </p:to>
                                    </p:set>
                                    <p:anim calcmode="lin" valueType="num">
                                      <p:cBhvr>
                                        <p:cTn id="47" dur="2000" fill="hold"/>
                                        <p:tgtEl>
                                          <p:spTgt spid="620"/>
                                        </p:tgtEl>
                                        <p:attrNameLst>
                                          <p:attrName>ppt_x</p:attrName>
                                        </p:attrNameLst>
                                      </p:cBhvr>
                                      <p:tavLst>
                                        <p:tav tm="0">
                                          <p:val>
                                            <p:strVal val="#ppt_x"/>
                                          </p:val>
                                        </p:tav>
                                        <p:tav tm="100000">
                                          <p:val>
                                            <p:strVal val="#ppt_x"/>
                                          </p:val>
                                        </p:tav>
                                      </p:tavLst>
                                    </p:anim>
                                    <p:anim calcmode="lin" valueType="num">
                                      <p:cBhvr>
                                        <p:cTn id="48" dur="2000" fill="hold"/>
                                        <p:tgtEl>
                                          <p:spTgt spid="6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11" animBg="1" advAuto="0"/>
      <p:bldP spid="621" grpId="10" animBg="1" advAuto="0"/>
      <p:bldP spid="622" grpId="9" animBg="1" advAuto="0"/>
      <p:bldP spid="623" grpId="8" animBg="1" advAuto="0"/>
      <p:bldP spid="624" grpId="7" animBg="1" advAuto="0"/>
      <p:bldP spid="625" grpId="6" animBg="1" advAuto="0"/>
      <p:bldP spid="626" grpId="5" animBg="1" advAuto="0"/>
      <p:bldP spid="627" grpId="4" animBg="1" advAuto="0"/>
      <p:bldP spid="628" grpId="3" animBg="1" advAuto="0"/>
      <p:bldP spid="629" grpId="2" animBg="1" advAuto="0"/>
      <p:bldP spid="630" grpId="1"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pic>
        <p:nvPicPr>
          <p:cNvPr id="635" name="left-orange.png" descr="left-orange.png"/>
          <p:cNvPicPr>
            <a:picLocks noChangeAspect="1"/>
          </p:cNvPicPr>
          <p:nvPr/>
        </p:nvPicPr>
        <p:blipFill>
          <a:blip r:embed="rId3">
            <a:extLst/>
          </a:blip>
          <a:stretch>
            <a:fillRect/>
          </a:stretch>
        </p:blipFill>
        <p:spPr>
          <a:xfrm>
            <a:off x="2261561" y="1238090"/>
            <a:ext cx="1121173" cy="1905001"/>
          </a:xfrm>
          <a:prstGeom prst="rect">
            <a:avLst/>
          </a:prstGeom>
          <a:ln w="3175">
            <a:miter lim="400000"/>
          </a:ln>
        </p:spPr>
      </p:pic>
      <p:pic>
        <p:nvPicPr>
          <p:cNvPr id="636" name="left-yellow.png" descr="left-yellow.png"/>
          <p:cNvPicPr>
            <a:picLocks noChangeAspect="1"/>
          </p:cNvPicPr>
          <p:nvPr/>
        </p:nvPicPr>
        <p:blipFill>
          <a:blip r:embed="rId4">
            <a:extLst/>
          </a:blip>
          <a:stretch>
            <a:fillRect/>
          </a:stretch>
        </p:blipFill>
        <p:spPr>
          <a:xfrm>
            <a:off x="1566824" y="1694496"/>
            <a:ext cx="1756173" cy="1587501"/>
          </a:xfrm>
          <a:prstGeom prst="rect">
            <a:avLst/>
          </a:prstGeom>
          <a:ln w="3175">
            <a:miter lim="400000"/>
          </a:ln>
        </p:spPr>
      </p:pic>
      <p:pic>
        <p:nvPicPr>
          <p:cNvPr id="637" name="left-green.png" descr="left-green.png"/>
          <p:cNvPicPr>
            <a:picLocks noChangeAspect="1"/>
          </p:cNvPicPr>
          <p:nvPr/>
        </p:nvPicPr>
        <p:blipFill>
          <a:blip r:embed="rId5">
            <a:extLst/>
          </a:blip>
          <a:stretch>
            <a:fillRect/>
          </a:stretch>
        </p:blipFill>
        <p:spPr>
          <a:xfrm>
            <a:off x="1387665" y="2646996"/>
            <a:ext cx="1925974" cy="1260079"/>
          </a:xfrm>
          <a:prstGeom prst="rect">
            <a:avLst/>
          </a:prstGeom>
          <a:ln w="3175">
            <a:miter lim="400000"/>
          </a:ln>
        </p:spPr>
      </p:pic>
      <p:pic>
        <p:nvPicPr>
          <p:cNvPr id="638" name="left-blue.png" descr="left-blue.png"/>
          <p:cNvPicPr>
            <a:picLocks noChangeAspect="1"/>
          </p:cNvPicPr>
          <p:nvPr/>
        </p:nvPicPr>
        <p:blipFill>
          <a:blip r:embed="rId6">
            <a:extLst/>
          </a:blip>
          <a:stretch>
            <a:fillRect/>
          </a:stretch>
        </p:blipFill>
        <p:spPr>
          <a:xfrm>
            <a:off x="1497371" y="3371293"/>
            <a:ext cx="1855391" cy="1468438"/>
          </a:xfrm>
          <a:prstGeom prst="rect">
            <a:avLst/>
          </a:prstGeom>
          <a:ln w="3175">
            <a:miter lim="400000"/>
          </a:ln>
        </p:spPr>
      </p:pic>
      <p:pic>
        <p:nvPicPr>
          <p:cNvPr id="639" name="purple.png" descr="purple.png"/>
          <p:cNvPicPr>
            <a:picLocks noChangeAspect="1"/>
          </p:cNvPicPr>
          <p:nvPr/>
        </p:nvPicPr>
        <p:blipFill>
          <a:blip r:embed="rId7">
            <a:extLst/>
          </a:blip>
          <a:stretch>
            <a:fillRect/>
          </a:stretch>
        </p:blipFill>
        <p:spPr>
          <a:xfrm>
            <a:off x="2301042" y="3430824"/>
            <a:ext cx="1160861" cy="1964532"/>
          </a:xfrm>
          <a:prstGeom prst="rect">
            <a:avLst/>
          </a:prstGeom>
          <a:ln w="3175">
            <a:miter lim="400000"/>
          </a:ln>
        </p:spPr>
      </p:pic>
      <p:pic>
        <p:nvPicPr>
          <p:cNvPr id="640" name="right-red.png" descr="right-red.png"/>
          <p:cNvPicPr>
            <a:picLocks noChangeAspect="1"/>
          </p:cNvPicPr>
          <p:nvPr/>
        </p:nvPicPr>
        <p:blipFill>
          <a:blip r:embed="rId8">
            <a:extLst/>
          </a:blip>
          <a:stretch>
            <a:fillRect/>
          </a:stretch>
        </p:blipFill>
        <p:spPr>
          <a:xfrm>
            <a:off x="3407538" y="3432147"/>
            <a:ext cx="1121173" cy="1964532"/>
          </a:xfrm>
          <a:prstGeom prst="rect">
            <a:avLst/>
          </a:prstGeom>
          <a:ln w="3175">
            <a:miter lim="400000"/>
          </a:ln>
        </p:spPr>
      </p:pic>
      <p:pic>
        <p:nvPicPr>
          <p:cNvPr id="641" name="right-orange.png" descr="right-orange.png"/>
          <p:cNvPicPr>
            <a:picLocks noChangeAspect="1"/>
          </p:cNvPicPr>
          <p:nvPr/>
        </p:nvPicPr>
        <p:blipFill>
          <a:blip r:embed="rId9">
            <a:extLst/>
          </a:blip>
          <a:stretch>
            <a:fillRect/>
          </a:stretch>
        </p:blipFill>
        <p:spPr>
          <a:xfrm>
            <a:off x="3501795" y="3361371"/>
            <a:ext cx="1726408" cy="1508126"/>
          </a:xfrm>
          <a:prstGeom prst="rect">
            <a:avLst/>
          </a:prstGeom>
          <a:ln w="3175">
            <a:miter lim="400000"/>
          </a:ln>
        </p:spPr>
      </p:pic>
      <p:pic>
        <p:nvPicPr>
          <p:cNvPr id="642" name="right-yellow.png" descr="right-yellow.png"/>
          <p:cNvPicPr>
            <a:picLocks noChangeAspect="1"/>
          </p:cNvPicPr>
          <p:nvPr/>
        </p:nvPicPr>
        <p:blipFill>
          <a:blip r:embed="rId10">
            <a:extLst/>
          </a:blip>
          <a:stretch>
            <a:fillRect/>
          </a:stretch>
        </p:blipFill>
        <p:spPr>
          <a:xfrm>
            <a:off x="3541483" y="2706527"/>
            <a:ext cx="1914923" cy="1150939"/>
          </a:xfrm>
          <a:prstGeom prst="rect">
            <a:avLst/>
          </a:prstGeom>
          <a:ln w="3175">
            <a:miter lim="400000"/>
          </a:ln>
        </p:spPr>
      </p:pic>
      <p:pic>
        <p:nvPicPr>
          <p:cNvPr id="643" name="right-gree.png" descr="right-gree.png"/>
          <p:cNvPicPr>
            <a:picLocks noChangeAspect="1"/>
          </p:cNvPicPr>
          <p:nvPr/>
        </p:nvPicPr>
        <p:blipFill>
          <a:blip r:embed="rId11">
            <a:extLst/>
          </a:blip>
          <a:stretch>
            <a:fillRect/>
          </a:stretch>
        </p:blipFill>
        <p:spPr>
          <a:xfrm>
            <a:off x="3501692" y="1739144"/>
            <a:ext cx="1736329" cy="1498204"/>
          </a:xfrm>
          <a:prstGeom prst="rect">
            <a:avLst/>
          </a:prstGeom>
          <a:ln w="3175">
            <a:miter lim="400000"/>
          </a:ln>
        </p:spPr>
      </p:pic>
      <p:pic>
        <p:nvPicPr>
          <p:cNvPr id="644" name="blue-right.png" descr="blue-right.png"/>
          <p:cNvPicPr>
            <a:picLocks noChangeAspect="1"/>
          </p:cNvPicPr>
          <p:nvPr/>
        </p:nvPicPr>
        <p:blipFill>
          <a:blip r:embed="rId12">
            <a:extLst/>
          </a:blip>
          <a:stretch>
            <a:fillRect/>
          </a:stretch>
        </p:blipFill>
        <p:spPr>
          <a:xfrm>
            <a:off x="3392655" y="1228168"/>
            <a:ext cx="1150938" cy="1924845"/>
          </a:xfrm>
          <a:prstGeom prst="rect">
            <a:avLst/>
          </a:prstGeom>
          <a:ln w="3175">
            <a:miter lim="400000"/>
          </a:ln>
        </p:spPr>
      </p:pic>
      <p:sp>
        <p:nvSpPr>
          <p:cNvPr id="645" name="ELECTRICAL SAFETY SENSE  Completed = 100% Safe"/>
          <p:cNvSpPr txBox="1"/>
          <p:nvPr/>
        </p:nvSpPr>
        <p:spPr>
          <a:xfrm>
            <a:off x="464344" y="5557572"/>
            <a:ext cx="9237266" cy="1508126"/>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2333" tIns="42333" rIns="42333" bIns="42333"/>
          <a:lstStyle/>
          <a:p>
            <a:pPr defTabSz="357187">
              <a:defRPr sz="4200" b="1">
                <a:solidFill>
                  <a:srgbClr val="4AC7F4"/>
                </a:solidFill>
                <a:effectLst>
                  <a:outerShdw blurRad="38100" dist="38100" dir="2700000" rotWithShape="0">
                    <a:srgbClr val="797979"/>
                  </a:outerShdw>
                </a:effectLst>
                <a:latin typeface="Arial"/>
                <a:ea typeface="Arial"/>
                <a:cs typeface="Arial"/>
                <a:sym typeface="Arial"/>
              </a:defRPr>
            </a:pPr>
            <a:r>
              <a:rPr>
                <a:effectLst>
                  <a:outerShdw blurRad="38100" dist="38100" dir="2700000" rotWithShape="0">
                    <a:srgbClr val="000000">
                      <a:alpha val="43137"/>
                    </a:srgbClr>
                  </a:outerShdw>
                </a:effectLst>
              </a:rPr>
              <a:t>ELECTRICAL SAFETY SENSE </a:t>
            </a:r>
            <a:br>
              <a:rPr>
                <a:effectLst>
                  <a:outerShdw blurRad="38100" dist="38100" dir="2700000" rotWithShape="0">
                    <a:srgbClr val="000000">
                      <a:alpha val="43137"/>
                    </a:srgbClr>
                  </a:outerShdw>
                </a:effectLst>
              </a:rPr>
            </a:br>
            <a:r>
              <a:rPr>
                <a:effectLst>
                  <a:outerShdw blurRad="38100" dist="38100" dir="2700000" rotWithShape="0">
                    <a:srgbClr val="000000">
                      <a:alpha val="43137"/>
                    </a:srgbClr>
                  </a:outerShdw>
                </a:effectLst>
              </a:rPr>
              <a:t>Completed = 100% Safe</a:t>
            </a:r>
          </a:p>
        </p:txBody>
      </p:sp>
      <p:pic>
        <p:nvPicPr>
          <p:cNvPr id="646" name="Volter running left cape out.png" descr="Volter running left cape out.png"/>
          <p:cNvPicPr>
            <a:picLocks noChangeAspect="1"/>
          </p:cNvPicPr>
          <p:nvPr/>
        </p:nvPicPr>
        <p:blipFill>
          <a:blip r:embed="rId13">
            <a:extLst/>
          </a:blip>
          <a:stretch>
            <a:fillRect/>
          </a:stretch>
        </p:blipFill>
        <p:spPr>
          <a:xfrm>
            <a:off x="5645127" y="665566"/>
            <a:ext cx="4310646" cy="5578483"/>
          </a:xfrm>
          <a:prstGeom prst="rect">
            <a:avLst/>
          </a:prstGeom>
          <a:ln w="3175">
            <a:miter lim="400000"/>
          </a:ln>
        </p:spPr>
      </p:pic>
      <p:sp>
        <p:nvSpPr>
          <p:cNvPr id="14" name="Rectangle 13">
            <a:extLst>
              <a:ext uri="{FF2B5EF4-FFF2-40B4-BE49-F238E27FC236}">
                <a16:creationId xmlns:a16="http://schemas.microsoft.com/office/drawing/2014/main" id="{51EC6AE1-05FC-664A-B130-1A7AD6F52944}"/>
              </a:ext>
            </a:extLst>
          </p:cNvPr>
          <p:cNvSpPr/>
          <p:nvPr/>
        </p:nvSpPr>
        <p:spPr>
          <a:xfrm>
            <a:off x="8369878" y="4683921"/>
            <a:ext cx="327333" cy="215444"/>
          </a:xfrm>
          <a:prstGeom prst="rect">
            <a:avLst/>
          </a:prstGeom>
        </p:spPr>
        <p:txBody>
          <a:bodyPr wrap="none">
            <a:spAutoFit/>
          </a:bodyPr>
          <a:lstStyle/>
          <a:p>
            <a:r>
              <a:rPr lang="en-US" sz="800" dirty="0"/>
              <a:t>TM</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Screen Shot 2018-10-05 at 10.54.58 AM.png" descr="Screen Shot 2018-10-05 at 10.54.58 AM.png"/>
          <p:cNvPicPr>
            <a:picLocks noChangeAspect="1"/>
          </p:cNvPicPr>
          <p:nvPr/>
        </p:nvPicPr>
        <p:blipFill>
          <a:blip r:embed="rId3">
            <a:extLst/>
          </a:blip>
          <a:stretch>
            <a:fillRect/>
          </a:stretch>
        </p:blipFill>
        <p:spPr>
          <a:xfrm>
            <a:off x="-129677" y="1214522"/>
            <a:ext cx="10419354" cy="6849312"/>
          </a:xfrm>
          <a:prstGeom prst="rect">
            <a:avLst/>
          </a:prstGeom>
          <a:ln w="3175">
            <a:miter lim="400000"/>
          </a:ln>
        </p:spPr>
      </p:pic>
      <p:grpSp>
        <p:nvGrpSpPr>
          <p:cNvPr id="3" name="Group 2">
            <a:extLst>
              <a:ext uri="{FF2B5EF4-FFF2-40B4-BE49-F238E27FC236}">
                <a16:creationId xmlns:a16="http://schemas.microsoft.com/office/drawing/2014/main" id="{651754DC-308A-3E46-B883-9F0641AD7DB6}"/>
              </a:ext>
            </a:extLst>
          </p:cNvPr>
          <p:cNvGrpSpPr/>
          <p:nvPr/>
        </p:nvGrpSpPr>
        <p:grpSpPr>
          <a:xfrm>
            <a:off x="-266480" y="1214522"/>
            <a:ext cx="10692960" cy="6659650"/>
            <a:chOff x="-266480" y="942165"/>
            <a:chExt cx="10692960" cy="6659650"/>
          </a:xfrm>
        </p:grpSpPr>
        <p:pic>
          <p:nvPicPr>
            <p:cNvPr id="651" name="Screen Shot 2018-10-08 at 11.43.49 AM.png" descr="Screen Shot 2018-10-08 at 11.43.49 AM.png"/>
            <p:cNvPicPr>
              <a:picLocks noChangeAspect="1"/>
            </p:cNvPicPr>
            <p:nvPr/>
          </p:nvPicPr>
          <p:blipFill>
            <a:blip r:embed="rId4">
              <a:extLst/>
            </a:blip>
            <a:stretch>
              <a:fillRect/>
            </a:stretch>
          </p:blipFill>
          <p:spPr>
            <a:xfrm>
              <a:off x="-266480" y="942165"/>
              <a:ext cx="10692960" cy="6659650"/>
            </a:xfrm>
            <a:prstGeom prst="rect">
              <a:avLst/>
            </a:prstGeom>
            <a:ln w="3175">
              <a:miter lim="400000"/>
            </a:ln>
          </p:spPr>
        </p:pic>
        <p:sp>
          <p:nvSpPr>
            <p:cNvPr id="8" name="Rectangle 7">
              <a:extLst>
                <a:ext uri="{FF2B5EF4-FFF2-40B4-BE49-F238E27FC236}">
                  <a16:creationId xmlns:a16="http://schemas.microsoft.com/office/drawing/2014/main" id="{4DB592BF-3A76-8F47-B2BD-3717D9880BC6}"/>
                </a:ext>
              </a:extLst>
            </p:cNvPr>
            <p:cNvSpPr/>
            <p:nvPr/>
          </p:nvSpPr>
          <p:spPr>
            <a:xfrm>
              <a:off x="1959140" y="7148825"/>
              <a:ext cx="327333" cy="215444"/>
            </a:xfrm>
            <a:prstGeom prst="rect">
              <a:avLst/>
            </a:prstGeom>
          </p:spPr>
          <p:txBody>
            <a:bodyPr wrap="none">
              <a:spAutoFit/>
            </a:bodyPr>
            <a:lstStyle/>
            <a:p>
              <a:r>
                <a:rPr lang="en-US" sz="800" dirty="0"/>
                <a:t>TM</a:t>
              </a:r>
            </a:p>
          </p:txBody>
        </p:sp>
      </p:grpSp>
      <p:grpSp>
        <p:nvGrpSpPr>
          <p:cNvPr id="2" name="Group 1">
            <a:extLst>
              <a:ext uri="{FF2B5EF4-FFF2-40B4-BE49-F238E27FC236}">
                <a16:creationId xmlns:a16="http://schemas.microsoft.com/office/drawing/2014/main" id="{709FF8B2-1370-3441-BD4A-669F5D2F45F9}"/>
              </a:ext>
            </a:extLst>
          </p:cNvPr>
          <p:cNvGrpSpPr/>
          <p:nvPr/>
        </p:nvGrpSpPr>
        <p:grpSpPr>
          <a:xfrm>
            <a:off x="-283066" y="1215427"/>
            <a:ext cx="10709546" cy="6718258"/>
            <a:chOff x="-129677" y="912861"/>
            <a:chExt cx="10709546" cy="6718258"/>
          </a:xfrm>
        </p:grpSpPr>
        <p:pic>
          <p:nvPicPr>
            <p:cNvPr id="653" name="Screen Shot 2018-10-08 at 11.44.59 AM.png" descr="Screen Shot 2018-10-08 at 11.44.59 AM.png"/>
            <p:cNvPicPr>
              <a:picLocks noChangeAspect="1"/>
            </p:cNvPicPr>
            <p:nvPr/>
          </p:nvPicPr>
          <p:blipFill>
            <a:blip r:embed="rId5">
              <a:extLst/>
            </a:blip>
            <a:stretch>
              <a:fillRect/>
            </a:stretch>
          </p:blipFill>
          <p:spPr>
            <a:xfrm>
              <a:off x="-129677" y="912861"/>
              <a:ext cx="10709546" cy="6718258"/>
            </a:xfrm>
            <a:prstGeom prst="rect">
              <a:avLst/>
            </a:prstGeom>
            <a:ln w="3175">
              <a:miter lim="400000"/>
            </a:ln>
          </p:spPr>
        </p:pic>
        <p:sp>
          <p:nvSpPr>
            <p:cNvPr id="6" name="Rectangle 5">
              <a:extLst>
                <a:ext uri="{FF2B5EF4-FFF2-40B4-BE49-F238E27FC236}">
                  <a16:creationId xmlns:a16="http://schemas.microsoft.com/office/drawing/2014/main" id="{1875AECC-C352-074D-AE24-F969D5D6D5C6}"/>
                </a:ext>
              </a:extLst>
            </p:cNvPr>
            <p:cNvSpPr/>
            <p:nvPr/>
          </p:nvSpPr>
          <p:spPr>
            <a:xfrm>
              <a:off x="841290" y="7386371"/>
              <a:ext cx="327333" cy="215444"/>
            </a:xfrm>
            <a:prstGeom prst="rect">
              <a:avLst/>
            </a:prstGeom>
          </p:spPr>
          <p:txBody>
            <a:bodyPr wrap="none">
              <a:spAutoFit/>
            </a:bodyPr>
            <a:lstStyle/>
            <a:p>
              <a:r>
                <a:rPr lang="en-US" sz="800" dirty="0"/>
                <a:t>TM</a:t>
              </a:r>
            </a:p>
          </p:txBody>
        </p:sp>
      </p:grpSp>
      <p:sp>
        <p:nvSpPr>
          <p:cNvPr id="10" name="What We Will Do Today">
            <a:extLst>
              <a:ext uri="{FF2B5EF4-FFF2-40B4-BE49-F238E27FC236}">
                <a16:creationId xmlns:a16="http://schemas.microsoft.com/office/drawing/2014/main" id="{6C98853A-D719-9346-B849-AA7ABA9F9A97}"/>
              </a:ext>
            </a:extLst>
          </p:cNvPr>
          <p:cNvSpPr txBox="1">
            <a:spLocks/>
          </p:cNvSpPr>
          <p:nvPr/>
        </p:nvSpPr>
        <p:spPr>
          <a:xfrm>
            <a:off x="1564186" y="160100"/>
            <a:ext cx="7042405" cy="993776"/>
          </a:xfrm>
          <a:prstGeom prst="rect">
            <a:avLst/>
          </a:prstGeom>
        </p:spPr>
        <p:txBody>
          <a:bodyPr/>
          <a:lstStyle>
            <a:lvl1pPr marL="345722" marR="0" indent="-345722" algn="l" defTabSz="584200" rtl="0" latinLnBrk="0">
              <a:lnSpc>
                <a:spcPct val="100000"/>
              </a:lnSpc>
              <a:spcBef>
                <a:spcPts val="4200"/>
              </a:spcBef>
              <a:spcAft>
                <a:spcPts val="0"/>
              </a:spcAft>
              <a:buClrTx/>
              <a:buSzPct val="75000"/>
              <a:buFontTx/>
              <a:buChar char="•"/>
              <a:tabLst/>
              <a:defRPr sz="6000" b="0" i="0" u="none" strike="noStrike" cap="none" spc="0" baseline="0">
                <a:ln>
                  <a:noFill/>
                </a:ln>
                <a:solidFill>
                  <a:srgbClr val="FFB6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b="1" dirty="0"/>
              <a:t>Literacy Connection</a:t>
            </a:r>
          </a:p>
        </p:txBody>
      </p:sp>
    </p:spTree>
  </p:cSld>
  <p:clrMapOvr>
    <a:masterClrMapping/>
  </p:clrMapOvr>
  <mc:AlternateContent xmlns:mc="http://schemas.openxmlformats.org/markup-compatibility/2006" xmlns:p14="http://schemas.microsoft.com/office/powerpoint/2010/main">
    <mc:Choice Requires="p14">
      <p:transition spd="slow" p14:dur="2000">
        <p14:flip dir="l"/>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You can be an"/>
          <p:cNvSpPr txBox="1"/>
          <p:nvPr/>
        </p:nvSpPr>
        <p:spPr>
          <a:xfrm>
            <a:off x="4296723" y="458915"/>
            <a:ext cx="4690754" cy="904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400" b="1">
                <a:solidFill>
                  <a:srgbClr val="000000">
                    <a:alpha val="50000"/>
                  </a:srgbClr>
                </a:solidFill>
                <a:latin typeface="Helvetica"/>
                <a:ea typeface="Helvetica"/>
                <a:cs typeface="Helvetica"/>
                <a:sym typeface="Helvetica"/>
              </a:defRPr>
            </a:lvl1pPr>
          </a:lstStyle>
          <a:p>
            <a:r>
              <a:t>You can be an</a:t>
            </a:r>
          </a:p>
        </p:txBody>
      </p:sp>
      <p:sp>
        <p:nvSpPr>
          <p:cNvPr id="658" name="Energy Safe Kid!"/>
          <p:cNvSpPr txBox="1"/>
          <p:nvPr/>
        </p:nvSpPr>
        <p:spPr>
          <a:xfrm>
            <a:off x="3267881" y="1433512"/>
            <a:ext cx="6494438" cy="1044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6300" b="1">
                <a:solidFill>
                  <a:srgbClr val="57C8E7"/>
                </a:solidFill>
                <a:latin typeface="Helvetica"/>
                <a:ea typeface="Helvetica"/>
                <a:cs typeface="Helvetica"/>
                <a:sym typeface="Helvetica"/>
              </a:defRPr>
            </a:lvl1pPr>
          </a:lstStyle>
          <a:p>
            <a:r>
              <a:t>Energy Safe Kid!</a:t>
            </a:r>
          </a:p>
        </p:txBody>
      </p:sp>
      <p:sp>
        <p:nvSpPr>
          <p:cNvPr id="659" name="Brought to you by:"/>
          <p:cNvSpPr txBox="1"/>
          <p:nvPr/>
        </p:nvSpPr>
        <p:spPr>
          <a:xfrm>
            <a:off x="7035584" y="4412862"/>
            <a:ext cx="2489632" cy="434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2300"/>
            </a:lvl1pPr>
          </a:lstStyle>
          <a:p>
            <a:r>
              <a:t>Brought to you by:</a:t>
            </a:r>
          </a:p>
        </p:txBody>
      </p:sp>
      <p:pic>
        <p:nvPicPr>
          <p:cNvPr id="660" name="NEF Logo XL.png" descr="NEF Logo XL.png"/>
          <p:cNvPicPr>
            <a:picLocks noChangeAspect="1"/>
          </p:cNvPicPr>
          <p:nvPr/>
        </p:nvPicPr>
        <p:blipFill>
          <a:blip r:embed="rId3">
            <a:extLst/>
          </a:blip>
          <a:stretch>
            <a:fillRect/>
          </a:stretch>
        </p:blipFill>
        <p:spPr>
          <a:xfrm>
            <a:off x="7033390" y="5458523"/>
            <a:ext cx="2093608" cy="1603449"/>
          </a:xfrm>
          <a:prstGeom prst="rect">
            <a:avLst/>
          </a:prstGeom>
          <a:ln w="12700">
            <a:miter lim="400000"/>
          </a:ln>
        </p:spPr>
      </p:pic>
      <p:pic>
        <p:nvPicPr>
          <p:cNvPr id="661" name="Volter facing right standing Right arm out.png" descr="Volter facing right standing Right arm out.png"/>
          <p:cNvPicPr>
            <a:picLocks noChangeAspect="1"/>
          </p:cNvPicPr>
          <p:nvPr/>
        </p:nvPicPr>
        <p:blipFill>
          <a:blip r:embed="rId4">
            <a:extLst/>
          </a:blip>
          <a:stretch>
            <a:fillRect/>
          </a:stretch>
        </p:blipFill>
        <p:spPr>
          <a:xfrm>
            <a:off x="-21633" y="1177635"/>
            <a:ext cx="5449196" cy="5560403"/>
          </a:xfrm>
          <a:prstGeom prst="rect">
            <a:avLst/>
          </a:prstGeom>
          <a:ln w="3175">
            <a:miter lim="400000"/>
          </a:ln>
        </p:spPr>
      </p:pic>
      <p:sp>
        <p:nvSpPr>
          <p:cNvPr id="7" name="Rectangle 6">
            <a:extLst>
              <a:ext uri="{FF2B5EF4-FFF2-40B4-BE49-F238E27FC236}">
                <a16:creationId xmlns:a16="http://schemas.microsoft.com/office/drawing/2014/main" id="{72B23280-9696-7540-9BA3-4F3CE598918B}"/>
              </a:ext>
            </a:extLst>
          </p:cNvPr>
          <p:cNvSpPr/>
          <p:nvPr/>
        </p:nvSpPr>
        <p:spPr>
          <a:xfrm>
            <a:off x="1328307" y="6458209"/>
            <a:ext cx="327333" cy="215444"/>
          </a:xfrm>
          <a:prstGeom prst="rect">
            <a:avLst/>
          </a:prstGeom>
        </p:spPr>
        <p:txBody>
          <a:bodyPr wrap="none">
            <a:spAutoFit/>
          </a:bodyPr>
          <a:lstStyle/>
          <a:p>
            <a:r>
              <a:rPr lang="en-US" sz="800" dirty="0"/>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657"/>
                                        </p:tgtEl>
                                        <p:attrNameLst>
                                          <p:attrName>style.visibility</p:attrName>
                                        </p:attrNameLst>
                                      </p:cBhvr>
                                      <p:to>
                                        <p:strVal val="visible"/>
                                      </p:to>
                                    </p:set>
                                  </p:childTnLst>
                                </p:cTn>
                              </p:par>
                            </p:childTnLst>
                          </p:cTn>
                        </p:par>
                        <p:par>
                          <p:cTn id="7" fill="hold">
                            <p:stCondLst>
                              <p:cond delay="0"/>
                            </p:stCondLst>
                            <p:childTnLst>
                              <p:par>
                                <p:cTn id="8" presetID="23" presetClass="entr" presetSubtype="32" fill="hold" grpId="2" nodeType="afterEffect">
                                  <p:stCondLst>
                                    <p:cond delay="0"/>
                                  </p:stCondLst>
                                  <p:iterate>
                                    <p:tmAbs val="0"/>
                                  </p:iterate>
                                  <p:childTnLst>
                                    <p:set>
                                      <p:cBhvr>
                                        <p:cTn id="9" fill="hold"/>
                                        <p:tgtEl>
                                          <p:spTgt spid="658"/>
                                        </p:tgtEl>
                                        <p:attrNameLst>
                                          <p:attrName>style.visibility</p:attrName>
                                        </p:attrNameLst>
                                      </p:cBhvr>
                                      <p:to>
                                        <p:strVal val="visible"/>
                                      </p:to>
                                    </p:set>
                                    <p:anim calcmode="lin" valueType="num">
                                      <p:cBhvr>
                                        <p:cTn id="10" dur="500" fill="hold"/>
                                        <p:tgtEl>
                                          <p:spTgt spid="658"/>
                                        </p:tgtEl>
                                        <p:attrNameLst>
                                          <p:attrName>ppt_w</p:attrName>
                                        </p:attrNameLst>
                                      </p:cBhvr>
                                      <p:tavLst>
                                        <p:tav tm="0">
                                          <p:val>
                                            <p:strVal val="4*#ppt_w"/>
                                          </p:val>
                                        </p:tav>
                                        <p:tav tm="100000">
                                          <p:val>
                                            <p:strVal val="#ppt_w"/>
                                          </p:val>
                                        </p:tav>
                                      </p:tavLst>
                                    </p:anim>
                                    <p:anim calcmode="lin" valueType="num">
                                      <p:cBhvr>
                                        <p:cTn id="11" dur="500" fill="hold"/>
                                        <p:tgtEl>
                                          <p:spTgt spid="658"/>
                                        </p:tgtEl>
                                        <p:attrNameLst>
                                          <p:attrName>ppt_h</p:attrName>
                                        </p:attrNameLst>
                                      </p:cBhvr>
                                      <p:tavLst>
                                        <p:tav tm="0">
                                          <p:val>
                                            <p:strVal val="4*#ppt_h"/>
                                          </p:val>
                                        </p:tav>
                                        <p:tav tm="100000">
                                          <p:val>
                                            <p:strVal val="#ppt_h"/>
                                          </p:val>
                                        </p:tav>
                                      </p:tavLst>
                                    </p:anim>
                                  </p:childTnLst>
                                </p:cTn>
                              </p:par>
                            </p:childTnLst>
                          </p:cTn>
                        </p:par>
                        <p:par>
                          <p:cTn id="12" fill="hold">
                            <p:stCondLst>
                              <p:cond delay="500"/>
                            </p:stCondLst>
                            <p:childTnLst>
                              <p:par>
                                <p:cTn id="13" presetID="1" presetClass="entr" presetSubtype="0" fill="hold" grpId="3" nodeType="afterEffect">
                                  <p:stCondLst>
                                    <p:cond delay="200"/>
                                  </p:stCondLst>
                                  <p:iterate type="lt">
                                    <p:tmAbs val="100"/>
                                  </p:iterate>
                                  <p:childTnLst>
                                    <p:set>
                                      <p:cBhvr>
                                        <p:cTn id="14" fill="hold"/>
                                        <p:tgtEl>
                                          <p:spTgt spid="659"/>
                                        </p:tgtEl>
                                        <p:attrNameLst>
                                          <p:attrName>style.visibility</p:attrName>
                                        </p:attrNameLst>
                                      </p:cBhvr>
                                      <p:to>
                                        <p:strVal val="visible"/>
                                      </p:to>
                                    </p:set>
                                  </p:childTnLst>
                                </p:cTn>
                              </p:par>
                            </p:childTnLst>
                          </p:cTn>
                        </p:par>
                        <p:par>
                          <p:cTn id="15" fill="hold">
                            <p:stCondLst>
                              <p:cond delay="700"/>
                            </p:stCondLst>
                            <p:childTnLst>
                              <p:par>
                                <p:cTn id="16" presetID="2" presetClass="entr" presetSubtype="4" fill="hold" grpId="4" nodeType="afterEffect">
                                  <p:stCondLst>
                                    <p:cond delay="0"/>
                                  </p:stCondLst>
                                  <p:iterate>
                                    <p:tmAbs val="0"/>
                                  </p:iterate>
                                  <p:childTnLst>
                                    <p:set>
                                      <p:cBhvr>
                                        <p:cTn id="17" fill="hold"/>
                                        <p:tgtEl>
                                          <p:spTgt spid="660"/>
                                        </p:tgtEl>
                                        <p:attrNameLst>
                                          <p:attrName>style.visibility</p:attrName>
                                        </p:attrNameLst>
                                      </p:cBhvr>
                                      <p:to>
                                        <p:strVal val="visible"/>
                                      </p:to>
                                    </p:set>
                                    <p:anim calcmode="lin" valueType="num">
                                      <p:cBhvr>
                                        <p:cTn id="18" dur="199" fill="hold"/>
                                        <p:tgtEl>
                                          <p:spTgt spid="660"/>
                                        </p:tgtEl>
                                        <p:attrNameLst>
                                          <p:attrName>ppt_x</p:attrName>
                                        </p:attrNameLst>
                                      </p:cBhvr>
                                      <p:tavLst>
                                        <p:tav tm="0">
                                          <p:val>
                                            <p:strVal val="#ppt_x"/>
                                          </p:val>
                                        </p:tav>
                                        <p:tav tm="100000">
                                          <p:val>
                                            <p:strVal val="#ppt_x"/>
                                          </p:val>
                                        </p:tav>
                                      </p:tavLst>
                                    </p:anim>
                                    <p:anim calcmode="lin" valueType="num">
                                      <p:cBhvr>
                                        <p:cTn id="19" dur="199" fill="hold"/>
                                        <p:tgtEl>
                                          <p:spTgt spid="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1" animBg="1" advAuto="0"/>
      <p:bldP spid="658" grpId="2" animBg="1" advAuto="0"/>
      <p:bldP spid="659" grpId="3" animBg="1" advAuto="0"/>
      <p:bldP spid="660"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Electricity is the flow of electric charge."/>
          <p:cNvSpPr/>
          <p:nvPr/>
        </p:nvSpPr>
        <p:spPr>
          <a:xfrm>
            <a:off x="401415" y="3465508"/>
            <a:ext cx="9508067" cy="688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4000" b="1">
                <a:solidFill>
                  <a:srgbClr val="000000">
                    <a:alpha val="50000"/>
                  </a:srgbClr>
                </a:solidFill>
                <a:latin typeface="Helvetica"/>
                <a:ea typeface="Helvetica"/>
                <a:cs typeface="Helvetica"/>
                <a:sym typeface="Helvetica"/>
              </a:defRPr>
            </a:pPr>
            <a:r>
              <a:rPr>
                <a:solidFill>
                  <a:schemeClr val="accent1"/>
                </a:solidFill>
              </a:rPr>
              <a:t>Electricity</a:t>
            </a:r>
            <a:r>
              <a:rPr>
                <a:solidFill>
                  <a:srgbClr val="007FA4"/>
                </a:solidFill>
              </a:rPr>
              <a:t> </a:t>
            </a:r>
            <a:r>
              <a:rPr b="0">
                <a:latin typeface="+mn-lt"/>
                <a:ea typeface="+mn-ea"/>
                <a:cs typeface="+mn-cs"/>
                <a:sym typeface="Helvetica Light"/>
              </a:rPr>
              <a:t>is the flow of electric charge.</a:t>
            </a:r>
          </a:p>
        </p:txBody>
      </p:sp>
      <p:sp>
        <p:nvSpPr>
          <p:cNvPr id="206" name="It needs a path to travel on - a circuit."/>
          <p:cNvSpPr/>
          <p:nvPr/>
        </p:nvSpPr>
        <p:spPr>
          <a:xfrm>
            <a:off x="1792671" y="4214376"/>
            <a:ext cx="6574658"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a:solidFill>
                  <a:srgbClr val="000000">
                    <a:alpha val="50000"/>
                  </a:srgbClr>
                </a:solidFill>
              </a:defRPr>
            </a:lvl1pPr>
          </a:lstStyle>
          <a:p>
            <a:pPr>
              <a:defRPr b="1">
                <a:latin typeface="Helvetica"/>
                <a:ea typeface="Helvetica"/>
                <a:cs typeface="Helvetica"/>
                <a:sym typeface="Helvetica"/>
              </a:defRPr>
            </a:pPr>
            <a:r>
              <a:rPr b="0">
                <a:latin typeface="+mn-lt"/>
                <a:ea typeface="+mn-ea"/>
                <a:cs typeface="+mn-cs"/>
                <a:sym typeface="Helvetica Light"/>
              </a:rPr>
              <a:t>It needs a path to travel on - a circuit.</a:t>
            </a:r>
          </a:p>
        </p:txBody>
      </p:sp>
      <p:sp>
        <p:nvSpPr>
          <p:cNvPr id="207" name="What is electricity?"/>
          <p:cNvSpPr>
            <a:spLocks noGrp="1"/>
          </p:cNvSpPr>
          <p:nvPr>
            <p:ph type="body" idx="14"/>
          </p:nvPr>
        </p:nvSpPr>
        <p:spPr>
          <a:xfrm>
            <a:off x="992187" y="2716640"/>
            <a:ext cx="8175626" cy="688984"/>
          </a:xfrm>
          <a:prstGeom prst="rect">
            <a:avLst/>
          </a:prstGeom>
        </p:spPr>
        <p:txBody>
          <a:bodyPr/>
          <a:lstStyle/>
          <a:p>
            <a:pPr>
              <a:defRPr sz="4000" b="1">
                <a:solidFill>
                  <a:srgbClr val="000000">
                    <a:alpha val="50000"/>
                  </a:srgbClr>
                </a:solidFill>
                <a:latin typeface="Helvetica"/>
                <a:ea typeface="Helvetica"/>
                <a:cs typeface="Helvetica"/>
                <a:sym typeface="Helvetica"/>
              </a:defRPr>
            </a:pPr>
            <a:r>
              <a:rPr b="0">
                <a:latin typeface="+mn-lt"/>
                <a:ea typeface="+mn-ea"/>
                <a:cs typeface="+mn-cs"/>
                <a:sym typeface="Helvetica Light"/>
              </a:rPr>
              <a:t>What is </a:t>
            </a:r>
            <a:r>
              <a:rPr>
                <a:solidFill>
                  <a:schemeClr val="accent1"/>
                </a:solidFill>
              </a:rPr>
              <a:t>electricity?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000000 -0.098277" pathEditMode="relative">
                                      <p:cBhvr>
                                        <p:cTn id="6" dur="199" fill="hold"/>
                                        <p:tgtEl>
                                          <p:spTgt spid="207"/>
                                        </p:tgtEl>
                                        <p:attrNameLst>
                                          <p:attrName>ppt_x</p:attrName>
                                          <p:attrName>ppt_y</p:attrName>
                                        </p:attrNameLst>
                                      </p:cBhvr>
                                    </p:animMotion>
                                  </p:childTnLst>
                                </p:cTn>
                              </p:par>
                            </p:childTnLst>
                          </p:cTn>
                        </p:par>
                        <p:par>
                          <p:cTn id="7" fill="hold">
                            <p:stCondLst>
                              <p:cond delay="199"/>
                            </p:stCondLst>
                            <p:childTnLst>
                              <p:par>
                                <p:cTn id="8" presetID="2" presetClass="entr" presetSubtype="4" fill="hold" grpId="2" nodeType="afterEffect">
                                  <p:stCondLst>
                                    <p:cond delay="2000"/>
                                  </p:stCondLst>
                                  <p:iterate>
                                    <p:tmAbs val="0"/>
                                  </p:iterate>
                                  <p:childTnLst>
                                    <p:set>
                                      <p:cBhvr>
                                        <p:cTn id="9" fill="hold"/>
                                        <p:tgtEl>
                                          <p:spTgt spid="205"/>
                                        </p:tgtEl>
                                        <p:attrNameLst>
                                          <p:attrName>style.visibility</p:attrName>
                                        </p:attrNameLst>
                                      </p:cBhvr>
                                      <p:to>
                                        <p:strVal val="visible"/>
                                      </p:to>
                                    </p:set>
                                    <p:anim calcmode="lin" valueType="num">
                                      <p:cBhvr>
                                        <p:cTn id="10" dur="199" fill="hold"/>
                                        <p:tgtEl>
                                          <p:spTgt spid="205"/>
                                        </p:tgtEl>
                                        <p:attrNameLst>
                                          <p:attrName>ppt_x</p:attrName>
                                        </p:attrNameLst>
                                      </p:cBhvr>
                                      <p:tavLst>
                                        <p:tav tm="0">
                                          <p:val>
                                            <p:strVal val="#ppt_x"/>
                                          </p:val>
                                        </p:tav>
                                        <p:tav tm="100000">
                                          <p:val>
                                            <p:strVal val="#ppt_x"/>
                                          </p:val>
                                        </p:tav>
                                      </p:tavLst>
                                    </p:anim>
                                    <p:anim calcmode="lin" valueType="num">
                                      <p:cBhvr>
                                        <p:cTn id="11" dur="199" fill="hold"/>
                                        <p:tgtEl>
                                          <p:spTgt spid="205"/>
                                        </p:tgtEl>
                                        <p:attrNameLst>
                                          <p:attrName>ppt_y</p:attrName>
                                        </p:attrNameLst>
                                      </p:cBhvr>
                                      <p:tavLst>
                                        <p:tav tm="0">
                                          <p:val>
                                            <p:strVal val="1+#ppt_h/2"/>
                                          </p:val>
                                        </p:tav>
                                        <p:tav tm="100000">
                                          <p:val>
                                            <p:strVal val="#ppt_y"/>
                                          </p:val>
                                        </p:tav>
                                      </p:tavLst>
                                    </p:anim>
                                  </p:childTnLst>
                                </p:cTn>
                              </p:par>
                            </p:childTnLst>
                          </p:cTn>
                        </p:par>
                        <p:par>
                          <p:cTn id="12" fill="hold">
                            <p:stCondLst>
                              <p:cond delay="2398"/>
                            </p:stCondLst>
                            <p:childTnLst>
                              <p:par>
                                <p:cTn id="13" presetID="2" presetClass="entr" presetSubtype="4" fill="hold" grpId="3" nodeType="afterEffect">
                                  <p:stCondLst>
                                    <p:cond delay="2250"/>
                                  </p:stCondLst>
                                  <p:iterate>
                                    <p:tmAbs val="0"/>
                                  </p:iterate>
                                  <p:childTnLst>
                                    <p:set>
                                      <p:cBhvr>
                                        <p:cTn id="14" fill="hold"/>
                                        <p:tgtEl>
                                          <p:spTgt spid="206"/>
                                        </p:tgtEl>
                                        <p:attrNameLst>
                                          <p:attrName>style.visibility</p:attrName>
                                        </p:attrNameLst>
                                      </p:cBhvr>
                                      <p:to>
                                        <p:strVal val="visible"/>
                                      </p:to>
                                    </p:set>
                                    <p:anim calcmode="lin" valueType="num">
                                      <p:cBhvr>
                                        <p:cTn id="15" dur="199" fill="hold"/>
                                        <p:tgtEl>
                                          <p:spTgt spid="206"/>
                                        </p:tgtEl>
                                        <p:attrNameLst>
                                          <p:attrName>ppt_x</p:attrName>
                                        </p:attrNameLst>
                                      </p:cBhvr>
                                      <p:tavLst>
                                        <p:tav tm="0">
                                          <p:val>
                                            <p:strVal val="#ppt_x"/>
                                          </p:val>
                                        </p:tav>
                                        <p:tav tm="100000">
                                          <p:val>
                                            <p:strVal val="#ppt_x"/>
                                          </p:val>
                                        </p:tav>
                                      </p:tavLst>
                                    </p:anim>
                                    <p:anim calcmode="lin" valueType="num">
                                      <p:cBhvr>
                                        <p:cTn id="16" dur="199" fill="hold"/>
                                        <p:tgtEl>
                                          <p:spTgt spid="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2" animBg="1" advAuto="0"/>
      <p:bldP spid="206"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What do we need for electricity to flow?"/>
          <p:cNvSpPr txBox="1"/>
          <p:nvPr/>
        </p:nvSpPr>
        <p:spPr>
          <a:xfrm>
            <a:off x="1411688" y="1239651"/>
            <a:ext cx="7336624" cy="151292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buClr>
                <a:srgbClr val="000000"/>
              </a:buClr>
              <a:defRPr sz="4000" b="1">
                <a:solidFill>
                  <a:schemeClr val="accent1">
                    <a:hueOff val="273561"/>
                    <a:satOff val="2937"/>
                    <a:lumOff val="-22233"/>
                  </a:schemeClr>
                </a:solidFill>
                <a:uFill>
                  <a:solidFill>
                    <a:srgbClr val="007BC9"/>
                  </a:solidFill>
                </a:uFill>
                <a:latin typeface="Helvetica"/>
                <a:ea typeface="Helvetica"/>
                <a:cs typeface="Helvetica"/>
                <a:sym typeface="Helvetica"/>
              </a:defRPr>
            </a:lvl1pPr>
          </a:lstStyle>
          <a:p>
            <a:r>
              <a:t>What do we need for electricity to flow?</a:t>
            </a:r>
          </a:p>
        </p:txBody>
      </p:sp>
      <p:sp>
        <p:nvSpPr>
          <p:cNvPr id="212" name="An energy source"/>
          <p:cNvSpPr/>
          <p:nvPr/>
        </p:nvSpPr>
        <p:spPr>
          <a:xfrm>
            <a:off x="1401349" y="3006435"/>
            <a:ext cx="2323985" cy="2323985"/>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700"/>
              </a:spcBef>
              <a:defRPr sz="3000" b="1">
                <a:solidFill>
                  <a:schemeClr val="accent1">
                    <a:hueOff val="273561"/>
                    <a:satOff val="2937"/>
                    <a:lumOff val="-22233"/>
                  </a:schemeClr>
                </a:solidFill>
                <a:uFill>
                  <a:solidFill>
                    <a:srgbClr val="000000"/>
                  </a:solidFill>
                </a:uFill>
                <a:latin typeface="Helvetica"/>
                <a:ea typeface="Helvetica"/>
                <a:cs typeface="Helvetica"/>
                <a:sym typeface="Helvetica"/>
              </a:defRPr>
            </a:lvl1pPr>
          </a:lstStyle>
          <a:p>
            <a:r>
              <a:t>An energy source</a:t>
            </a:r>
          </a:p>
        </p:txBody>
      </p:sp>
      <p:sp>
        <p:nvSpPr>
          <p:cNvPr id="213" name="A conductor to carry electrical energy"/>
          <p:cNvSpPr/>
          <p:nvPr/>
        </p:nvSpPr>
        <p:spPr>
          <a:xfrm>
            <a:off x="3918008" y="3006435"/>
            <a:ext cx="2323985" cy="2323985"/>
          </a:xfrm>
          <a:prstGeom prst="rect">
            <a:avLst/>
          </a:prstGeom>
          <a:solidFill>
            <a:srgbClr val="0099D8"/>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700"/>
              </a:spcBef>
              <a:defRPr sz="2900" b="1">
                <a:solidFill>
                  <a:schemeClr val="accent1">
                    <a:hueOff val="273561"/>
                    <a:satOff val="2937"/>
                    <a:lumOff val="-22233"/>
                  </a:schemeClr>
                </a:solidFill>
                <a:uFill>
                  <a:solidFill>
                    <a:srgbClr val="000000"/>
                  </a:solidFill>
                </a:uFill>
                <a:latin typeface="Helvetica"/>
                <a:ea typeface="Helvetica"/>
                <a:cs typeface="Helvetica"/>
                <a:sym typeface="Helvetica"/>
              </a:defRPr>
            </a:lvl1pPr>
          </a:lstStyle>
          <a:p>
            <a:r>
              <a:t>A conductor to carry electrical energy</a:t>
            </a:r>
          </a:p>
        </p:txBody>
      </p:sp>
      <p:sp>
        <p:nvSpPr>
          <p:cNvPr id="214" name="A load to use the energy"/>
          <p:cNvSpPr/>
          <p:nvPr/>
        </p:nvSpPr>
        <p:spPr>
          <a:xfrm>
            <a:off x="6434666" y="3006435"/>
            <a:ext cx="2323985" cy="2323985"/>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647700">
              <a:spcBef>
                <a:spcPts val="700"/>
              </a:spcBef>
              <a:defRPr sz="3000" b="1">
                <a:solidFill>
                  <a:schemeClr val="accent1">
                    <a:hueOff val="273561"/>
                    <a:satOff val="2937"/>
                    <a:lumOff val="-22233"/>
                  </a:schemeClr>
                </a:solidFill>
                <a:uFill>
                  <a:solidFill>
                    <a:srgbClr val="000000"/>
                  </a:solidFill>
                </a:uFill>
                <a:latin typeface="Helvetica"/>
                <a:ea typeface="Helvetica"/>
                <a:cs typeface="Helvetica"/>
                <a:sym typeface="Helvetica"/>
              </a:defRPr>
            </a:lvl1pPr>
          </a:lstStyle>
          <a:p>
            <a:r>
              <a:t>A load to use the energy</a:t>
            </a:r>
          </a:p>
        </p:txBody>
      </p:sp>
      <p:sp>
        <p:nvSpPr>
          <p:cNvPr id="215" name="example:…"/>
          <p:cNvSpPr txBox="1"/>
          <p:nvPr/>
        </p:nvSpPr>
        <p:spPr>
          <a:xfrm>
            <a:off x="1765146" y="5427170"/>
            <a:ext cx="1596391" cy="863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016000">
              <a:buClr>
                <a:srgbClr val="000000"/>
              </a:buClr>
              <a:defRPr sz="2500">
                <a:solidFill>
                  <a:srgbClr val="000000">
                    <a:alpha val="50000"/>
                  </a:srgbClr>
                </a:solidFill>
                <a:uFill>
                  <a:solidFill>
                    <a:srgbClr val="000000"/>
                  </a:solidFill>
                </a:uFill>
              </a:defRPr>
            </a:pPr>
            <a:r>
              <a:t>example: </a:t>
            </a:r>
          </a:p>
          <a:p>
            <a:pPr defTabSz="1016000">
              <a:buClr>
                <a:srgbClr val="000000"/>
              </a:buClr>
              <a:defRPr sz="2500">
                <a:solidFill>
                  <a:srgbClr val="000000">
                    <a:alpha val="50000"/>
                  </a:srgbClr>
                </a:solidFill>
                <a:uFill>
                  <a:solidFill>
                    <a:srgbClr val="000000"/>
                  </a:solidFill>
                </a:uFill>
              </a:defRPr>
            </a:pPr>
            <a:r>
              <a:t>battery</a:t>
            </a:r>
          </a:p>
        </p:txBody>
      </p:sp>
      <p:sp>
        <p:nvSpPr>
          <p:cNvPr id="216" name="example:…"/>
          <p:cNvSpPr txBox="1"/>
          <p:nvPr/>
        </p:nvSpPr>
        <p:spPr>
          <a:xfrm>
            <a:off x="4281805" y="5427170"/>
            <a:ext cx="1596391" cy="863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016000">
              <a:buClr>
                <a:srgbClr val="000000"/>
              </a:buClr>
              <a:defRPr sz="2500">
                <a:solidFill>
                  <a:srgbClr val="000000">
                    <a:alpha val="50000"/>
                  </a:srgbClr>
                </a:solidFill>
                <a:uFill>
                  <a:solidFill>
                    <a:srgbClr val="000000"/>
                  </a:solidFill>
                </a:uFill>
              </a:defRPr>
            </a:pPr>
            <a:r>
              <a:t>example: </a:t>
            </a:r>
          </a:p>
          <a:p>
            <a:pPr defTabSz="1016000">
              <a:buClr>
                <a:srgbClr val="000000"/>
              </a:buClr>
              <a:defRPr sz="2500">
                <a:solidFill>
                  <a:srgbClr val="000000">
                    <a:alpha val="50000"/>
                  </a:srgbClr>
                </a:solidFill>
                <a:uFill>
                  <a:solidFill>
                    <a:srgbClr val="000000"/>
                  </a:solidFill>
                </a:uFill>
              </a:defRPr>
            </a:pPr>
            <a:r>
              <a:t>wire</a:t>
            </a:r>
          </a:p>
        </p:txBody>
      </p:sp>
      <p:sp>
        <p:nvSpPr>
          <p:cNvPr id="217" name="example:…"/>
          <p:cNvSpPr txBox="1"/>
          <p:nvPr/>
        </p:nvSpPr>
        <p:spPr>
          <a:xfrm>
            <a:off x="6798463" y="5427170"/>
            <a:ext cx="1596391" cy="8636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016000">
              <a:buClr>
                <a:srgbClr val="000000"/>
              </a:buClr>
              <a:defRPr sz="2500">
                <a:solidFill>
                  <a:srgbClr val="000000">
                    <a:alpha val="50000"/>
                  </a:srgbClr>
                </a:solidFill>
                <a:uFill>
                  <a:solidFill>
                    <a:srgbClr val="000000"/>
                  </a:solidFill>
                </a:uFill>
              </a:defRPr>
            </a:pPr>
            <a:r>
              <a:t>example: </a:t>
            </a:r>
          </a:p>
          <a:p>
            <a:pPr defTabSz="1016000">
              <a:buClr>
                <a:srgbClr val="000000"/>
              </a:buClr>
              <a:defRPr sz="2500">
                <a:solidFill>
                  <a:srgbClr val="000000">
                    <a:alpha val="50000"/>
                  </a:srgbClr>
                </a:solidFill>
                <a:uFill>
                  <a:solidFill>
                    <a:srgbClr val="000000"/>
                  </a:solidFill>
                </a:uFill>
              </a:defRPr>
            </a:pPr>
            <a:r>
              <a:t>light bulb</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12"/>
                                        </p:tgtEl>
                                        <p:attrNameLst>
                                          <p:attrName>style.visibility</p:attrName>
                                        </p:attrNameLst>
                                      </p:cBhvr>
                                      <p:to>
                                        <p:strVal val="visible"/>
                                      </p:to>
                                    </p:set>
                                    <p:anim calcmode="lin" valueType="num">
                                      <p:cBhvr>
                                        <p:cTn id="7" dur="300" fill="hold"/>
                                        <p:tgtEl>
                                          <p:spTgt spid="212"/>
                                        </p:tgtEl>
                                        <p:attrNameLst>
                                          <p:attrName>ppt_w</p:attrName>
                                        </p:attrNameLst>
                                      </p:cBhvr>
                                      <p:tavLst>
                                        <p:tav tm="0">
                                          <p:val>
                                            <p:fltVal val="0"/>
                                          </p:val>
                                        </p:tav>
                                        <p:tav tm="100000">
                                          <p:val>
                                            <p:strVal val="#ppt_w"/>
                                          </p:val>
                                        </p:tav>
                                      </p:tavLst>
                                    </p:anim>
                                    <p:anim calcmode="lin" valueType="num">
                                      <p:cBhvr>
                                        <p:cTn id="8" dur="300" fill="hold"/>
                                        <p:tgtEl>
                                          <p:spTgt spid="212"/>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ID="1" presetClass="entr" presetSubtype="0" fill="hold" grpId="2" nodeType="afterEffect">
                                  <p:stCondLst>
                                    <p:cond delay="200"/>
                                  </p:stCondLst>
                                  <p:iterate>
                                    <p:tmAbs val="0"/>
                                  </p:iterate>
                                  <p:childTnLst>
                                    <p:set>
                                      <p:cBhvr>
                                        <p:cTn id="11" fill="hold"/>
                                        <p:tgtEl>
                                          <p:spTgt spid="215"/>
                                        </p:tgtEl>
                                        <p:attrNameLst>
                                          <p:attrName>style.visibility</p:attrName>
                                        </p:attrNameLst>
                                      </p:cBhvr>
                                      <p:to>
                                        <p:strVal val="visible"/>
                                      </p:to>
                                    </p:set>
                                  </p:childTnLst>
                                </p:cTn>
                              </p:par>
                            </p:childTnLst>
                          </p:cTn>
                        </p:par>
                        <p:par>
                          <p:cTn id="12" fill="hold">
                            <p:stCondLst>
                              <p:cond delay="500"/>
                            </p:stCondLst>
                            <p:childTnLst>
                              <p:par>
                                <p:cTn id="13" presetID="23" presetClass="entr" presetSubtype="16" fill="hold" grpId="3" nodeType="afterEffect">
                                  <p:stCondLst>
                                    <p:cond delay="2000"/>
                                  </p:stCondLst>
                                  <p:iterate>
                                    <p:tmAbs val="0"/>
                                  </p:iterate>
                                  <p:childTnLst>
                                    <p:set>
                                      <p:cBhvr>
                                        <p:cTn id="14" fill="hold"/>
                                        <p:tgtEl>
                                          <p:spTgt spid="213"/>
                                        </p:tgtEl>
                                        <p:attrNameLst>
                                          <p:attrName>style.visibility</p:attrName>
                                        </p:attrNameLst>
                                      </p:cBhvr>
                                      <p:to>
                                        <p:strVal val="visible"/>
                                      </p:to>
                                    </p:set>
                                    <p:anim calcmode="lin" valueType="num">
                                      <p:cBhvr>
                                        <p:cTn id="15" dur="300" fill="hold"/>
                                        <p:tgtEl>
                                          <p:spTgt spid="213"/>
                                        </p:tgtEl>
                                        <p:attrNameLst>
                                          <p:attrName>ppt_w</p:attrName>
                                        </p:attrNameLst>
                                      </p:cBhvr>
                                      <p:tavLst>
                                        <p:tav tm="0">
                                          <p:val>
                                            <p:fltVal val="0"/>
                                          </p:val>
                                        </p:tav>
                                        <p:tav tm="100000">
                                          <p:val>
                                            <p:strVal val="#ppt_w"/>
                                          </p:val>
                                        </p:tav>
                                      </p:tavLst>
                                    </p:anim>
                                    <p:anim calcmode="lin" valueType="num">
                                      <p:cBhvr>
                                        <p:cTn id="16" dur="300" fill="hold"/>
                                        <p:tgtEl>
                                          <p:spTgt spid="213"/>
                                        </p:tgtEl>
                                        <p:attrNameLst>
                                          <p:attrName>ppt_h</p:attrName>
                                        </p:attrNameLst>
                                      </p:cBhvr>
                                      <p:tavLst>
                                        <p:tav tm="0">
                                          <p:val>
                                            <p:fltVal val="0"/>
                                          </p:val>
                                        </p:tav>
                                        <p:tav tm="100000">
                                          <p:val>
                                            <p:strVal val="#ppt_h"/>
                                          </p:val>
                                        </p:tav>
                                      </p:tavLst>
                                    </p:anim>
                                  </p:childTnLst>
                                </p:cTn>
                              </p:par>
                            </p:childTnLst>
                          </p:cTn>
                        </p:par>
                        <p:par>
                          <p:cTn id="17" fill="hold">
                            <p:stCondLst>
                              <p:cond delay="2800"/>
                            </p:stCondLst>
                            <p:childTnLst>
                              <p:par>
                                <p:cTn id="18" presetID="1" presetClass="entr" presetSubtype="0" fill="hold" grpId="4" nodeType="afterEffect">
                                  <p:stCondLst>
                                    <p:cond delay="200"/>
                                  </p:stCondLst>
                                  <p:iterate>
                                    <p:tmAbs val="0"/>
                                  </p:iterate>
                                  <p:childTnLst>
                                    <p:set>
                                      <p:cBhvr>
                                        <p:cTn id="19" fill="hold"/>
                                        <p:tgtEl>
                                          <p:spTgt spid="216"/>
                                        </p:tgtEl>
                                        <p:attrNameLst>
                                          <p:attrName>style.visibility</p:attrName>
                                        </p:attrNameLst>
                                      </p:cBhvr>
                                      <p:to>
                                        <p:strVal val="visible"/>
                                      </p:to>
                                    </p:set>
                                  </p:childTnLst>
                                </p:cTn>
                              </p:par>
                            </p:childTnLst>
                          </p:cTn>
                        </p:par>
                        <p:par>
                          <p:cTn id="20" fill="hold">
                            <p:stCondLst>
                              <p:cond delay="3000"/>
                            </p:stCondLst>
                            <p:childTnLst>
                              <p:par>
                                <p:cTn id="21" presetID="23" presetClass="entr" presetSubtype="16" fill="hold" grpId="5" nodeType="afterEffect">
                                  <p:stCondLst>
                                    <p:cond delay="3000"/>
                                  </p:stCondLst>
                                  <p:iterate>
                                    <p:tmAbs val="0"/>
                                  </p:iterate>
                                  <p:childTnLst>
                                    <p:set>
                                      <p:cBhvr>
                                        <p:cTn id="22" fill="hold"/>
                                        <p:tgtEl>
                                          <p:spTgt spid="214"/>
                                        </p:tgtEl>
                                        <p:attrNameLst>
                                          <p:attrName>style.visibility</p:attrName>
                                        </p:attrNameLst>
                                      </p:cBhvr>
                                      <p:to>
                                        <p:strVal val="visible"/>
                                      </p:to>
                                    </p:set>
                                    <p:anim calcmode="lin" valueType="num">
                                      <p:cBhvr>
                                        <p:cTn id="23" dur="300" fill="hold"/>
                                        <p:tgtEl>
                                          <p:spTgt spid="214"/>
                                        </p:tgtEl>
                                        <p:attrNameLst>
                                          <p:attrName>ppt_w</p:attrName>
                                        </p:attrNameLst>
                                      </p:cBhvr>
                                      <p:tavLst>
                                        <p:tav tm="0">
                                          <p:val>
                                            <p:fltVal val="0"/>
                                          </p:val>
                                        </p:tav>
                                        <p:tav tm="100000">
                                          <p:val>
                                            <p:strVal val="#ppt_w"/>
                                          </p:val>
                                        </p:tav>
                                      </p:tavLst>
                                    </p:anim>
                                    <p:anim calcmode="lin" valueType="num">
                                      <p:cBhvr>
                                        <p:cTn id="24" dur="300" fill="hold"/>
                                        <p:tgtEl>
                                          <p:spTgt spid="214"/>
                                        </p:tgtEl>
                                        <p:attrNameLst>
                                          <p:attrName>ppt_h</p:attrName>
                                        </p:attrNameLst>
                                      </p:cBhvr>
                                      <p:tavLst>
                                        <p:tav tm="0">
                                          <p:val>
                                            <p:fltVal val="0"/>
                                          </p:val>
                                        </p:tav>
                                        <p:tav tm="100000">
                                          <p:val>
                                            <p:strVal val="#ppt_h"/>
                                          </p:val>
                                        </p:tav>
                                      </p:tavLst>
                                    </p:anim>
                                  </p:childTnLst>
                                </p:cTn>
                              </p:par>
                            </p:childTnLst>
                          </p:cTn>
                        </p:par>
                        <p:par>
                          <p:cTn id="25" fill="hold">
                            <p:stCondLst>
                              <p:cond delay="6300"/>
                            </p:stCondLst>
                            <p:childTnLst>
                              <p:par>
                                <p:cTn id="26" presetID="1" presetClass="entr" presetSubtype="0" fill="hold" grpId="6" nodeType="afterEffect">
                                  <p:stCondLst>
                                    <p:cond delay="200"/>
                                  </p:stCondLst>
                                  <p:iterate>
                                    <p:tmAbs val="0"/>
                                  </p:iterate>
                                  <p:childTnLst>
                                    <p:set>
                                      <p:cBhvr>
                                        <p:cTn id="27" fill="hold"/>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P spid="213" grpId="3" animBg="1" advAuto="0"/>
      <p:bldP spid="214" grpId="5" animBg="1" advAuto="0"/>
      <p:bldP spid="215" grpId="2" animBg="1" advAuto="0"/>
      <p:bldP spid="216" grpId="4" animBg="1" advAuto="0"/>
      <p:bldP spid="217"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Open circuit:  no electricity can flow."/>
          <p:cNvSpPr txBox="1"/>
          <p:nvPr/>
        </p:nvSpPr>
        <p:spPr>
          <a:xfrm>
            <a:off x="6102453" y="485473"/>
            <a:ext cx="3672066" cy="16849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0639" marR="40639" defTabSz="914400">
              <a:buClr>
                <a:srgbClr val="000000"/>
              </a:buClr>
              <a:defRPr sz="3100">
                <a:solidFill>
                  <a:srgbClr val="000000">
                    <a:alpha val="50000"/>
                  </a:srgbClr>
                </a:solidFill>
                <a:uFill>
                  <a:solidFill>
                    <a:srgbClr val="000000"/>
                  </a:solidFill>
                </a:uFill>
                <a:latin typeface="Helvetica"/>
                <a:ea typeface="Helvetica"/>
                <a:cs typeface="Helvetica"/>
                <a:sym typeface="Helvetica"/>
              </a:defRPr>
            </a:pPr>
            <a:r>
              <a:t>Open circuit: </a:t>
            </a:r>
            <a:br/>
            <a:r>
              <a:rPr b="1"/>
              <a:t>no electricity can flow.</a:t>
            </a:r>
          </a:p>
        </p:txBody>
      </p:sp>
      <p:sp>
        <p:nvSpPr>
          <p:cNvPr id="222" name="Closed circuit: electricity can flow."/>
          <p:cNvSpPr txBox="1"/>
          <p:nvPr/>
        </p:nvSpPr>
        <p:spPr>
          <a:xfrm>
            <a:off x="6270245" y="485473"/>
            <a:ext cx="3336482" cy="16849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0639" marR="40639" defTabSz="914400">
              <a:buClr>
                <a:srgbClr val="000000"/>
              </a:buClr>
              <a:defRPr sz="3100">
                <a:solidFill>
                  <a:srgbClr val="000000">
                    <a:alpha val="50000"/>
                  </a:srgbClr>
                </a:solidFill>
                <a:uFill>
                  <a:solidFill>
                    <a:srgbClr val="000000"/>
                  </a:solidFill>
                </a:uFill>
                <a:latin typeface="Helvetica"/>
                <a:ea typeface="Helvetica"/>
                <a:cs typeface="Helvetica"/>
                <a:sym typeface="Helvetica"/>
              </a:defRPr>
            </a:pPr>
            <a:r>
              <a:t>Closed circuit: </a:t>
            </a:r>
            <a:r>
              <a:rPr b="1"/>
              <a:t>electricity can flow.</a:t>
            </a:r>
          </a:p>
        </p:txBody>
      </p:sp>
      <p:sp>
        <p:nvSpPr>
          <p:cNvPr id="223" name="Line"/>
          <p:cNvSpPr/>
          <p:nvPr/>
        </p:nvSpPr>
        <p:spPr>
          <a:xfrm flipV="1">
            <a:off x="11446818" y="6025334"/>
            <a:ext cx="1" cy="385173"/>
          </a:xfrm>
          <a:prstGeom prst="line">
            <a:avLst/>
          </a:prstGeom>
          <a:ln w="50800">
            <a:solidFill>
              <a:srgbClr val="000000"/>
            </a:solidFill>
            <a:miter lim="400000"/>
          </a:ln>
        </p:spPr>
        <p:txBody>
          <a:bodyPr lIns="50800" tIns="50800" rIns="50800" bIns="50800" anchor="ctr"/>
          <a:lstStyle/>
          <a:p>
            <a:pPr>
              <a:buClr>
                <a:srgbClr val="000000"/>
              </a:buCl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24" name="Image" descr="Image"/>
          <p:cNvPicPr>
            <a:picLocks noChangeAspect="1"/>
          </p:cNvPicPr>
          <p:nvPr/>
        </p:nvPicPr>
        <p:blipFill>
          <a:blip r:embed="rId3">
            <a:extLst/>
          </a:blip>
          <a:stretch>
            <a:fillRect/>
          </a:stretch>
        </p:blipFill>
        <p:spPr>
          <a:xfrm>
            <a:off x="2118644" y="2223711"/>
            <a:ext cx="5922712" cy="3172578"/>
          </a:xfrm>
          <a:prstGeom prst="rect">
            <a:avLst/>
          </a:prstGeom>
          <a:ln w="3175">
            <a:miter lim="400000"/>
          </a:ln>
        </p:spPr>
      </p:pic>
      <p:pic>
        <p:nvPicPr>
          <p:cNvPr id="225" name="Image" descr="Image"/>
          <p:cNvPicPr>
            <a:picLocks noChangeAspect="1"/>
          </p:cNvPicPr>
          <p:nvPr/>
        </p:nvPicPr>
        <p:blipFill>
          <a:blip r:embed="rId4">
            <a:extLst/>
          </a:blip>
          <a:stretch>
            <a:fillRect/>
          </a:stretch>
        </p:blipFill>
        <p:spPr>
          <a:xfrm rot="16200000">
            <a:off x="3017464" y="1433122"/>
            <a:ext cx="1657887" cy="195501"/>
          </a:xfrm>
          <a:prstGeom prst="rect">
            <a:avLst/>
          </a:prstGeom>
          <a:ln w="3175">
            <a:miter lim="400000"/>
          </a:ln>
        </p:spPr>
      </p:pic>
      <p:pic>
        <p:nvPicPr>
          <p:cNvPr id="226" name="Image" descr="Image"/>
          <p:cNvPicPr>
            <a:picLocks noChangeAspect="1"/>
          </p:cNvPicPr>
          <p:nvPr/>
        </p:nvPicPr>
        <p:blipFill>
          <a:blip r:embed="rId5">
            <a:extLst/>
          </a:blip>
          <a:stretch>
            <a:fillRect/>
          </a:stretch>
        </p:blipFill>
        <p:spPr>
          <a:xfrm>
            <a:off x="7313692" y="2749420"/>
            <a:ext cx="1249588" cy="2121160"/>
          </a:xfrm>
          <a:prstGeom prst="rect">
            <a:avLst/>
          </a:prstGeom>
          <a:ln w="3175">
            <a:miter lim="400000"/>
          </a:ln>
        </p:spPr>
      </p:pic>
      <p:pic>
        <p:nvPicPr>
          <p:cNvPr id="227" name="Image" descr="Image"/>
          <p:cNvPicPr>
            <a:picLocks noChangeAspect="1"/>
          </p:cNvPicPr>
          <p:nvPr/>
        </p:nvPicPr>
        <p:blipFill>
          <a:blip r:embed="rId6">
            <a:extLst/>
          </a:blip>
          <a:stretch>
            <a:fillRect/>
          </a:stretch>
        </p:blipFill>
        <p:spPr>
          <a:xfrm>
            <a:off x="7313692" y="2749420"/>
            <a:ext cx="1249588" cy="2121160"/>
          </a:xfrm>
          <a:prstGeom prst="rect">
            <a:avLst/>
          </a:prstGeom>
          <a:ln w="3175">
            <a:miter lim="400000"/>
          </a:ln>
        </p:spPr>
      </p:pic>
      <p:pic>
        <p:nvPicPr>
          <p:cNvPr id="228" name="Image" descr="Image"/>
          <p:cNvPicPr>
            <a:picLocks noChangeAspect="1"/>
          </p:cNvPicPr>
          <p:nvPr/>
        </p:nvPicPr>
        <p:blipFill>
          <a:blip r:embed="rId4">
            <a:extLst/>
          </a:blip>
          <a:stretch>
            <a:fillRect/>
          </a:stretch>
        </p:blipFill>
        <p:spPr>
          <a:xfrm rot="18900000">
            <a:off x="3538961" y="1646905"/>
            <a:ext cx="1657887" cy="195501"/>
          </a:xfrm>
          <a:prstGeom prst="rect">
            <a:avLst/>
          </a:prstGeom>
          <a:ln w="3175">
            <a:miter lim="400000"/>
          </a:ln>
        </p:spPr>
      </p:pic>
      <p:pic>
        <p:nvPicPr>
          <p:cNvPr id="229" name="Image" descr="Image"/>
          <p:cNvPicPr>
            <a:picLocks noChangeAspect="1"/>
          </p:cNvPicPr>
          <p:nvPr/>
        </p:nvPicPr>
        <p:blipFill>
          <a:blip r:embed="rId4">
            <a:extLst/>
          </a:blip>
          <a:stretch>
            <a:fillRect/>
          </a:stretch>
        </p:blipFill>
        <p:spPr>
          <a:xfrm>
            <a:off x="3754861" y="2164430"/>
            <a:ext cx="1657887" cy="195501"/>
          </a:xfrm>
          <a:prstGeom prst="rect">
            <a:avLst/>
          </a:prstGeom>
          <a:ln w="3175">
            <a:miter lim="400000"/>
          </a:ln>
        </p:spPr>
      </p:pic>
      <p:sp>
        <p:nvSpPr>
          <p:cNvPr id="230" name="Circuits can be open or closed."/>
          <p:cNvSpPr/>
          <p:nvPr/>
        </p:nvSpPr>
        <p:spPr>
          <a:xfrm>
            <a:off x="0" y="5100"/>
            <a:ext cx="10160000" cy="7609801"/>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4000" b="1">
                <a:solidFill>
                  <a:srgbClr val="FFFFFF"/>
                </a:solidFill>
                <a:latin typeface="Helvetica"/>
                <a:ea typeface="Helvetica"/>
                <a:cs typeface="Helvetica"/>
                <a:sym typeface="Helvetica"/>
              </a:defRPr>
            </a:lvl1pPr>
          </a:lstStyle>
          <a:p>
            <a:r>
              <a:t>Circuits can be open or closed.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2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28"/>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4" nodeType="afterEffect">
                                  <p:stCondLst>
                                    <p:cond delay="100"/>
                                  </p:stCondLst>
                                  <p:iterate>
                                    <p:tmAbs val="0"/>
                                  </p:iterate>
                                  <p:childTnLst>
                                    <p:set>
                                      <p:cBhvr>
                                        <p:cTn id="16" fill="hold">
                                          <p:stCondLst>
                                            <p:cond delay="0"/>
                                          </p:stCondLst>
                                        </p:cTn>
                                        <p:tgtEl>
                                          <p:spTgt spid="228"/>
                                        </p:tgtEl>
                                        <p:attrNameLst>
                                          <p:attrName>style.visibility</p:attrName>
                                        </p:attrNameLst>
                                      </p:cBhvr>
                                      <p:to>
                                        <p:strVal val="hidden"/>
                                      </p:to>
                                    </p:set>
                                  </p:childTnLst>
                                </p:cTn>
                              </p:par>
                            </p:childTnLst>
                          </p:cTn>
                        </p:par>
                        <p:par>
                          <p:cTn id="17" fill="hold">
                            <p:stCondLst>
                              <p:cond delay="100"/>
                            </p:stCondLst>
                            <p:childTnLst>
                              <p:par>
                                <p:cTn id="18" presetID="1" presetClass="entr" presetSubtype="0" fill="hold" grpId="5" nodeType="afterEffect">
                                  <p:stCondLst>
                                    <p:cond delay="0"/>
                                  </p:stCondLst>
                                  <p:iterate>
                                    <p:tmAbs val="0"/>
                                  </p:iterate>
                                  <p:childTnLst>
                                    <p:set>
                                      <p:cBhvr>
                                        <p:cTn id="19" fill="hold"/>
                                        <p:tgtEl>
                                          <p:spTgt spid="229"/>
                                        </p:tgtEl>
                                        <p:attrNameLst>
                                          <p:attrName>style.visibility</p:attrName>
                                        </p:attrNameLst>
                                      </p:cBhvr>
                                      <p:to>
                                        <p:strVal val="visible"/>
                                      </p:to>
                                    </p:set>
                                  </p:childTnLst>
                                </p:cTn>
                              </p:par>
                            </p:childTnLst>
                          </p:cTn>
                        </p:par>
                        <p:par>
                          <p:cTn id="20" fill="hold">
                            <p:stCondLst>
                              <p:cond delay="100"/>
                            </p:stCondLst>
                            <p:childTnLst>
                              <p:par>
                                <p:cTn id="21" presetID="1" presetClass="entr" presetSubtype="0" fill="hold" grpId="6" nodeType="afterEffect">
                                  <p:stCondLst>
                                    <p:cond delay="0"/>
                                  </p:stCondLst>
                                  <p:iterate>
                                    <p:tmAbs val="0"/>
                                  </p:iterate>
                                  <p:childTnLst>
                                    <p:set>
                                      <p:cBhvr>
                                        <p:cTn id="22" fill="hold"/>
                                        <p:tgtEl>
                                          <p:spTgt spid="227"/>
                                        </p:tgtEl>
                                        <p:attrNameLst>
                                          <p:attrName>style.visibility</p:attrName>
                                        </p:attrNameLst>
                                      </p:cBhvr>
                                      <p:to>
                                        <p:strVal val="visible"/>
                                      </p:to>
                                    </p:set>
                                  </p:childTnLst>
                                </p:cTn>
                              </p:par>
                            </p:childTnLst>
                          </p:cTn>
                        </p:par>
                        <p:par>
                          <p:cTn id="23" fill="hold">
                            <p:stCondLst>
                              <p:cond delay="100"/>
                            </p:stCondLst>
                            <p:childTnLst>
                              <p:par>
                                <p:cTn id="24" presetID="1" presetClass="exit" presetSubtype="0" fill="hold" grpId="7" nodeType="afterEffect">
                                  <p:stCondLst>
                                    <p:cond delay="0"/>
                                  </p:stCondLst>
                                  <p:iterate>
                                    <p:tmAbs val="0"/>
                                  </p:iterate>
                                  <p:childTnLst>
                                    <p:set>
                                      <p:cBhvr>
                                        <p:cTn id="25" fill="hold">
                                          <p:stCondLst>
                                            <p:cond delay="0"/>
                                          </p:stCondLst>
                                        </p:cTn>
                                        <p:tgtEl>
                                          <p:spTgt spid="221"/>
                                        </p:tgtEl>
                                        <p:attrNameLst>
                                          <p:attrName>style.visibility</p:attrName>
                                        </p:attrNameLst>
                                      </p:cBhvr>
                                      <p:to>
                                        <p:strVal val="hidden"/>
                                      </p:to>
                                    </p:set>
                                  </p:childTnLst>
                                </p:cTn>
                              </p:par>
                            </p:childTnLst>
                          </p:cTn>
                        </p:par>
                        <p:par>
                          <p:cTn id="26" fill="hold">
                            <p:stCondLst>
                              <p:cond delay="100"/>
                            </p:stCondLst>
                            <p:childTnLst>
                              <p:par>
                                <p:cTn id="27" presetID="1" presetClass="entr" presetSubtype="0" fill="hold" grpId="8" nodeType="afterEffect">
                                  <p:stCondLst>
                                    <p:cond delay="0"/>
                                  </p:stCondLst>
                                  <p:iterate>
                                    <p:tmAbs val="0"/>
                                  </p:iterate>
                                  <p:childTnLst>
                                    <p:set>
                                      <p:cBhvr>
                                        <p:cTn id="28"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7" animBg="1" advAuto="0"/>
      <p:bldP spid="222" grpId="8" animBg="1" advAuto="0"/>
      <p:bldP spid="225" grpId="2" animBg="1" advAuto="0"/>
      <p:bldP spid="227" grpId="6" animBg="1" advAuto="0"/>
      <p:bldP spid="228" grpId="3" animBg="1" advAuto="0"/>
      <p:bldP spid="228" grpId="4" animBg="1" advAuto="0"/>
      <p:bldP spid="229" grpId="5" animBg="1" advAuto="0"/>
      <p:bldP spid="230"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TotalTime>
  <Words>2654</Words>
  <Application>Microsoft Macintosh PowerPoint</Application>
  <PresentationFormat>Custom</PresentationFormat>
  <Paragraphs>327</Paragraphs>
  <Slides>63</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Gill Sans</vt:lpstr>
      <vt:lpstr>Helvetica</vt:lpstr>
      <vt:lpstr>Helvetica Light</vt:lpstr>
      <vt:lpstr>Helvetica Neue</vt:lpstr>
      <vt:lpstr>White</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Electrical Safety Sense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8</cp:revision>
  <dcterms:modified xsi:type="dcterms:W3CDTF">2018-10-08T21:11:22Z</dcterms:modified>
</cp:coreProperties>
</file>