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300" r:id="rId45"/>
  </p:sldIdLst>
  <p:sldSz cx="10160000" cy="7620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73404"/>
  </p:normalViewPr>
  <p:slideViewPr>
    <p:cSldViewPr snapToGrid="0" snapToObjects="1">
      <p:cViewPr varScale="1">
        <p:scale>
          <a:sx n="73" d="100"/>
          <a:sy n="73" d="100"/>
        </p:scale>
        <p:origin x="252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1" name="Shape 1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177800" indent="-177800">
              <a:lnSpc>
                <a:spcPct val="100000"/>
              </a:lnSpc>
              <a:buClr>
                <a:schemeClr val="accent1">
                  <a:hueOff val="273561"/>
                  <a:satOff val="2937"/>
                  <a:lumOff val="-22233"/>
                </a:schemeClr>
              </a:buClr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Welcome to Energy Safe Kids presentation.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8" name="Shape 2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An insulator does not let electricity flow through easily. In our experiment, what did we find out was a good insulator?</a:t>
            </a:r>
          </a:p>
          <a:p>
            <a:pPr marL="812800" lvl="1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Insulators are materials such as paper, plastic and rubber.</a:t>
            </a:r>
          </a:p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This energy stick is made of plastic which is an insulator.  However, the ends are metal which is a conductor. You act as a conductor when you touch the metal ends.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6" name="Shape 2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We just made a circuit and saw that electricity needs a path. The path of a circuit is made using a conductor, like wire.</a:t>
            </a:r>
          </a:p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 b="1">
                <a:latin typeface="Helvetica"/>
                <a:ea typeface="Helvetica"/>
                <a:cs typeface="Helvetica"/>
                <a:sym typeface="Helvetica"/>
              </a:defRPr>
            </a:pPr>
            <a:r>
              <a:t>A conductor allows electricity to flow through it easily, like metal wires do. </a:t>
            </a:r>
          </a:p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This energy stick is made of plastic which is an insulator.  However, the ends are metal which is a conductor. You act as a conductor when you touch the metal ends.</a:t>
            </a:r>
          </a:p>
          <a:p>
            <a:pPr marL="457200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Which one was a </a:t>
            </a:r>
            <a:r>
              <a:rPr b="1"/>
              <a:t>conductor? (aluminum foil) wires and people are also conductors</a:t>
            </a:r>
          </a:p>
          <a:p>
            <a:pPr marL="457200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Which was an </a:t>
            </a:r>
            <a:r>
              <a:rPr b="1"/>
              <a:t>insulator? (paper) rubber and plastic are also insulators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0" name="Shape 2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152400" indent="-152400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Now let’s explore electrical safety - inside.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3" name="Shape 2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Teachers, you have a copy of this poster that the students can look at and review ways to be safe.</a:t>
            </a:r>
          </a:p>
          <a:p>
            <a:pPr marL="152400" indent="-152400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Now let’s explore electrical safety - inside.</a:t>
            </a:r>
          </a:p>
          <a:p>
            <a:pPr lvl="1" indent="0">
              <a:lnSpc>
                <a:spcPct val="100000"/>
              </a:lnSpc>
              <a:defRPr sz="1400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Animation happens automatically.</a:t>
            </a:r>
          </a:p>
          <a:p>
            <a:pPr marL="228600" indent="-228600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Play it safe inside. Always:</a:t>
            </a:r>
          </a:p>
          <a:p>
            <a:pPr marL="457200" lvl="3" indent="-152400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Unplug appliances using the rubber plug – not the cord.</a:t>
            </a:r>
          </a:p>
          <a:p>
            <a:pPr marL="457200" lvl="3" indent="-152400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Never stick anything into an outlet except a plug.</a:t>
            </a:r>
          </a:p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Remember, that wires connected to an outlet are not safe to touch, you can get shocked or burned.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2" name="Shape 2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2861" indent="-172861">
              <a:buClr>
                <a:srgbClr val="000000"/>
              </a:buClr>
              <a:buSzPct val="75000"/>
              <a:buChar char="•"/>
              <a:defRPr sz="1300">
                <a:latin typeface="Arial"/>
                <a:ea typeface="Arial"/>
                <a:cs typeface="Arial"/>
                <a:sym typeface="Arial"/>
              </a:defRPr>
            </a:pPr>
            <a:r>
              <a:t>Do not overload outlets. This can be a fire hazard.</a:t>
            </a:r>
          </a:p>
          <a:p>
            <a:pPr marL="152400" lvl="3" indent="-152400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Use outlet caps – they can protect small children from shock and burns.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8" name="Shape 3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7800" lvl="2" indent="-177800">
              <a:buSzPct val="75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Do not mix water and electricity. </a:t>
            </a:r>
          </a:p>
          <a:p>
            <a:pPr marL="177800" lvl="2" indent="-177800">
              <a:buSzPct val="75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Do not touch </a:t>
            </a:r>
            <a:r>
              <a:rPr b="1"/>
              <a:t>frayed cords.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5" name="Shape 3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52400" lvl="1" indent="-152400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Do not touch electric equipment, like the circuit breaker box.</a:t>
            </a:r>
          </a:p>
          <a:p>
            <a:pPr marL="152400" lvl="1" indent="-152400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Never put utensils in the toaster while it is still plugged in. </a:t>
            </a:r>
          </a:p>
          <a:p>
            <a:pPr marL="152400" lvl="1" indent="-152400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Never use electric appliances or space heaters to dry clothes or bedding.</a:t>
            </a:r>
          </a:p>
          <a:p>
            <a:pPr marL="152400" lvl="1" indent="-152400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152400" lvl="1" indent="-152400">
              <a:lnSpc>
                <a:spcPct val="100000"/>
              </a:lnSpc>
              <a:buSzPct val="100000"/>
              <a:buChar char="•"/>
              <a:defRPr sz="1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Click to make the “NO TOUCH” symbol to come in as you mention each photo.</a:t>
            </a:r>
          </a:p>
          <a:p>
            <a:pPr marL="152400" lvl="1" indent="-152400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Is it OK to touch the circuit breaker box? </a:t>
            </a:r>
            <a:r>
              <a:rPr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rPr>
              <a:t>Click</a:t>
            </a:r>
          </a:p>
          <a:p>
            <a:pPr marL="152400" lvl="1" indent="-152400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Is it OK to put a fork or knife in a toaster while it is still plugged in? </a:t>
            </a:r>
            <a:r>
              <a:rPr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rPr>
              <a:t>Click </a:t>
            </a:r>
          </a:p>
          <a:p>
            <a:pPr marL="152400" lvl="1" indent="-152400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Is it OK to dry wet clothes or bedding on a space heater? </a:t>
            </a:r>
            <a:r>
              <a:rPr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rPr>
              <a:t>Click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2" name="Shape 3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400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It’s time for </a:t>
            </a:r>
            <a:r>
              <a:rPr b="1"/>
              <a:t>Damage Prevention Lingo.</a:t>
            </a:r>
            <a:r>
              <a:t>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0" name="Shape 3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06255" indent="-206255">
              <a:buSzPct val="100000"/>
              <a:buChar char="•"/>
              <a:defRPr sz="1400"/>
            </a:lvl1pPr>
            <a:lvl2pPr marL="777755" indent="-206255">
              <a:buSzPct val="100000"/>
              <a:buChar char="•"/>
              <a:defRPr sz="1400" b="1"/>
            </a:lvl2pPr>
          </a:lstStyle>
          <a:p>
            <a:r>
              <a:t>When too many appliances are plugged in, o____________  o__________ can be a fire hazard.</a:t>
            </a:r>
          </a:p>
          <a:p>
            <a:pPr lvl="1"/>
            <a:r>
              <a:t>Overloaded Outlets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8" name="Shape 3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06255" indent="-206255">
              <a:buSzPct val="100000"/>
              <a:buChar char="•"/>
              <a:defRPr sz="1400"/>
            </a:lvl1pPr>
            <a:lvl2pPr marL="777755" indent="-206255">
              <a:buSzPct val="100000"/>
              <a:buChar char="•"/>
              <a:defRPr sz="1400" b="1"/>
            </a:lvl2pPr>
          </a:lstStyle>
          <a:p>
            <a:r>
              <a:t>Do not touch or use a broken or f_____ c____. It can be dangerous.</a:t>
            </a:r>
          </a:p>
          <a:p>
            <a:pPr lvl="1"/>
            <a:r>
              <a:t>Frayed Cord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Shape 17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As part of our presentation, we are going to Think!, Talk! and Take Action! about electrical </a:t>
            </a:r>
            <a:r>
              <a:rPr b="1"/>
              <a:t>safety.</a:t>
            </a:r>
          </a:p>
          <a:p>
            <a: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We will see our super hero,  when it is time to play the </a:t>
            </a:r>
            <a:r>
              <a:rPr b="1"/>
              <a:t>Damage Prevention Lingo</a:t>
            </a:r>
            <a:r>
              <a:t> game. </a:t>
            </a:r>
          </a:p>
          <a:p>
            <a:pPr marL="180473" indent="-180473">
              <a:lnSpc>
                <a:spcPct val="100000"/>
              </a:lnSpc>
              <a:buSzPct val="100000"/>
              <a:buChar char="•"/>
              <a:defRPr sz="1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u="sng"/>
              <a:t>Damage</a:t>
            </a:r>
            <a:r>
              <a:rPr b="0"/>
              <a:t> and </a:t>
            </a:r>
            <a:r>
              <a:rPr u="sng"/>
              <a:t>prevention</a:t>
            </a:r>
            <a:r>
              <a:rPr b="0"/>
              <a:t> are two big words. Damage means to break something and prevention means to keep it from happening.</a:t>
            </a:r>
            <a:r>
              <a:t> </a:t>
            </a:r>
          </a:p>
          <a:p>
            <a: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Playing Damage Prevention Lingo will help you learn to be safe around electricity.</a:t>
            </a:r>
          </a:p>
          <a:p>
            <a: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You can be a Damage Prevention Hero and teach others about safety.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2" name="Shape 3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7800" indent="-177800">
              <a:lnSpc>
                <a:spcPct val="100000"/>
              </a:lnSpc>
              <a:buClr>
                <a:srgbClr val="000000"/>
              </a:buClr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Before any digging occurs at home or in a community, someone must call 811 so that electric power line locations are properly marked above ground.</a:t>
            </a:r>
          </a:p>
          <a:p>
            <a:pPr marL="180473" lvl="1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These markers are important because they help people know where not to dig.  </a:t>
            </a:r>
          </a:p>
          <a:p>
            <a:pPr marL="180473" lvl="1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Hitting buried electric power lines or communication lines can cause damage and serious incidents.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8" name="Shape 3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Different colored flags mean different utilities are buried underground.</a:t>
            </a:r>
          </a:p>
          <a:p>
            <a:pPr marL="751973" lvl="1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White flags or paint show where the someone wants to dig.</a:t>
            </a:r>
          </a:p>
          <a:p>
            <a:pPr marL="751973" lvl="1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Electricity lines are marked with red.</a:t>
            </a:r>
          </a:p>
          <a:p>
            <a:pPr marL="751973" lvl="1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Natural gas lines are marked with yellow flags, markers or paint.</a:t>
            </a:r>
          </a:p>
          <a:p>
            <a:pPr marL="751973" lvl="1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Water lines are marked with blue.</a:t>
            </a:r>
          </a:p>
          <a:p>
            <a:pPr marL="751973" lvl="1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Other colors mark things like cable (orange) and sewer lines (green).</a:t>
            </a:r>
          </a:p>
          <a:p>
            <a:pPr marL="177800" indent="-177800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NEVER move or pull out marker flags. </a:t>
            </a:r>
          </a:p>
          <a:p>
            <a:pPr marL="177800" indent="-177800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If you see flags that are laying around, you should leave them alone, never put thumbtack in the ground. 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5" name="Shape 3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Before any digging occurs at home or in a community, someone must call 811 so that the location of </a:t>
            </a:r>
            <a:r>
              <a:rPr u="sng"/>
              <a:t>buried power lines</a:t>
            </a:r>
            <a:r>
              <a:t> and utility cables are properly marked </a:t>
            </a:r>
            <a:r>
              <a:rPr b="1" u="sng"/>
              <a:t>above</a:t>
            </a:r>
            <a:r>
              <a:t> ground.</a:t>
            </a:r>
          </a:p>
          <a:p>
            <a: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It is fast. It is free. It is the law.</a:t>
            </a:r>
          </a:p>
          <a:p>
            <a: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There is a Call 811 Before You Dig video that is about a pirate and two students, Jenny and Michael. It is on the Energy Safe Kids website which we will show you later.</a:t>
            </a:r>
          </a:p>
          <a:p>
            <a: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Once you have seen it - teachers - share it with others in the school, perhaps even sharing it during the announcements.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2" name="Shape 37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400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It’s time for </a:t>
            </a:r>
            <a:r>
              <a:rPr b="1"/>
              <a:t>Damage Prevention Lingo.</a:t>
            </a:r>
            <a:r>
              <a:t> 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0" name="Shape 3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06255" indent="-206255">
              <a:buSzPct val="100000"/>
              <a:buChar char="•"/>
              <a:defRPr sz="1400"/>
            </a:lvl1pPr>
            <a:lvl2pPr marL="777755" indent="-206255">
              <a:buSzPct val="100000"/>
              <a:buChar char="•"/>
              <a:defRPr sz="1400" b="1"/>
            </a:lvl2pPr>
          </a:lstStyle>
          <a:p>
            <a:r>
              <a:t>Call ____ to have buried power lines and utility cables located and marked.</a:t>
            </a:r>
          </a:p>
          <a:p>
            <a:pPr lvl="1"/>
            <a:r>
              <a:t>811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8" name="Shape 3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lvl1pPr>
            <a:lvl2pPr marL="751973" indent="-180473">
              <a:lnSpc>
                <a:spcPct val="100000"/>
              </a:lnSpc>
              <a:buSzPct val="100000"/>
              <a:buChar char="•"/>
              <a:defRPr sz="1400" b="1">
                <a:latin typeface="Helvetica"/>
                <a:ea typeface="Helvetica"/>
                <a:cs typeface="Helvetica"/>
                <a:sym typeface="Helvetica"/>
              </a:defRPr>
            </a:lvl2pPr>
          </a:lstStyle>
          <a:p>
            <a:r>
              <a:t>Pay attention to these colorful things that can tell you what is below.</a:t>
            </a:r>
          </a:p>
          <a:p>
            <a:pPr lvl="1"/>
            <a:r>
              <a:t>Marker Flags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6" name="Shape 3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Char char="•"/>
              <a:defRPr sz="1400"/>
            </a:lvl1pPr>
            <a:lvl2pPr marL="457200" indent="-228600">
              <a:buSzPct val="100000"/>
              <a:buChar char="•"/>
              <a:defRPr sz="1400" b="1"/>
            </a:lvl2pPr>
          </a:lstStyle>
          <a:p>
            <a:r>
              <a:t>Call 811 to mark the location of utility cables and buried P_____  L____.</a:t>
            </a:r>
          </a:p>
          <a:p>
            <a:pPr lvl="1"/>
            <a:r>
              <a:t>Power Lines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2" name="Shape 4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Electrical safety outside.</a:t>
            </a:r>
          </a:p>
          <a:p>
            <a:pPr marL="228600" indent="-228600"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Go inside when there is a storm.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8" name="Shape 4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2861" indent="-172861">
              <a:buSzPct val="75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Play it safe outside. </a:t>
            </a:r>
          </a:p>
          <a:p>
            <a:pPr marL="172861" indent="-172861">
              <a:buSzPct val="75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Do we know if the power lines still have electricity going through them? </a:t>
            </a:r>
          </a:p>
          <a:p>
            <a:pPr marL="172861" indent="-172861">
              <a:buSzPct val="75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We should </a:t>
            </a:r>
            <a:r>
              <a:rPr b="1"/>
              <a:t>always</a:t>
            </a:r>
            <a:r>
              <a:t> expect electricity to be going through the wires even if you don’t see sparks.</a:t>
            </a:r>
          </a:p>
          <a:p>
            <a:pPr marL="172861" indent="-172861">
              <a:buSzPct val="75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172861" indent="-172861">
              <a:buSzPct val="75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Stop, turn around and go the other way.</a:t>
            </a:r>
            <a:r>
              <a:t> </a:t>
            </a:r>
          </a:p>
          <a:p>
            <a:pPr marL="172861" indent="-172861">
              <a:buSzPct val="75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Stay away from downed power lines.</a:t>
            </a:r>
          </a:p>
          <a:p>
            <a:pPr marL="172861" indent="-172861">
              <a:buSzPct val="75000"/>
              <a:buChar char="•"/>
              <a:defRPr sz="1400" b="1">
                <a:latin typeface="Arial"/>
                <a:ea typeface="Arial"/>
                <a:cs typeface="Arial"/>
                <a:sym typeface="Arial"/>
              </a:defRPr>
            </a:pPr>
            <a:r>
              <a:t>Have an adult call 911 if you see downed power lines.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7" name="Shape 4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2861" indent="-172861">
              <a:buSzPct val="7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Can you see the orange cones in the road at the top of the photo? Why are they there?</a:t>
            </a:r>
          </a:p>
          <a:p>
            <a:pPr marL="172861" indent="-172861">
              <a:buSzPct val="75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172861" indent="-172861">
              <a:buSzPct val="7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Stop, turn around and go the other way.</a:t>
            </a:r>
            <a:r>
              <a:t> </a:t>
            </a:r>
          </a:p>
          <a:p>
            <a:pPr marL="172861" indent="-172861">
              <a:buSzPct val="7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Stay away from downed power lines.</a:t>
            </a:r>
          </a:p>
          <a:p>
            <a:pPr marL="172861" indent="-172861">
              <a:buSzPct val="75000"/>
              <a:buChar char="•"/>
              <a:defRPr sz="1400" b="1">
                <a:latin typeface="Helvetica"/>
                <a:ea typeface="Helvetica"/>
                <a:cs typeface="Helvetica"/>
                <a:sym typeface="Helvetica"/>
              </a:defRPr>
            </a:pPr>
            <a:r>
              <a:t>Have an adult call 911 if you see downed power lines.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4" name="Shape 1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2861" indent="-172861">
              <a:lnSpc>
                <a:spcPct val="100000"/>
              </a:lnSpc>
              <a:buSzPct val="7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Today we will learn about energy. </a:t>
            </a:r>
          </a:p>
          <a:p>
            <a:pPr marL="172861" indent="-172861">
              <a:lnSpc>
                <a:spcPct val="100000"/>
              </a:lnSpc>
              <a:buSzPct val="7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We will learn about the properties of electricity. </a:t>
            </a:r>
          </a:p>
          <a:p>
            <a:pPr marL="172861" indent="-172861">
              <a:lnSpc>
                <a:spcPct val="100000"/>
              </a:lnSpc>
              <a:buSzPct val="7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Learn about electrical safety, inside and outside. </a:t>
            </a:r>
          </a:p>
          <a:p>
            <a:pPr marL="172861" indent="-172861">
              <a:lnSpc>
                <a:spcPct val="100000"/>
              </a:lnSpc>
              <a:buSzPct val="7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We will play Damage Prevention Lingo.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7" name="Shape 4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94468" indent="-194468">
              <a:buSzPct val="14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If power lines fall on your car, </a:t>
            </a:r>
            <a:r>
              <a:rPr b="1"/>
              <a:t>stay inside the car and call 911</a:t>
            </a:r>
            <a:r>
              <a:t>. </a:t>
            </a:r>
          </a:p>
          <a:p>
            <a:pPr marL="194468" indent="-194468">
              <a:buSzPct val="145000"/>
              <a:buChar char="•"/>
              <a:defRPr sz="1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194468" indent="-194468">
              <a:buSzPct val="14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Do not touch anything metal on the vehicle.</a:t>
            </a:r>
          </a:p>
          <a:p>
            <a:pPr marL="194468" indent="-194468">
              <a:buSzPct val="14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Do NOT leave the vehicle until you are instructed by emergency personnel. </a:t>
            </a:r>
          </a:p>
          <a:p>
            <a:pPr marL="194468" indent="-194468">
              <a:buSzPct val="145000"/>
              <a:buChar char="•"/>
              <a:defRPr sz="1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Click for steps to follow.</a:t>
            </a:r>
          </a:p>
          <a:p>
            <a:pPr marL="194468" indent="-194468">
              <a:buSzPct val="14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If you must get out of your car, do these four things: </a:t>
            </a:r>
          </a:p>
          <a:p>
            <a:pPr marL="638968" lvl="1" indent="-194468">
              <a:buSzPct val="14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open the door,</a:t>
            </a:r>
            <a:r>
              <a:t> but do NOT step out</a:t>
            </a:r>
          </a:p>
          <a:p>
            <a:pPr marL="638968" lvl="1" indent="-194468">
              <a:buSzPct val="14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stand on the edge of the doorframe</a:t>
            </a:r>
            <a:r>
              <a:t>, remember NOT to touch anything metal</a:t>
            </a:r>
          </a:p>
          <a:p>
            <a:pPr marL="638968" lvl="1" indent="-194468">
              <a:buSzPct val="145000"/>
              <a:buChar char="•"/>
              <a:defRPr sz="1400" b="1">
                <a:latin typeface="Helvetica"/>
                <a:ea typeface="Helvetica"/>
                <a:cs typeface="Helvetica"/>
                <a:sym typeface="Helvetica"/>
              </a:defRPr>
            </a:pPr>
            <a:r>
              <a:t>jump out with your feet together </a:t>
            </a:r>
          </a:p>
          <a:p>
            <a:pPr marL="638968" lvl="1" indent="-194468">
              <a:buSzPct val="14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THEN hop away to a safe location</a:t>
            </a:r>
            <a:r>
              <a:t>. Keep your feet together the entire time you hop. Do NOT walk.</a:t>
            </a:r>
          </a:p>
          <a:p>
            <a:pPr>
              <a:defRPr sz="1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172861" indent="-172861">
              <a:buSzPct val="14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Does everyone see these 3 red lines in the picture? </a:t>
            </a:r>
          </a:p>
          <a:p>
            <a:pPr marL="172861" indent="-172861">
              <a:buSzPct val="14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See how the lines get thinner the further away from the door. </a:t>
            </a:r>
          </a:p>
          <a:p>
            <a:pPr marL="172861" indent="-172861">
              <a:buSzPct val="14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The </a:t>
            </a:r>
            <a:r>
              <a:rPr u="sng"/>
              <a:t>energy</a:t>
            </a:r>
            <a:r>
              <a:t> in the downed power lines are more powerful CLOSER to the car. As you hop away from the car, there is </a:t>
            </a:r>
            <a:r>
              <a:rPr u="sng"/>
              <a:t>less energy</a:t>
            </a:r>
            <a:r>
              <a:t>.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8" name="Shape 4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5846" indent="-175846" defTabSz="3175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Electricity is transported from where it is generated to your community through power lines.</a:t>
            </a:r>
          </a:p>
          <a:p>
            <a:pPr marL="175846" indent="-175846" defTabSz="3175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Be sure to stay away from power lines. Stay at least 25 feet away from power lines </a:t>
            </a:r>
            <a:r>
              <a:rPr b="1"/>
              <a:t>(about the length of a school bus)</a:t>
            </a:r>
            <a:r>
              <a:t>, 100 feet away from downed power lines.</a:t>
            </a:r>
            <a:r>
              <a:rPr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rPr>
              <a:t> </a:t>
            </a:r>
          </a:p>
          <a:p>
            <a:pPr marL="175846" indent="-175846" defTabSz="3175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rPr>
              <a:t>Click for buses will move in.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5" name="Shape 4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400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It’s time for </a:t>
            </a:r>
            <a:r>
              <a:rPr b="1"/>
              <a:t>Damage Prevention Lingo.</a:t>
            </a:r>
            <a:r>
              <a:t> 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3" name="Shape 4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52400" indent="-152400">
              <a:lnSpc>
                <a:spcPct val="100000"/>
              </a:lnSpc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For electrical safety outside, stay 100 feet away from d_____  p____   l_____.</a:t>
            </a:r>
          </a:p>
          <a:p>
            <a:pPr marL="304800" lvl="2" indent="-152400">
              <a:lnSpc>
                <a:spcPct val="100000"/>
              </a:lnSpc>
              <a:buSzPct val="100000"/>
              <a:buChar char="•"/>
              <a:defRPr sz="1400" b="1">
                <a:latin typeface="Arial"/>
                <a:ea typeface="Arial"/>
                <a:cs typeface="Arial"/>
                <a:sym typeface="Arial"/>
              </a:defRPr>
            </a:pPr>
            <a:r>
              <a:t>Downed Power Lines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1" name="Shape 4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06255" indent="-206255">
              <a:buSzPct val="100000"/>
              <a:buChar char="•"/>
              <a:defRPr sz="1400"/>
            </a:lvl1pPr>
            <a:lvl2pPr marL="777755" indent="-206255">
              <a:buSzPct val="100000"/>
              <a:buChar char="•"/>
              <a:defRPr sz="1400" b="1"/>
            </a:lvl2pPr>
          </a:lstStyle>
          <a:p>
            <a:r>
              <a:t>Stop, turn around and go the other way. Have an adult call ____ if you see a downed power line.</a:t>
            </a:r>
          </a:p>
          <a:p>
            <a:pPr lvl="1"/>
            <a:r>
              <a:t>911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8" name="Shape 4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Char char="•"/>
              <a:defRPr sz="1400"/>
            </a:pPr>
            <a:r>
              <a:rPr b="1"/>
              <a:t>Stay away from electrical equipment, </a:t>
            </a:r>
            <a:r>
              <a:t>like the one in this picture. </a:t>
            </a:r>
          </a:p>
          <a:p>
            <a:pPr marL="228600" indent="-228600">
              <a:buSzPct val="100000"/>
              <a:buChar char="•"/>
              <a:defRPr sz="1400"/>
            </a:pPr>
            <a:r>
              <a:rPr b="1"/>
              <a:t>DO NOT </a:t>
            </a:r>
            <a:r>
              <a:t>climb substation fences for any reason. If something goes over the fence like a ball or toy, it is gone.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8" name="Shape 4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Do not climb power poles.</a:t>
            </a:r>
          </a:p>
          <a:p>
            <a:pPr marL="228600" indent="-228600"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Do not climb trees near power lines.</a:t>
            </a:r>
          </a:p>
          <a:p>
            <a:pPr marL="228600" indent="-228600"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Do not fly kites or drones around power lines. Let go of the kite immediately if it gets near wires.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7" name="Shape 4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Do not play around electric equipment such as </a:t>
            </a:r>
            <a:r>
              <a:rPr b="1"/>
              <a:t>electric meters</a:t>
            </a:r>
            <a:r>
              <a:t> or pad mount </a:t>
            </a:r>
            <a:r>
              <a:rPr b="1"/>
              <a:t>transformers</a:t>
            </a:r>
            <a:r>
              <a:t>.</a:t>
            </a:r>
          </a:p>
          <a:p>
            <a:pPr marL="228600" indent="-228600"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Pad mount transformers are transformers for buried electrical lines. </a:t>
            </a:r>
          </a:p>
          <a:p>
            <a:pPr marL="228600" indent="-228600"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They change the voltages going into homes or business and are very powerful. 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4" name="Shape 50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400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It’s time for </a:t>
            </a:r>
            <a:r>
              <a:rPr b="1"/>
              <a:t>Damage Prevention Lingo.</a:t>
            </a:r>
            <a:r>
              <a:t> 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2" name="Shape 5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4171" indent="-174171">
              <a:buSzPct val="100000"/>
              <a:buChar char="•"/>
              <a:defRPr sz="1400"/>
            </a:pPr>
            <a:r>
              <a:t>Never climb the fence around a s______ for any reason. It is dangerous.</a:t>
            </a:r>
          </a:p>
          <a:p>
            <a:pPr marL="326571" lvl="2" indent="-174171">
              <a:buSzPct val="100000"/>
              <a:buChar char="•"/>
              <a:defRPr sz="1400" b="1"/>
            </a:pPr>
            <a:r>
              <a:t>Substation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5" name="Shape 1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We use energy to do almost everything, so it is important to understand where our energy comes from.</a:t>
            </a:r>
          </a:p>
          <a:p>
            <a:pPr marL="180473" lvl="1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Renewable resources are sources of energy that are naturally replaced; like wind, water and solar. </a:t>
            </a:r>
          </a:p>
          <a:p>
            <a:pPr marL="180473" lvl="1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Nonrenewable resources are sources that take a long time to make and once they are gone, they are gone: like our fossil fuels, coal, oil and natural gas.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hape 51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0" name="Shape 52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lvl1pPr>
            <a:lvl2pPr marL="751973" indent="-180473">
              <a:lnSpc>
                <a:spcPct val="100000"/>
              </a:lnSpc>
              <a:buSzPct val="100000"/>
              <a:buChar char="•"/>
              <a:defRPr sz="1400" b="1">
                <a:latin typeface="Helvetica"/>
                <a:ea typeface="Helvetica"/>
                <a:cs typeface="Helvetica"/>
                <a:sym typeface="Helvetica"/>
              </a:defRPr>
            </a:lvl2pPr>
          </a:lstStyle>
          <a:p>
            <a:r>
              <a:t>Pad mount ___________ change the voltage of the buried power lines and can be dangerous to play on.</a:t>
            </a:r>
          </a:p>
          <a:p>
            <a:pPr lvl="1"/>
            <a:r>
              <a:t>Transformers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8" name="Shape 5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lvl1pPr>
            <a:lvl2pPr marL="751973" indent="-180473">
              <a:lnSpc>
                <a:spcPct val="100000"/>
              </a:lnSpc>
              <a:buSzPct val="100000"/>
              <a:buChar char="•"/>
              <a:defRPr sz="1400" b="1">
                <a:latin typeface="Helvetica"/>
                <a:ea typeface="Helvetica"/>
                <a:cs typeface="Helvetica"/>
                <a:sym typeface="Helvetica"/>
              </a:defRPr>
            </a:lvl2pPr>
          </a:lstStyle>
          <a:p>
            <a:r>
              <a:t>Never play around electrical equipment like e____  m____ and the c____  b____  b___. It is dangerous.</a:t>
            </a:r>
          </a:p>
          <a:p>
            <a:pPr lvl="1"/>
            <a:r>
              <a:t>Electric Meters, Circuit Breaker Box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3" name="Shape 5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172861" indent="-172861">
              <a:buSzPct val="7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Electricity is a powerful energy source and we must be safe when using it.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0" name="Shape 5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Students, be an Energy Safe Kid!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3" name="Shape 5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00789" indent="-300789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You can be an </a:t>
            </a:r>
            <a:r>
              <a:rPr b="1"/>
              <a:t>Energy</a:t>
            </a:r>
            <a:r>
              <a:rPr>
                <a:solidFill>
                  <a:schemeClr val="accent1"/>
                </a:solidFill>
              </a:rPr>
              <a:t> </a:t>
            </a:r>
            <a:r>
              <a:rPr b="1"/>
              <a:t>Safe</a:t>
            </a:r>
            <a:r>
              <a:t> </a:t>
            </a:r>
            <a:r>
              <a:rPr b="1"/>
              <a:t>Kid. </a:t>
            </a:r>
            <a:r>
              <a:rPr b="1">
                <a:solidFill>
                  <a:schemeClr val="accent1"/>
                </a:solidFill>
              </a:rPr>
              <a:t>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5" name="Shape 2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52400" indent="-152400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Electricity is an energy source that is used to heat buildings, cook food, dry clothes, heat water and give us light. </a:t>
            </a:r>
          </a:p>
          <a:p>
            <a:pPr marL="152400" indent="-152400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Look at all the ways we use electricity. </a:t>
            </a:r>
          </a:p>
          <a:p>
            <a:pPr marL="152400" indent="-152400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Let’s talk about electricity.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1" name="Shape 2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What is electricity?</a:t>
            </a:r>
          </a:p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Electricity is the flow of electrons.</a:t>
            </a:r>
          </a:p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It needs to travel on a path. A complete path is called a circuit.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1" name="Shape 2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For electricity to work, it needs to travel on a circuit, like cars travel on a race track. </a:t>
            </a:r>
          </a:p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rPr>
              <a:t>Click once for all 3 boxes to come in. </a:t>
            </a:r>
          </a:p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An electrical circuit allows energy to be changed from one form to another.</a:t>
            </a:r>
          </a:p>
          <a:p>
            <a:pPr marL="685800" lvl="2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Batteries contain chemical energy that changes into electrical energy.</a:t>
            </a:r>
          </a:p>
          <a:p>
            <a:pPr marL="685800" lvl="2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The electrical energy moves through the wire but some of it is changed into heat energy due to resistance in the wire.</a:t>
            </a:r>
          </a:p>
          <a:p>
            <a:pPr marL="685800" lvl="2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The light bulb changes the energy again, from electrical energy into light and more heat energy.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0" name="Shape 2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An electrical circuit can be open or closed. </a:t>
            </a:r>
            <a:r>
              <a:rPr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rPr>
              <a:t>Click to show a diagram of an open circuit.</a:t>
            </a:r>
          </a:p>
          <a:p>
            <a:pPr marL="673100" lvl="2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When the circuit is open, the path is broken and no electricity can flow. </a:t>
            </a:r>
            <a:r>
              <a:rPr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rPr>
              <a:t>Click to show a diagram of a closed circuit.</a:t>
            </a:r>
          </a:p>
          <a:p>
            <a:pPr marL="673100" lvl="2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This is how a light switch works, it opens and closes the circuit. When the switch is off, the electrical pathway is not complete, so no electricity can flow.</a:t>
            </a:r>
          </a:p>
          <a:p>
            <a:pPr marL="673100" lvl="2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When you flip the switch, you close the circuit and the light turns on.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0" name="Shape 25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355600">
              <a:lnSpc>
                <a:spcPct val="100000"/>
              </a:lnSpc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An electrical circuit can be open or closed. </a:t>
            </a:r>
            <a:r>
              <a:rPr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rPr>
              <a:t>Click to show a diagram of an open circuit.</a:t>
            </a:r>
          </a:p>
          <a:p>
            <a:pPr marL="673100" lvl="2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When the circuit is open, the path is broken and no electricity can flow. </a:t>
            </a:r>
            <a:r>
              <a:rPr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rPr>
              <a:t>Click to show a diagram of a closed circuit.</a:t>
            </a:r>
          </a:p>
          <a:p>
            <a:pPr marL="673100" lvl="2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This is how a light switch works, it opens and closes the circuit. When the switch is off, the electrical pathway is not complete, so no electricity can flow.</a:t>
            </a:r>
          </a:p>
          <a:p>
            <a:pPr marL="673100" lvl="2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When you flip the switch, you close the circuit and the light turns on.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992187" y="1279921"/>
            <a:ext cx="8175626" cy="257968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92187" y="3929062"/>
            <a:ext cx="8175626" cy="88304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  <a:lvl2pPr marL="0" indent="228600" algn="ctr">
              <a:spcBef>
                <a:spcPts val="0"/>
              </a:spcBef>
              <a:buSzTx/>
              <a:buNone/>
              <a:defRPr sz="2400"/>
            </a:lvl2pPr>
            <a:lvl3pPr marL="0" indent="457200" algn="ctr">
              <a:spcBef>
                <a:spcPts val="0"/>
              </a:spcBef>
              <a:buSzTx/>
              <a:buNone/>
              <a:defRPr sz="2400"/>
            </a:lvl3pPr>
            <a:lvl4pPr marL="0" indent="685800" algn="ctr">
              <a:spcBef>
                <a:spcPts val="0"/>
              </a:spcBef>
              <a:buSzTx/>
              <a:buNone/>
              <a:defRPr sz="2400"/>
            </a:lvl4pPr>
            <a:lvl5pPr marL="0" indent="914400" algn="ctr">
              <a:spcBef>
                <a:spcPts val="0"/>
              </a:spcBef>
              <a:buSz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>
            <a:spLocks noGrp="1"/>
          </p:cNvSpPr>
          <p:nvPr>
            <p:ph type="body" sz="quarter" idx="13"/>
          </p:nvPr>
        </p:nvSpPr>
        <p:spPr>
          <a:xfrm>
            <a:off x="992187" y="4970859"/>
            <a:ext cx="8175626" cy="3683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>
            <a:spLocks noGrp="1"/>
          </p:cNvSpPr>
          <p:nvPr>
            <p:ph type="body" sz="quarter" idx="14"/>
          </p:nvPr>
        </p:nvSpPr>
        <p:spPr>
          <a:xfrm>
            <a:off x="992187" y="3333750"/>
            <a:ext cx="8175626" cy="53578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-635000" y="0"/>
            <a:ext cx="11900052" cy="793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gradFill flip="none" rotWithShape="1">
          <a:gsLst>
            <a:gs pos="0">
              <a:srgbClr val="FFFFFF"/>
            </a:gs>
            <a:gs pos="68203">
              <a:srgbClr val="EAEAEA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–Johnny Appleseed"/>
          <p:cNvSpPr>
            <a:spLocks noGrp="1"/>
          </p:cNvSpPr>
          <p:nvPr>
            <p:ph type="body" sz="quarter" idx="13"/>
          </p:nvPr>
        </p:nvSpPr>
        <p:spPr>
          <a:xfrm>
            <a:off x="992187" y="4970859"/>
            <a:ext cx="8175626" cy="3683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18" name="“Type a quote here.”"/>
          <p:cNvSpPr>
            <a:spLocks noGrp="1"/>
          </p:cNvSpPr>
          <p:nvPr>
            <p:ph type="body" sz="quarter" idx="14"/>
          </p:nvPr>
        </p:nvSpPr>
        <p:spPr>
          <a:xfrm>
            <a:off x="992187" y="3333750"/>
            <a:ext cx="8175626" cy="53578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ESK-Presentation-standard2.png" descr="ESK-Presentation-standard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3175">
            <a:miter lim="400000"/>
          </a:ln>
        </p:spPr>
      </p:pic>
      <p:sp>
        <p:nvSpPr>
          <p:cNvPr id="127" name="Title Text"/>
          <p:cNvSpPr txBox="1">
            <a:spLocks noGrp="1"/>
          </p:cNvSpPr>
          <p:nvPr>
            <p:ph type="title"/>
          </p:nvPr>
        </p:nvSpPr>
        <p:spPr>
          <a:xfrm>
            <a:off x="2788046" y="178593"/>
            <a:ext cx="6064592" cy="972345"/>
          </a:xfrm>
          <a:prstGeom prst="rect">
            <a:avLst/>
          </a:prstGeom>
        </p:spPr>
        <p:txBody>
          <a:bodyPr/>
          <a:lstStyle>
            <a:lvl1pPr algn="l" defTabSz="456406">
              <a:defRPr sz="5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pic>
        <p:nvPicPr>
          <p:cNvPr id="128" name="Volt-NamePlate.png" descr="Volt-NamePla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6" y="68456"/>
            <a:ext cx="2575556" cy="1051030"/>
          </a:xfrm>
          <a:prstGeom prst="rect">
            <a:avLst/>
          </a:prstGeom>
          <a:ln w="3175">
            <a:miter lim="400000"/>
          </a:ln>
        </p:spPr>
      </p:pic>
      <p:sp>
        <p:nvSpPr>
          <p:cNvPr id="1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074090" y="7223125"/>
            <a:ext cx="289790" cy="295275"/>
          </a:xfrm>
          <a:prstGeom prst="rect">
            <a:avLst/>
          </a:prstGeom>
        </p:spPr>
        <p:txBody>
          <a:bodyPr/>
          <a:lstStyle>
            <a:lvl1pPr defTabSz="456406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gradFill flip="none" rotWithShape="1">
          <a:gsLst>
            <a:gs pos="0">
              <a:srgbClr val="FFFFFF"/>
            </a:gs>
            <a:gs pos="68203">
              <a:srgbClr val="EAEAEA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–Johnny Appleseed"/>
          <p:cNvSpPr>
            <a:spLocks noGrp="1"/>
          </p:cNvSpPr>
          <p:nvPr>
            <p:ph type="body" sz="quarter" idx="13"/>
          </p:nvPr>
        </p:nvSpPr>
        <p:spPr>
          <a:xfrm>
            <a:off x="992187" y="4970859"/>
            <a:ext cx="8175626" cy="3683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37" name="“Type a quote here.”"/>
          <p:cNvSpPr>
            <a:spLocks noGrp="1"/>
          </p:cNvSpPr>
          <p:nvPr>
            <p:ph type="body" sz="quarter" idx="14"/>
          </p:nvPr>
        </p:nvSpPr>
        <p:spPr>
          <a:xfrm>
            <a:off x="992187" y="3333750"/>
            <a:ext cx="8175626" cy="53578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</a:lstStyle>
          <a:p>
            <a:r>
              <a:t>“Type a quote here.” </a:t>
            </a:r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44267" y="7228085"/>
            <a:ext cx="261544" cy="25717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itle Text"/>
          <p:cNvSpPr txBox="1">
            <a:spLocks noGrp="1"/>
          </p:cNvSpPr>
          <p:nvPr>
            <p:ph type="title"/>
          </p:nvPr>
        </p:nvSpPr>
        <p:spPr>
          <a:xfrm>
            <a:off x="992187" y="2520156"/>
            <a:ext cx="8175626" cy="2579688"/>
          </a:xfrm>
          <a:prstGeom prst="rect">
            <a:avLst/>
          </a:prstGeom>
        </p:spPr>
        <p:txBody>
          <a:bodyPr/>
          <a:lstStyle>
            <a:lvl1pPr>
              <a:defRPr sz="6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44243" y="7228085"/>
            <a:ext cx="261592" cy="252191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255117" y="496093"/>
            <a:ext cx="7639844" cy="50958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992187" y="5248671"/>
            <a:ext cx="8175626" cy="1111251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92187" y="6399609"/>
            <a:ext cx="8175626" cy="88304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  <a:lvl2pPr marL="0" indent="228600" algn="ctr">
              <a:spcBef>
                <a:spcPts val="0"/>
              </a:spcBef>
              <a:buSzTx/>
              <a:buNone/>
              <a:defRPr sz="2400"/>
            </a:lvl2pPr>
            <a:lvl3pPr marL="0" indent="457200" algn="ctr">
              <a:spcBef>
                <a:spcPts val="0"/>
              </a:spcBef>
              <a:buSzTx/>
              <a:buNone/>
              <a:defRPr sz="2400"/>
            </a:lvl3pPr>
            <a:lvl4pPr marL="0" indent="685800" algn="ctr">
              <a:spcBef>
                <a:spcPts val="0"/>
              </a:spcBef>
              <a:buSzTx/>
              <a:buNone/>
              <a:defRPr sz="2400"/>
            </a:lvl4pPr>
            <a:lvl5pPr marL="0" indent="914400" algn="ctr">
              <a:spcBef>
                <a:spcPts val="0"/>
              </a:spcBef>
              <a:buSz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30144" y="7223125"/>
            <a:ext cx="289790" cy="29527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992187" y="2520156"/>
            <a:ext cx="8175626" cy="257968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2123281" y="496093"/>
            <a:ext cx="9653985" cy="643599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744140" y="496093"/>
            <a:ext cx="4167189" cy="3115470"/>
          </a:xfrm>
          <a:prstGeom prst="rect">
            <a:avLst/>
          </a:prstGeom>
        </p:spPr>
        <p:txBody>
          <a:bodyPr anchor="b"/>
          <a:lstStyle>
            <a:lvl1pPr>
              <a:defRPr sz="46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44140" y="3720703"/>
            <a:ext cx="4167189" cy="32047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  <a:lvl2pPr marL="0" indent="228600" algn="ctr">
              <a:spcBef>
                <a:spcPts val="0"/>
              </a:spcBef>
              <a:buSzTx/>
              <a:buNone/>
              <a:defRPr sz="2400"/>
            </a:lvl2pPr>
            <a:lvl3pPr marL="0" indent="457200" algn="ctr">
              <a:spcBef>
                <a:spcPts val="0"/>
              </a:spcBef>
              <a:buSzTx/>
              <a:buNone/>
              <a:defRPr sz="2400"/>
            </a:lvl3pPr>
            <a:lvl4pPr marL="0" indent="685800" algn="ctr">
              <a:spcBef>
                <a:spcPts val="0"/>
              </a:spcBef>
              <a:buSzTx/>
              <a:buNone/>
              <a:defRPr sz="2400"/>
            </a:lvl4pPr>
            <a:lvl5pPr marL="0" indent="914400" algn="ctr">
              <a:spcBef>
                <a:spcPts val="0"/>
              </a:spcBef>
              <a:buSz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13"/>
          </p:nvPr>
        </p:nvSpPr>
        <p:spPr>
          <a:xfrm>
            <a:off x="3542109" y="2033984"/>
            <a:ext cx="7366993" cy="49113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44140" y="2033984"/>
            <a:ext cx="4167189" cy="4911329"/>
          </a:xfrm>
          <a:prstGeom prst="rect">
            <a:avLst/>
          </a:prstGeom>
        </p:spPr>
        <p:txBody>
          <a:bodyPr/>
          <a:lstStyle>
            <a:lvl1pPr marL="244928" indent="-244928">
              <a:spcBef>
                <a:spcPts val="3200"/>
              </a:spcBef>
              <a:defRPr sz="2000"/>
            </a:lvl1pPr>
            <a:lvl2pPr marL="587828" indent="-244928">
              <a:spcBef>
                <a:spcPts val="3200"/>
              </a:spcBef>
              <a:defRPr sz="2000"/>
            </a:lvl2pPr>
            <a:lvl3pPr marL="930728" indent="-244928">
              <a:spcBef>
                <a:spcPts val="3200"/>
              </a:spcBef>
              <a:defRPr sz="2000"/>
            </a:lvl3pPr>
            <a:lvl4pPr marL="1273628" indent="-244928">
              <a:spcBef>
                <a:spcPts val="3200"/>
              </a:spcBef>
              <a:defRPr sz="2000"/>
            </a:lvl4pPr>
            <a:lvl5pPr marL="1616528" indent="-244928">
              <a:spcBef>
                <a:spcPts val="3200"/>
              </a:spcBef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744140" y="992187"/>
            <a:ext cx="8671720" cy="56356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>
                    <a:alpha val="50000"/>
                  </a:srgbClr>
                </a:solidFill>
              </a:defRPr>
            </a:lvl1pPr>
            <a:lvl2pPr>
              <a:defRPr>
                <a:solidFill>
                  <a:srgbClr val="000000">
                    <a:alpha val="50000"/>
                  </a:srgbClr>
                </a:solidFill>
              </a:defRPr>
            </a:lvl2pPr>
            <a:lvl3pPr>
              <a:defRPr>
                <a:solidFill>
                  <a:srgbClr val="000000">
                    <a:alpha val="50000"/>
                  </a:srgbClr>
                </a:solidFill>
              </a:defRPr>
            </a:lvl3pPr>
            <a:lvl4pPr>
              <a:defRPr>
                <a:solidFill>
                  <a:srgbClr val="000000">
                    <a:alpha val="50000"/>
                  </a:srgbClr>
                </a:solidFill>
              </a:defRPr>
            </a:lvl4pPr>
            <a:lvl5pPr>
              <a:defRPr>
                <a:solidFill>
                  <a:srgbClr val="000000">
                    <a:alpha val="50000"/>
                  </a:srgbClr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5218906" y="3927302"/>
            <a:ext cx="4732736" cy="31568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5080000" y="692771"/>
            <a:ext cx="4583907" cy="30559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-1855391" y="694531"/>
            <a:ext cx="9356329" cy="623755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744140" y="347265"/>
            <a:ext cx="8671720" cy="168672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744140" y="2033984"/>
            <a:ext cx="8671720" cy="491132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30144" y="7228085"/>
            <a:ext cx="289790" cy="295276"/>
          </a:xfrm>
          <a:prstGeom prst="rect">
            <a:avLst/>
          </a:prstGeom>
          <a:ln w="3175">
            <a:miter lim="400000"/>
          </a:ln>
        </p:spPr>
        <p:txBody>
          <a:bodyPr wrap="none" lIns="39687" tIns="39687" rIns="39687" bIns="39687">
            <a:spAutoFit/>
          </a:bodyPr>
          <a:lstStyle>
            <a:lvl1pPr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45722" marR="0" indent="-3457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790222" marR="0" indent="-3457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234722" marR="0" indent="-3457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679222" marR="0" indent="-3457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123722" marR="0" indent="-3457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568222" marR="0" indent="-3457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012722" marR="0" indent="-3457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457222" marR="0" indent="-3457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901722" marR="0" indent="-3457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tif"/><Relationship Id="rId5" Type="http://schemas.openxmlformats.org/officeDocument/2006/relationships/image" Target="../media/image51.tif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55.tif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1.png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jpeg"/><Relationship Id="rId18" Type="http://schemas.openxmlformats.org/officeDocument/2006/relationships/image" Target="../media/image33.jpe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12" Type="http://schemas.openxmlformats.org/officeDocument/2006/relationships/image" Target="../media/image27.jpeg"/><Relationship Id="rId17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5" Type="http://schemas.openxmlformats.org/officeDocument/2006/relationships/image" Target="../media/image30.jpe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NEF Logo XL.png" descr="NEF Logo X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50" y="5992488"/>
            <a:ext cx="1582302" cy="1211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Volt-NamePlate logo.jpg" descr="Volt-NamePlate 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40000">
            <a:off x="677223" y="517374"/>
            <a:ext cx="4771314" cy="2281191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159" name="Group"/>
          <p:cNvGrpSpPr/>
          <p:nvPr/>
        </p:nvGrpSpPr>
        <p:grpSpPr>
          <a:xfrm>
            <a:off x="4907354" y="1453021"/>
            <a:ext cx="6403386" cy="6314159"/>
            <a:chOff x="0" y="0"/>
            <a:chExt cx="6403384" cy="6314158"/>
          </a:xfrm>
        </p:grpSpPr>
        <p:pic>
          <p:nvPicPr>
            <p:cNvPr id="157" name="Volter Arms akimbo facing left.png" descr="Volter Arms akimbo facing left.png"/>
            <p:cNvPicPr>
              <a:picLocks noChangeAspect="1"/>
            </p:cNvPicPr>
            <p:nvPr/>
          </p:nvPicPr>
          <p:blipFill>
            <a:blip r:embed="rId5"/>
            <a:srcRect l="14123" t="17282" b="17282"/>
            <a:stretch>
              <a:fillRect/>
            </a:stretch>
          </p:blipFill>
          <p:spPr>
            <a:xfrm>
              <a:off x="0" y="0"/>
              <a:ext cx="6403385" cy="6314159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158" name="™"/>
            <p:cNvSpPr txBox="1"/>
            <p:nvPr/>
          </p:nvSpPr>
          <p:spPr>
            <a:xfrm>
              <a:off x="3322244" y="5366492"/>
              <a:ext cx="338804" cy="38482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9687" tIns="39687" rIns="39687" bIns="39687" numCol="1" anchor="ctr">
              <a:noAutofit/>
            </a:bodyPr>
            <a:lstStyle>
              <a:lvl1pPr>
                <a:defRPr sz="1500"/>
              </a:lvl1pPr>
            </a:lstStyle>
            <a:p>
              <a:r>
                <a:t>™</a:t>
              </a:r>
            </a:p>
          </p:txBody>
        </p:sp>
      </p:grp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175B4861-BA76-5347-8E88-8F09E86932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32" y="5931431"/>
            <a:ext cx="2734665" cy="97793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shutterstock_113006293.jpg" descr="shutterstock_113006293.jpg"/>
          <p:cNvPicPr>
            <a:picLocks noChangeAspect="1"/>
          </p:cNvPicPr>
          <p:nvPr/>
        </p:nvPicPr>
        <p:blipFill>
          <a:blip r:embed="rId3"/>
          <a:srcRect l="16662" r="16662"/>
          <a:stretch>
            <a:fillRect/>
          </a:stretch>
        </p:blipFill>
        <p:spPr>
          <a:xfrm>
            <a:off x="6837047" y="4291093"/>
            <a:ext cx="3104871" cy="3104871"/>
          </a:xfrm>
          <a:prstGeom prst="rect">
            <a:avLst/>
          </a:prstGeom>
          <a:ln w="3175">
            <a:miter lim="400000"/>
          </a:ln>
        </p:spPr>
      </p:pic>
      <p:pic>
        <p:nvPicPr>
          <p:cNvPr id="253" name="shutterstock_265438235.jpg" descr="shutterstock_265438235.jpg"/>
          <p:cNvPicPr>
            <a:picLocks noChangeAspect="1"/>
          </p:cNvPicPr>
          <p:nvPr/>
        </p:nvPicPr>
        <p:blipFill>
          <a:blip r:embed="rId4"/>
          <a:srcRect l="16662" r="16662"/>
          <a:stretch>
            <a:fillRect/>
          </a:stretch>
        </p:blipFill>
        <p:spPr>
          <a:xfrm>
            <a:off x="218198" y="4291093"/>
            <a:ext cx="3104871" cy="3104871"/>
          </a:xfrm>
          <a:prstGeom prst="rect">
            <a:avLst/>
          </a:prstGeom>
          <a:ln w="3175">
            <a:miter lim="400000"/>
          </a:ln>
        </p:spPr>
      </p:pic>
      <p:pic>
        <p:nvPicPr>
          <p:cNvPr id="254" name="shutterstock_219449311.jpg" descr="shutterstock_219449311.jpg"/>
          <p:cNvPicPr>
            <a:picLocks noChangeAspect="1"/>
          </p:cNvPicPr>
          <p:nvPr/>
        </p:nvPicPr>
        <p:blipFill>
          <a:blip r:embed="rId5"/>
          <a:srcRect l="16662" r="16662"/>
          <a:stretch>
            <a:fillRect/>
          </a:stretch>
        </p:blipFill>
        <p:spPr>
          <a:xfrm>
            <a:off x="3527623" y="4291093"/>
            <a:ext cx="3104870" cy="3104871"/>
          </a:xfrm>
          <a:prstGeom prst="rect">
            <a:avLst/>
          </a:prstGeom>
          <a:ln w="3175">
            <a:miter lim="400000"/>
          </a:ln>
        </p:spPr>
      </p:pic>
      <p:sp>
        <p:nvSpPr>
          <p:cNvPr id="255" name="Insulator"/>
          <p:cNvSpPr txBox="1"/>
          <p:nvPr/>
        </p:nvSpPr>
        <p:spPr>
          <a:xfrm>
            <a:off x="660400" y="796070"/>
            <a:ext cx="8839200" cy="133116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647700">
              <a:spcBef>
                <a:spcPts val="2400"/>
              </a:spcBef>
              <a:buClr>
                <a:srgbClr val="000000"/>
              </a:buClr>
              <a:defRPr sz="7000" b="1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/>
            </a:pPr>
            <a:r>
              <a:rPr b="1"/>
              <a:t>Insulator</a:t>
            </a:r>
          </a:p>
        </p:txBody>
      </p:sp>
      <p:sp>
        <p:nvSpPr>
          <p:cNvPr id="256" name="does not allow electricity to flow easily"/>
          <p:cNvSpPr txBox="1"/>
          <p:nvPr/>
        </p:nvSpPr>
        <p:spPr>
          <a:xfrm>
            <a:off x="271373" y="2212728"/>
            <a:ext cx="9617254" cy="7747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647700">
              <a:spcBef>
                <a:spcPts val="2400"/>
              </a:spcBef>
              <a:buClr>
                <a:srgbClr val="000000"/>
              </a:buClr>
              <a:defRPr sz="4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does not allow electricity to flow easily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"/>
                            </p:stCondLst>
                            <p:childTnLst>
                              <p:par>
                                <p:cTn id="15" presetID="2" presetClass="entr" presetSubtype="4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3" animBg="1" advAuto="0"/>
      <p:bldP spid="253" grpId="1" animBg="1" advAuto="0"/>
      <p:bldP spid="254" grpId="2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shutterstock_93329077.jpg" descr="shutterstock_93329077.jpg"/>
          <p:cNvPicPr>
            <a:picLocks noChangeAspect="1"/>
          </p:cNvPicPr>
          <p:nvPr/>
        </p:nvPicPr>
        <p:blipFill>
          <a:blip r:embed="rId3"/>
          <a:srcRect l="27769" t="1618" r="7833" b="1797"/>
          <a:stretch>
            <a:fillRect/>
          </a:stretch>
        </p:blipFill>
        <p:spPr>
          <a:xfrm>
            <a:off x="6836989" y="4265693"/>
            <a:ext cx="3104871" cy="3104871"/>
          </a:xfrm>
          <a:prstGeom prst="rect">
            <a:avLst/>
          </a:prstGeom>
          <a:ln w="3175">
            <a:miter lim="400000"/>
          </a:ln>
        </p:spPr>
      </p:pic>
      <p:pic>
        <p:nvPicPr>
          <p:cNvPr id="261" name="shutterstock_135607598.jpg" descr="shutterstock_135607598.jpg"/>
          <p:cNvPicPr>
            <a:picLocks noChangeAspect="1"/>
          </p:cNvPicPr>
          <p:nvPr/>
        </p:nvPicPr>
        <p:blipFill>
          <a:blip r:embed="rId4"/>
          <a:srcRect l="46142" t="13887" r="5701" b="13887"/>
          <a:stretch>
            <a:fillRect/>
          </a:stretch>
        </p:blipFill>
        <p:spPr>
          <a:xfrm>
            <a:off x="218140" y="4265693"/>
            <a:ext cx="3104870" cy="3104871"/>
          </a:xfrm>
          <a:prstGeom prst="rect">
            <a:avLst/>
          </a:prstGeom>
          <a:ln w="3175">
            <a:miter lim="400000"/>
          </a:ln>
        </p:spPr>
      </p:pic>
      <p:pic>
        <p:nvPicPr>
          <p:cNvPr id="262" name="shutterstock_252126178.jpg" descr="shutterstock_252126178.jpg"/>
          <p:cNvPicPr>
            <a:picLocks noChangeAspect="1"/>
          </p:cNvPicPr>
          <p:nvPr/>
        </p:nvPicPr>
        <p:blipFill>
          <a:blip r:embed="rId5"/>
          <a:srcRect l="34240" t="18399" r="17603" b="9374"/>
          <a:stretch>
            <a:fillRect/>
          </a:stretch>
        </p:blipFill>
        <p:spPr>
          <a:xfrm>
            <a:off x="3527565" y="4265693"/>
            <a:ext cx="3104870" cy="3104871"/>
          </a:xfrm>
          <a:prstGeom prst="rect">
            <a:avLst/>
          </a:prstGeom>
          <a:ln w="3175">
            <a:miter lim="400000"/>
          </a:ln>
        </p:spPr>
      </p:pic>
      <p:sp>
        <p:nvSpPr>
          <p:cNvPr id="263" name="Conductor"/>
          <p:cNvSpPr txBox="1"/>
          <p:nvPr/>
        </p:nvSpPr>
        <p:spPr>
          <a:xfrm>
            <a:off x="660400" y="465870"/>
            <a:ext cx="8839200" cy="133116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647700">
              <a:spcBef>
                <a:spcPts val="2400"/>
              </a:spcBef>
              <a:buClr>
                <a:srgbClr val="000000"/>
              </a:buClr>
              <a:defRPr sz="7000" b="1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/>
            </a:pPr>
            <a:r>
              <a:rPr b="1"/>
              <a:t>Conductor</a:t>
            </a:r>
          </a:p>
        </p:txBody>
      </p:sp>
      <p:sp>
        <p:nvSpPr>
          <p:cNvPr id="264" name="material that allows electricity to  pass through easily"/>
          <p:cNvSpPr txBox="1"/>
          <p:nvPr/>
        </p:nvSpPr>
        <p:spPr>
          <a:xfrm>
            <a:off x="970153" y="2011260"/>
            <a:ext cx="8219695" cy="14478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647700">
              <a:spcBef>
                <a:spcPts val="2400"/>
              </a:spcBef>
              <a:buClr>
                <a:srgbClr val="000000"/>
              </a:buClr>
              <a:defRPr sz="4400">
                <a:uFill>
                  <a:solidFill>
                    <a:srgbClr val="000000"/>
                  </a:solidFill>
                </a:uFill>
              </a:defRPr>
            </a:pPr>
            <a:r>
              <a:t>material that allows electricity to </a:t>
            </a:r>
            <a:br/>
            <a:r>
              <a:t>pass through easily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"/>
                            </p:stCondLst>
                            <p:childTnLst>
                              <p:par>
                                <p:cTn id="15" presetID="2" presetClass="entr" presetSubtype="4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" grpId="3" animBg="1" advAuto="0"/>
      <p:bldP spid="261" grpId="1" animBg="1" advAuto="0"/>
      <p:bldP spid="262" grpId="2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Electrical Poster.png" descr="Electrical Pos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885" y="-109771"/>
            <a:ext cx="11303770" cy="783954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y it safe inside.  Always:"/>
          <p:cNvSpPr txBox="1"/>
          <p:nvPr/>
        </p:nvSpPr>
        <p:spPr>
          <a:xfrm>
            <a:off x="282249" y="1166671"/>
            <a:ext cx="9595502" cy="8286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spAutoFit/>
          </a:bodyPr>
          <a:lstStyle>
            <a:lvl1pPr>
              <a:defRPr sz="4900">
                <a:solidFill>
                  <a:schemeClr val="accent1"/>
                </a:solidFill>
              </a:defRPr>
            </a:lvl1pPr>
          </a:lstStyle>
          <a:p>
            <a:r>
              <a:t>Play it safe inside.  Always:</a:t>
            </a:r>
          </a:p>
        </p:txBody>
      </p:sp>
      <p:sp>
        <p:nvSpPr>
          <p:cNvPr id="273" name="Electrical Safety"/>
          <p:cNvSpPr txBox="1"/>
          <p:nvPr/>
        </p:nvSpPr>
        <p:spPr>
          <a:xfrm>
            <a:off x="2237333" y="138112"/>
            <a:ext cx="5685334" cy="9429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>
              <a:defRPr sz="57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Electrical Safety</a:t>
            </a:r>
          </a:p>
        </p:txBody>
      </p:sp>
      <p:grpSp>
        <p:nvGrpSpPr>
          <p:cNvPr id="276" name="Group"/>
          <p:cNvGrpSpPr/>
          <p:nvPr/>
        </p:nvGrpSpPr>
        <p:grpSpPr>
          <a:xfrm>
            <a:off x="759555" y="2080930"/>
            <a:ext cx="3810001" cy="3810001"/>
            <a:chOff x="0" y="0"/>
            <a:chExt cx="3810000" cy="3810000"/>
          </a:xfrm>
        </p:grpSpPr>
        <p:sp>
          <p:nvSpPr>
            <p:cNvPr id="274" name="Unplug appliances by    the plug,         NOT the cord."/>
            <p:cNvSpPr/>
            <p:nvPr/>
          </p:nvSpPr>
          <p:spPr>
            <a:xfrm>
              <a:off x="0" y="0"/>
              <a:ext cx="3810000" cy="3810000"/>
            </a:xfrm>
            <a:prstGeom prst="rect">
              <a:avLst/>
            </a:prstGeom>
            <a:solidFill>
              <a:srgbClr val="57C8E7">
                <a:alpha val="70000"/>
              </a:srgbClr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9687" tIns="39687" rIns="39687" bIns="39687" numCol="1" anchor="ctr">
              <a:noAutofit/>
            </a:bodyPr>
            <a:lstStyle/>
            <a:p>
              <a:pPr lvl="1" indent="0">
                <a:defRPr sz="36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Unplug appliances by    the plug,         NOT the cord.</a:t>
              </a:r>
            </a:p>
          </p:txBody>
        </p:sp>
        <p:pic>
          <p:nvPicPr>
            <p:cNvPr id="275" name="Plug.jpg" descr="Plug.jpg"/>
            <p:cNvPicPr>
              <a:picLocks noChangeAspect="1"/>
            </p:cNvPicPr>
            <p:nvPr/>
          </p:nvPicPr>
          <p:blipFill>
            <a:blip r:embed="rId3"/>
            <a:srcRect l="24320" t="4271" r="14707" b="4271"/>
            <a:stretch>
              <a:fillRect/>
            </a:stretch>
          </p:blipFill>
          <p:spPr>
            <a:xfrm>
              <a:off x="0" y="0"/>
              <a:ext cx="3810000" cy="38100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grpSp>
        <p:nvGrpSpPr>
          <p:cNvPr id="279" name="Group"/>
          <p:cNvGrpSpPr/>
          <p:nvPr/>
        </p:nvGrpSpPr>
        <p:grpSpPr>
          <a:xfrm>
            <a:off x="5502479" y="2080930"/>
            <a:ext cx="3810001" cy="3810001"/>
            <a:chOff x="0" y="0"/>
            <a:chExt cx="3810000" cy="3810000"/>
          </a:xfrm>
        </p:grpSpPr>
        <p:sp>
          <p:nvSpPr>
            <p:cNvPr id="277" name="Use outlet caps."/>
            <p:cNvSpPr/>
            <p:nvPr/>
          </p:nvSpPr>
          <p:spPr>
            <a:xfrm>
              <a:off x="0" y="0"/>
              <a:ext cx="3810000" cy="3810001"/>
            </a:xfrm>
            <a:prstGeom prst="rect">
              <a:avLst/>
            </a:prstGeom>
            <a:solidFill>
              <a:srgbClr val="57C8E7">
                <a:alpha val="70000"/>
              </a:srgbClr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9687" tIns="39687" rIns="39687" bIns="39687" numCol="1" anchor="ctr">
              <a:noAutofit/>
            </a:bodyPr>
            <a:lstStyle/>
            <a:p>
              <a:pPr lvl="1" indent="0">
                <a:defRPr sz="36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Use outlet caps.</a:t>
              </a:r>
            </a:p>
          </p:txBody>
        </p:sp>
        <p:pic>
          <p:nvPicPr>
            <p:cNvPr id="278" name="Wall outlet.jpg" descr="Wall outlet.jpg"/>
            <p:cNvPicPr>
              <a:picLocks noChangeAspect="1"/>
            </p:cNvPicPr>
            <p:nvPr/>
          </p:nvPicPr>
          <p:blipFill>
            <a:blip r:embed="rId4"/>
            <a:srcRect l="38189" t="5164" r="1259" b="2291"/>
            <a:stretch>
              <a:fillRect/>
            </a:stretch>
          </p:blipFill>
          <p:spPr>
            <a:xfrm>
              <a:off x="0" y="0"/>
              <a:ext cx="3810000" cy="38100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280" name="Unplug appliances using the plug, NOT the cord."/>
          <p:cNvSpPr txBox="1"/>
          <p:nvPr/>
        </p:nvSpPr>
        <p:spPr>
          <a:xfrm>
            <a:off x="495057" y="6196012"/>
            <a:ext cx="4338996" cy="9429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spAutoFit/>
          </a:bodyPr>
          <a:lstStyle/>
          <a:p>
            <a:r>
              <a:t>Unplug appliances using the plug, NOT the cord.</a:t>
            </a:r>
          </a:p>
        </p:txBody>
      </p:sp>
      <p:sp>
        <p:nvSpPr>
          <p:cNvPr id="281" name="Never stick anything into an outlet except a plug."/>
          <p:cNvSpPr txBox="1"/>
          <p:nvPr/>
        </p:nvSpPr>
        <p:spPr>
          <a:xfrm>
            <a:off x="5237982" y="6196012"/>
            <a:ext cx="4338996" cy="9429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spAutoFit/>
          </a:bodyPr>
          <a:lstStyle/>
          <a:p>
            <a:r>
              <a:t>Never stick anything into an outlet except a plug.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" grpId="1" animBg="1" advAuto="0"/>
      <p:bldP spid="279" grpId="2" animBg="1" advAuto="0"/>
      <p:bldP spid="280" grpId="3" animBg="1" advAuto="0"/>
      <p:bldP spid="281" grpId="4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Use outlet caps. Protect others         from harm."/>
          <p:cNvSpPr/>
          <p:nvPr/>
        </p:nvSpPr>
        <p:spPr>
          <a:xfrm>
            <a:off x="5143127" y="1401460"/>
            <a:ext cx="3980291" cy="2035187"/>
          </a:xfrm>
          <a:prstGeom prst="rect">
            <a:avLst/>
          </a:prstGeom>
          <a:solidFill>
            <a:srgbClr val="FCB72F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647700">
              <a:spcBef>
                <a:spcPts val="700"/>
              </a:spcBef>
              <a:defRPr sz="29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Use outlet caps. Protect others         from harm.</a:t>
            </a:r>
          </a:p>
        </p:txBody>
      </p:sp>
      <p:sp>
        <p:nvSpPr>
          <p:cNvPr id="286" name="Never overload outlets.…"/>
          <p:cNvSpPr/>
          <p:nvPr/>
        </p:nvSpPr>
        <p:spPr>
          <a:xfrm>
            <a:off x="753281" y="1401460"/>
            <a:ext cx="3980290" cy="2035187"/>
          </a:xfrm>
          <a:prstGeom prst="rect">
            <a:avLst/>
          </a:prstGeom>
          <a:solidFill>
            <a:schemeClr val="accent1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647700">
              <a:spcBef>
                <a:spcPts val="700"/>
              </a:spcBef>
              <a:defRPr sz="29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Never overload outlets.</a:t>
            </a:r>
          </a:p>
          <a:p>
            <a:pPr defTabSz="647700">
              <a:spcBef>
                <a:spcPts val="700"/>
              </a:spcBef>
              <a:defRPr sz="29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This can be a fire hazard.</a:t>
            </a:r>
          </a:p>
        </p:txBody>
      </p:sp>
      <p:pic>
        <p:nvPicPr>
          <p:cNvPr id="287" name="overloaded outlet - color corrected version.jpeg" descr="overloaded outlet - color corrected version.jpeg"/>
          <p:cNvPicPr>
            <a:picLocks noChangeAspect="1"/>
          </p:cNvPicPr>
          <p:nvPr/>
        </p:nvPicPr>
        <p:blipFill>
          <a:blip r:embed="rId3"/>
          <a:srcRect t="3117"/>
          <a:stretch>
            <a:fillRect/>
          </a:stretch>
        </p:blipFill>
        <p:spPr>
          <a:xfrm>
            <a:off x="753296" y="3425504"/>
            <a:ext cx="3980291" cy="3861759"/>
          </a:xfrm>
          <a:prstGeom prst="rect">
            <a:avLst/>
          </a:prstGeom>
          <a:ln w="3175">
            <a:miter lim="400000"/>
          </a:ln>
        </p:spPr>
      </p:pic>
      <p:pic>
        <p:nvPicPr>
          <p:cNvPr id="288" name="Image" descr="Image"/>
          <p:cNvPicPr>
            <a:picLocks noChangeAspect="1"/>
          </p:cNvPicPr>
          <p:nvPr/>
        </p:nvPicPr>
        <p:blipFill>
          <a:blip r:embed="rId4"/>
          <a:srcRect t="2393" b="67"/>
          <a:stretch>
            <a:fillRect/>
          </a:stretch>
        </p:blipFill>
        <p:spPr>
          <a:xfrm>
            <a:off x="5143127" y="3423306"/>
            <a:ext cx="3980291" cy="3882367"/>
          </a:xfrm>
          <a:prstGeom prst="rect">
            <a:avLst/>
          </a:prstGeom>
          <a:ln w="3175">
            <a:miter lim="400000"/>
          </a:ln>
        </p:spPr>
      </p:pic>
      <p:sp>
        <p:nvSpPr>
          <p:cNvPr id="289" name="X"/>
          <p:cNvSpPr txBox="1"/>
          <p:nvPr/>
        </p:nvSpPr>
        <p:spPr>
          <a:xfrm>
            <a:off x="1922291" y="3825400"/>
            <a:ext cx="1642270" cy="33147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016000">
              <a:buClr>
                <a:srgbClr val="000000"/>
              </a:buClr>
              <a:defRPr sz="22000">
                <a:solidFill>
                  <a:schemeClr val="accent5"/>
                </a:solidFill>
                <a:uFill>
                  <a:solidFill>
                    <a:srgbClr val="000000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X</a:t>
            </a:r>
          </a:p>
        </p:txBody>
      </p:sp>
      <p:sp>
        <p:nvSpPr>
          <p:cNvPr id="290" name="Play it safe inside."/>
          <p:cNvSpPr txBox="1"/>
          <p:nvPr/>
        </p:nvSpPr>
        <p:spPr>
          <a:xfrm>
            <a:off x="1035654" y="203252"/>
            <a:ext cx="7793100" cy="9937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spAutoFit/>
          </a:bodyPr>
          <a:lstStyle>
            <a:lvl1pPr>
              <a:defRPr sz="60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Play it safe inside.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" grpId="2" animBg="1" advAuto="0"/>
      <p:bldP spid="288" grpId="3" animBg="1" advAuto="0"/>
      <p:bldP spid="289" grpId="1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y it safe inside."/>
          <p:cNvSpPr txBox="1"/>
          <p:nvPr/>
        </p:nvSpPr>
        <p:spPr>
          <a:xfrm>
            <a:off x="1819436" y="208759"/>
            <a:ext cx="6698928" cy="9937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>
              <a:defRPr sz="60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Play it safe inside.</a:t>
            </a:r>
          </a:p>
        </p:txBody>
      </p:sp>
      <p:pic>
        <p:nvPicPr>
          <p:cNvPr id="295" name="Frayed cord.JPG" descr="Frayed cord.JPG"/>
          <p:cNvPicPr>
            <a:picLocks noChangeAspect="1"/>
          </p:cNvPicPr>
          <p:nvPr/>
        </p:nvPicPr>
        <p:blipFill>
          <a:blip r:embed="rId3"/>
          <a:srcRect r="39930" b="2449"/>
          <a:stretch>
            <a:fillRect/>
          </a:stretch>
        </p:blipFill>
        <p:spPr>
          <a:xfrm>
            <a:off x="5447168" y="1530151"/>
            <a:ext cx="4209127" cy="4559748"/>
          </a:xfrm>
          <a:prstGeom prst="rect">
            <a:avLst/>
          </a:prstGeom>
          <a:ln w="3175">
            <a:miter lim="400000"/>
          </a:ln>
        </p:spPr>
      </p:pic>
      <p:sp>
        <p:nvSpPr>
          <p:cNvPr id="296" name="Do not mix water and electricity."/>
          <p:cNvSpPr txBox="1"/>
          <p:nvPr/>
        </p:nvSpPr>
        <p:spPr>
          <a:xfrm>
            <a:off x="706315" y="6185017"/>
            <a:ext cx="3308839" cy="9429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Do not mix water and electricity.</a:t>
            </a:r>
          </a:p>
        </p:txBody>
      </p:sp>
      <p:sp>
        <p:nvSpPr>
          <p:cNvPr id="297" name="Do not touch or use frayed cords."/>
          <p:cNvSpPr txBox="1"/>
          <p:nvPr/>
        </p:nvSpPr>
        <p:spPr>
          <a:xfrm>
            <a:off x="5842744" y="6185017"/>
            <a:ext cx="3417850" cy="9429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Do not touch or use frayed cords.</a:t>
            </a:r>
          </a:p>
        </p:txBody>
      </p:sp>
      <p:sp>
        <p:nvSpPr>
          <p:cNvPr id="298" name="Arrow"/>
          <p:cNvSpPr/>
          <p:nvPr/>
        </p:nvSpPr>
        <p:spPr>
          <a:xfrm rot="4380000">
            <a:off x="5253869" y="2303263"/>
            <a:ext cx="2649286" cy="660401"/>
          </a:xfrm>
          <a:prstGeom prst="rightArrow">
            <a:avLst>
              <a:gd name="adj1" fmla="val 32000"/>
              <a:gd name="adj2" fmla="val 123077"/>
            </a:avLst>
          </a:prstGeom>
          <a:solidFill>
            <a:schemeClr val="accent1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9687" tIns="39687" rIns="39687" bIns="39687" anchor="ctr"/>
          <a:lstStyle/>
          <a:p>
            <a:pPr>
              <a:defRPr sz="1800">
                <a:solidFill>
                  <a:srgbClr val="417BBF"/>
                </a:solidFill>
              </a:defRPr>
            </a:pPr>
            <a:endParaRPr/>
          </a:p>
        </p:txBody>
      </p:sp>
      <p:grpSp>
        <p:nvGrpSpPr>
          <p:cNvPr id="306" name="Group"/>
          <p:cNvGrpSpPr/>
          <p:nvPr/>
        </p:nvGrpSpPr>
        <p:grpSpPr>
          <a:xfrm>
            <a:off x="384349" y="1560067"/>
            <a:ext cx="4504230" cy="4482988"/>
            <a:chOff x="0" y="0"/>
            <a:chExt cx="4504228" cy="4482987"/>
          </a:xfrm>
        </p:grpSpPr>
        <p:grpSp>
          <p:nvGrpSpPr>
            <p:cNvPr id="301" name="Group"/>
            <p:cNvGrpSpPr/>
            <p:nvPr/>
          </p:nvGrpSpPr>
          <p:grpSpPr>
            <a:xfrm>
              <a:off x="0" y="0"/>
              <a:ext cx="4482988" cy="4482988"/>
              <a:chOff x="0" y="0"/>
              <a:chExt cx="4482987" cy="4482987"/>
            </a:xfrm>
          </p:grpSpPr>
          <p:sp>
            <p:nvSpPr>
              <p:cNvPr id="299" name="Never mix water  and electricity."/>
              <p:cNvSpPr/>
              <p:nvPr/>
            </p:nvSpPr>
            <p:spPr>
              <a:xfrm>
                <a:off x="0" y="0"/>
                <a:ext cx="4482988" cy="4482988"/>
              </a:xfrm>
              <a:prstGeom prst="rect">
                <a:avLst/>
              </a:prstGeom>
              <a:solidFill>
                <a:srgbClr val="007FA4">
                  <a:alpha val="50000"/>
                </a:srgbClr>
              </a:solidFill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647700">
                  <a:spcBef>
                    <a:spcPts val="700"/>
                  </a:spcBef>
                  <a:defRPr sz="3600">
                    <a:solidFill>
                      <a:srgbClr val="FFFFFF"/>
                    </a:solidFill>
                    <a:uFill>
                      <a:solidFill>
                        <a:srgbClr val="000000"/>
                      </a:solidFill>
                    </a:uFill>
                  </a:defRPr>
                </a:pPr>
                <a:r>
                  <a:t>Never mix water </a:t>
                </a:r>
                <a:br/>
                <a:r>
                  <a:t>and electricity.</a:t>
                </a:r>
              </a:p>
            </p:txBody>
          </p:sp>
          <p:pic>
            <p:nvPicPr>
              <p:cNvPr id="300" name="Bathroom Sink.jpg" descr="Bathroom Sink.jpg"/>
              <p:cNvPicPr>
                <a:picLocks noChangeAspect="1"/>
              </p:cNvPicPr>
              <p:nvPr/>
            </p:nvPicPr>
            <p:blipFill>
              <a:blip r:embed="rId4"/>
              <a:srcRect l="17606" t="1415" r="17606" b="1415"/>
              <a:stretch>
                <a:fillRect/>
              </a:stretch>
            </p:blipFill>
            <p:spPr>
              <a:xfrm>
                <a:off x="0" y="0"/>
                <a:ext cx="4482988" cy="4482988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</p:grpSp>
        <p:grpSp>
          <p:nvGrpSpPr>
            <p:cNvPr id="304" name="Group"/>
            <p:cNvGrpSpPr/>
            <p:nvPr/>
          </p:nvGrpSpPr>
          <p:grpSpPr>
            <a:xfrm rot="510275">
              <a:off x="1758126" y="1961438"/>
              <a:ext cx="1850157" cy="1890089"/>
              <a:chOff x="-125" y="-18"/>
              <a:chExt cx="1850156" cy="1890088"/>
            </a:xfrm>
          </p:grpSpPr>
          <p:pic>
            <p:nvPicPr>
              <p:cNvPr id="302" name="Image" descr="Image"/>
              <p:cNvPicPr>
                <a:picLocks noChangeAspect="1"/>
              </p:cNvPicPr>
              <p:nvPr/>
            </p:nvPicPr>
            <p:blipFill>
              <a:blip r:embed="rId5"/>
              <a:srcRect l="16878" t="4628" r="16928" b="27338"/>
              <a:stretch>
                <a:fillRect/>
              </a:stretch>
            </p:blipFill>
            <p:spPr>
              <a:xfrm rot="425457">
                <a:off x="98419" y="95514"/>
                <a:ext cx="1653066" cy="16990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2" h="21600" extrusionOk="0">
                    <a:moveTo>
                      <a:pt x="3136" y="0"/>
                    </a:moveTo>
                    <a:cubicBezTo>
                      <a:pt x="2638" y="0"/>
                      <a:pt x="2446" y="73"/>
                      <a:pt x="2215" y="222"/>
                    </a:cubicBezTo>
                    <a:cubicBezTo>
                      <a:pt x="982" y="1014"/>
                      <a:pt x="-51" y="4547"/>
                      <a:pt x="2" y="6746"/>
                    </a:cubicBezTo>
                    <a:cubicBezTo>
                      <a:pt x="20" y="7479"/>
                      <a:pt x="158" y="8065"/>
                      <a:pt x="450" y="8351"/>
                    </a:cubicBezTo>
                    <a:cubicBezTo>
                      <a:pt x="877" y="8770"/>
                      <a:pt x="4935" y="10376"/>
                      <a:pt x="8353" y="11479"/>
                    </a:cubicBezTo>
                    <a:cubicBezTo>
                      <a:pt x="10987" y="12328"/>
                      <a:pt x="11955" y="12954"/>
                      <a:pt x="11955" y="13805"/>
                    </a:cubicBezTo>
                    <a:cubicBezTo>
                      <a:pt x="11955" y="14862"/>
                      <a:pt x="11532" y="16497"/>
                      <a:pt x="10895" y="17892"/>
                    </a:cubicBezTo>
                    <a:cubicBezTo>
                      <a:pt x="10403" y="18969"/>
                      <a:pt x="10253" y="19596"/>
                      <a:pt x="10211" y="20803"/>
                    </a:cubicBezTo>
                    <a:cubicBezTo>
                      <a:pt x="10204" y="20994"/>
                      <a:pt x="10165" y="21334"/>
                      <a:pt x="10144" y="21600"/>
                    </a:cubicBezTo>
                    <a:lnTo>
                      <a:pt x="16323" y="21600"/>
                    </a:lnTo>
                    <a:cubicBezTo>
                      <a:pt x="16502" y="20824"/>
                      <a:pt x="16668" y="20035"/>
                      <a:pt x="16791" y="19274"/>
                    </a:cubicBezTo>
                    <a:cubicBezTo>
                      <a:pt x="17033" y="17785"/>
                      <a:pt x="17263" y="17004"/>
                      <a:pt x="17522" y="16756"/>
                    </a:cubicBezTo>
                    <a:cubicBezTo>
                      <a:pt x="17977" y="16322"/>
                      <a:pt x="18019" y="15298"/>
                      <a:pt x="17589" y="15137"/>
                    </a:cubicBezTo>
                    <a:cubicBezTo>
                      <a:pt x="17398" y="15065"/>
                      <a:pt x="17280" y="14759"/>
                      <a:pt x="17280" y="14324"/>
                    </a:cubicBezTo>
                    <a:cubicBezTo>
                      <a:pt x="17280" y="13694"/>
                      <a:pt x="17378" y="13573"/>
                      <a:pt x="18314" y="13073"/>
                    </a:cubicBezTo>
                    <a:cubicBezTo>
                      <a:pt x="19465" y="12459"/>
                      <a:pt x="20584" y="11123"/>
                      <a:pt x="21093" y="9753"/>
                    </a:cubicBezTo>
                    <a:cubicBezTo>
                      <a:pt x="21487" y="8691"/>
                      <a:pt x="21549" y="6567"/>
                      <a:pt x="21216" y="5444"/>
                    </a:cubicBezTo>
                    <a:cubicBezTo>
                      <a:pt x="20763" y="3914"/>
                      <a:pt x="20174" y="3312"/>
                      <a:pt x="18536" y="2695"/>
                    </a:cubicBezTo>
                    <a:cubicBezTo>
                      <a:pt x="15814" y="1669"/>
                      <a:pt x="11123" y="751"/>
                      <a:pt x="5899" y="222"/>
                    </a:cubicBezTo>
                    <a:cubicBezTo>
                      <a:pt x="4437" y="74"/>
                      <a:pt x="3633" y="0"/>
                      <a:pt x="3136" y="0"/>
                    </a:cubicBezTo>
                    <a:close/>
                  </a:path>
                </a:pathLst>
              </a:custGeom>
              <a:ln w="3175" cap="flat">
                <a:noFill/>
                <a:miter lim="400000"/>
              </a:ln>
              <a:effectLst/>
            </p:spPr>
          </p:pic>
          <p:sp>
            <p:nvSpPr>
              <p:cNvPr id="303" name="Oval"/>
              <p:cNvSpPr/>
              <p:nvPr/>
            </p:nvSpPr>
            <p:spPr>
              <a:xfrm rot="880036">
                <a:off x="312850" y="404921"/>
                <a:ext cx="1301133" cy="299205"/>
              </a:xfrm>
              <a:prstGeom prst="ellipse">
                <a:avLst/>
              </a:prstGeom>
              <a:solidFill>
                <a:srgbClr val="050402"/>
              </a:solidFill>
              <a:ln w="3175" cap="flat">
                <a:noFill/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9687" tIns="39687" rIns="39687" bIns="39687" numCol="1" anchor="ctr">
                <a:noAutofit/>
              </a:bodyPr>
              <a:lstStyle/>
              <a:p>
                <a:pPr>
                  <a:defRPr sz="1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pic>
          <p:nvPicPr>
            <p:cNvPr id="305" name="Image" descr="Image"/>
            <p:cNvPicPr>
              <a:picLocks noChangeAspect="1"/>
            </p:cNvPicPr>
            <p:nvPr/>
          </p:nvPicPr>
          <p:blipFill>
            <a:blip r:embed="rId6"/>
            <a:srcRect l="4029" t="19120" r="4120" b="27612"/>
            <a:stretch>
              <a:fillRect/>
            </a:stretch>
          </p:blipFill>
          <p:spPr>
            <a:xfrm>
              <a:off x="1364947" y="2633545"/>
              <a:ext cx="3139282" cy="1819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402" extrusionOk="0">
                  <a:moveTo>
                    <a:pt x="2064" y="0"/>
                  </a:moveTo>
                  <a:cubicBezTo>
                    <a:pt x="1672" y="-6"/>
                    <a:pt x="868" y="985"/>
                    <a:pt x="400" y="2049"/>
                  </a:cubicBezTo>
                  <a:cubicBezTo>
                    <a:pt x="-38" y="3046"/>
                    <a:pt x="-105" y="3621"/>
                    <a:pt x="159" y="4122"/>
                  </a:cubicBezTo>
                  <a:cubicBezTo>
                    <a:pt x="311" y="4411"/>
                    <a:pt x="311" y="4472"/>
                    <a:pt x="159" y="4846"/>
                  </a:cubicBezTo>
                  <a:cubicBezTo>
                    <a:pt x="-75" y="5420"/>
                    <a:pt x="-47" y="6122"/>
                    <a:pt x="227" y="6554"/>
                  </a:cubicBezTo>
                  <a:cubicBezTo>
                    <a:pt x="488" y="6967"/>
                    <a:pt x="3487" y="10040"/>
                    <a:pt x="5852" y="12320"/>
                  </a:cubicBezTo>
                  <a:cubicBezTo>
                    <a:pt x="7378" y="13792"/>
                    <a:pt x="7409" y="13815"/>
                    <a:pt x="8291" y="13926"/>
                  </a:cubicBezTo>
                  <a:lnTo>
                    <a:pt x="9184" y="14038"/>
                  </a:lnTo>
                  <a:lnTo>
                    <a:pt x="11903" y="16676"/>
                  </a:lnTo>
                  <a:cubicBezTo>
                    <a:pt x="14609" y="19301"/>
                    <a:pt x="15527" y="19968"/>
                    <a:pt x="16456" y="20000"/>
                  </a:cubicBezTo>
                  <a:cubicBezTo>
                    <a:pt x="16627" y="20006"/>
                    <a:pt x="17093" y="20327"/>
                    <a:pt x="17492" y="20714"/>
                  </a:cubicBezTo>
                  <a:cubicBezTo>
                    <a:pt x="18322" y="21519"/>
                    <a:pt x="18712" y="21594"/>
                    <a:pt x="19321" y="21060"/>
                  </a:cubicBezTo>
                  <a:cubicBezTo>
                    <a:pt x="19735" y="20697"/>
                    <a:pt x="21180" y="18286"/>
                    <a:pt x="21180" y="17960"/>
                  </a:cubicBezTo>
                  <a:cubicBezTo>
                    <a:pt x="21180" y="17866"/>
                    <a:pt x="21258" y="17642"/>
                    <a:pt x="21354" y="17460"/>
                  </a:cubicBezTo>
                  <a:cubicBezTo>
                    <a:pt x="21469" y="17242"/>
                    <a:pt x="21495" y="17069"/>
                    <a:pt x="21427" y="16951"/>
                  </a:cubicBezTo>
                  <a:cubicBezTo>
                    <a:pt x="21286" y="16709"/>
                    <a:pt x="20778" y="17164"/>
                    <a:pt x="19883" y="18333"/>
                  </a:cubicBezTo>
                  <a:cubicBezTo>
                    <a:pt x="19483" y="18855"/>
                    <a:pt x="19073" y="19281"/>
                    <a:pt x="18968" y="19281"/>
                  </a:cubicBezTo>
                  <a:cubicBezTo>
                    <a:pt x="18711" y="19281"/>
                    <a:pt x="18065" y="18414"/>
                    <a:pt x="18125" y="18147"/>
                  </a:cubicBezTo>
                  <a:cubicBezTo>
                    <a:pt x="18203" y="17794"/>
                    <a:pt x="17948" y="17372"/>
                    <a:pt x="17275" y="16746"/>
                  </a:cubicBezTo>
                  <a:cubicBezTo>
                    <a:pt x="15606" y="15194"/>
                    <a:pt x="10912" y="10124"/>
                    <a:pt x="10581" y="9514"/>
                  </a:cubicBezTo>
                  <a:cubicBezTo>
                    <a:pt x="10378" y="9140"/>
                    <a:pt x="10088" y="8501"/>
                    <a:pt x="9938" y="8095"/>
                  </a:cubicBezTo>
                  <a:cubicBezTo>
                    <a:pt x="9703" y="7460"/>
                    <a:pt x="9212" y="6890"/>
                    <a:pt x="6413" y="4005"/>
                  </a:cubicBezTo>
                  <a:cubicBezTo>
                    <a:pt x="2945" y="431"/>
                    <a:pt x="2483" y="6"/>
                    <a:pt x="2064" y="0"/>
                  </a:cubicBezTo>
                  <a:close/>
                </a:path>
              </a:pathLst>
            </a:custGeom>
            <a:ln w="3175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" grpId="1" animBg="1" advAuto="0"/>
      <p:bldP spid="297" grpId="2" animBg="1" advAuto="0"/>
      <p:bldP spid="298" grpId="3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105_0582.jpg" descr="105_0582.jpg"/>
          <p:cNvPicPr>
            <a:picLocks noChangeAspect="1"/>
          </p:cNvPicPr>
          <p:nvPr/>
        </p:nvPicPr>
        <p:blipFill>
          <a:blip r:embed="rId3"/>
          <a:srcRect l="16729" t="156" r="16729" b="7696"/>
          <a:stretch>
            <a:fillRect/>
          </a:stretch>
        </p:blipFill>
        <p:spPr>
          <a:xfrm>
            <a:off x="3236317" y="-9922"/>
            <a:ext cx="3687410" cy="3829760"/>
          </a:xfrm>
          <a:prstGeom prst="rect">
            <a:avLst/>
          </a:prstGeom>
          <a:ln w="3175">
            <a:miter lim="400000"/>
          </a:ln>
        </p:spPr>
      </p:pic>
      <p:pic>
        <p:nvPicPr>
          <p:cNvPr id="311" name="Infrared_Heater.jpg" descr="Infrared_Heater.jpg"/>
          <p:cNvPicPr>
            <a:picLocks noChangeAspect="1"/>
          </p:cNvPicPr>
          <p:nvPr/>
        </p:nvPicPr>
        <p:blipFill>
          <a:blip r:embed="rId4"/>
          <a:srcRect l="1437" t="2096" r="52346" b="28665"/>
          <a:stretch>
            <a:fillRect/>
          </a:stretch>
        </p:blipFill>
        <p:spPr>
          <a:xfrm>
            <a:off x="6771375" y="3667433"/>
            <a:ext cx="3521094" cy="3956286"/>
          </a:xfrm>
          <a:prstGeom prst="rect">
            <a:avLst/>
          </a:prstGeom>
          <a:ln w="3175">
            <a:miter lim="400000"/>
          </a:ln>
        </p:spPr>
      </p:pic>
      <p:sp>
        <p:nvSpPr>
          <p:cNvPr id="312" name="Rectangle"/>
          <p:cNvSpPr/>
          <p:nvPr/>
        </p:nvSpPr>
        <p:spPr>
          <a:xfrm>
            <a:off x="-2275" y="-12700"/>
            <a:ext cx="3390901" cy="3835401"/>
          </a:xfrm>
          <a:prstGeom prst="rect">
            <a:avLst/>
          </a:prstGeom>
          <a:solidFill>
            <a:schemeClr val="accent1"/>
          </a:solidFill>
          <a:ln w="3175">
            <a:miter lim="400000"/>
          </a:ln>
        </p:spPr>
        <p:txBody>
          <a:bodyPr lIns="39687" tIns="39687" rIns="39687" bIns="39687" anchor="ctr"/>
          <a:lstStyle/>
          <a:p>
            <a:pPr>
              <a:defRPr sz="1800">
                <a:solidFill>
                  <a:srgbClr val="417BBF"/>
                </a:solidFill>
              </a:defRPr>
            </a:pPr>
            <a:endParaRPr/>
          </a:p>
        </p:txBody>
      </p:sp>
      <p:sp>
        <p:nvSpPr>
          <p:cNvPr id="313" name="Play it"/>
          <p:cNvSpPr txBox="1"/>
          <p:nvPr/>
        </p:nvSpPr>
        <p:spPr>
          <a:xfrm>
            <a:off x="133837" y="1087114"/>
            <a:ext cx="3521076" cy="163577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>
              <a:defRPr sz="56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Play it</a:t>
            </a:r>
          </a:p>
        </p:txBody>
      </p:sp>
      <p:grpSp>
        <p:nvGrpSpPr>
          <p:cNvPr id="316" name="Group"/>
          <p:cNvGrpSpPr/>
          <p:nvPr/>
        </p:nvGrpSpPr>
        <p:grpSpPr>
          <a:xfrm>
            <a:off x="-7375" y="3813718"/>
            <a:ext cx="3401100" cy="3810001"/>
            <a:chOff x="0" y="0"/>
            <a:chExt cx="3401099" cy="3810000"/>
          </a:xfrm>
        </p:grpSpPr>
        <p:sp>
          <p:nvSpPr>
            <p:cNvPr id="314" name="Rectangle"/>
            <p:cNvSpPr/>
            <p:nvPr/>
          </p:nvSpPr>
          <p:spPr>
            <a:xfrm>
              <a:off x="0" y="0"/>
              <a:ext cx="3401100" cy="3810000"/>
            </a:xfrm>
            <a:prstGeom prst="rect">
              <a:avLst/>
            </a:prstGeom>
            <a:solidFill>
              <a:srgbClr val="57C8E7"/>
            </a:solidFill>
            <a:ln w="3175" cap="flat">
              <a:noFill/>
              <a:miter lim="400000"/>
            </a:ln>
            <a:effectLst/>
          </p:spPr>
          <p:txBody>
            <a:bodyPr wrap="square" lIns="39687" tIns="39687" rIns="39687" bIns="39687" numCol="1" anchor="ctr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5" name="safe"/>
            <p:cNvSpPr txBox="1"/>
            <p:nvPr/>
          </p:nvSpPr>
          <p:spPr>
            <a:xfrm>
              <a:off x="940512" y="1439862"/>
              <a:ext cx="1520076" cy="93027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9687" tIns="39687" rIns="39687" bIns="39687" numCol="1" anchor="ctr">
              <a:noAutofit/>
            </a:bodyPr>
            <a:lstStyle>
              <a:lvl1pPr>
                <a:defRPr sz="56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safe</a:t>
              </a:r>
            </a:p>
          </p:txBody>
        </p:sp>
      </p:grpSp>
      <p:grpSp>
        <p:nvGrpSpPr>
          <p:cNvPr id="319" name="Group"/>
          <p:cNvGrpSpPr/>
          <p:nvPr/>
        </p:nvGrpSpPr>
        <p:grpSpPr>
          <a:xfrm>
            <a:off x="3384550" y="3813718"/>
            <a:ext cx="3390900" cy="3810001"/>
            <a:chOff x="0" y="0"/>
            <a:chExt cx="3390900" cy="3810000"/>
          </a:xfrm>
        </p:grpSpPr>
        <p:sp>
          <p:nvSpPr>
            <p:cNvPr id="317" name="Rectangle"/>
            <p:cNvSpPr/>
            <p:nvPr/>
          </p:nvSpPr>
          <p:spPr>
            <a:xfrm>
              <a:off x="0" y="0"/>
              <a:ext cx="3390900" cy="3810000"/>
            </a:xfrm>
            <a:prstGeom prst="rect">
              <a:avLst/>
            </a:prstGeom>
            <a:solidFill>
              <a:srgbClr val="0099D8"/>
            </a:solidFill>
            <a:ln w="3175" cap="flat">
              <a:noFill/>
              <a:miter lim="400000"/>
            </a:ln>
            <a:effectLst/>
          </p:spPr>
          <p:txBody>
            <a:bodyPr wrap="square" lIns="39687" tIns="39687" rIns="39687" bIns="39687" numCol="1" anchor="ctr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8" name="inside."/>
            <p:cNvSpPr txBox="1"/>
            <p:nvPr/>
          </p:nvSpPr>
          <p:spPr>
            <a:xfrm>
              <a:off x="523056" y="1439862"/>
              <a:ext cx="2344788" cy="93027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9687" tIns="39687" rIns="39687" bIns="39687" numCol="1" anchor="ctr">
              <a:spAutoFit/>
            </a:bodyPr>
            <a:lstStyle>
              <a:lvl1pPr>
                <a:defRPr sz="56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inside.</a:t>
              </a:r>
            </a:p>
          </p:txBody>
        </p:sp>
      </p:grpSp>
      <p:pic>
        <p:nvPicPr>
          <p:cNvPr id="320" name="Image" descr="Image"/>
          <p:cNvPicPr>
            <a:picLocks noChangeAspect="1"/>
          </p:cNvPicPr>
          <p:nvPr/>
        </p:nvPicPr>
        <p:blipFill>
          <a:blip r:embed="rId5"/>
          <a:srcRect l="11645"/>
          <a:stretch>
            <a:fillRect/>
          </a:stretch>
        </p:blipFill>
        <p:spPr>
          <a:xfrm>
            <a:off x="6755500" y="-3374"/>
            <a:ext cx="3422685" cy="3816665"/>
          </a:xfrm>
          <a:prstGeom prst="rect">
            <a:avLst/>
          </a:prstGeom>
          <a:ln w="3175">
            <a:miter lim="400000"/>
          </a:ln>
        </p:spPr>
      </p:pic>
      <p:pic>
        <p:nvPicPr>
          <p:cNvPr id="321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581" y="1092781"/>
            <a:ext cx="2538838" cy="2538838"/>
          </a:xfrm>
          <a:prstGeom prst="rect">
            <a:avLst/>
          </a:prstGeom>
          <a:ln w="3175">
            <a:miter lim="400000"/>
          </a:ln>
        </p:spPr>
      </p:pic>
      <p:pic>
        <p:nvPicPr>
          <p:cNvPr id="322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2493" y="1092781"/>
            <a:ext cx="2538838" cy="2538838"/>
          </a:xfrm>
          <a:prstGeom prst="rect">
            <a:avLst/>
          </a:prstGeom>
          <a:ln w="3175">
            <a:miter lim="400000"/>
          </a:ln>
        </p:spPr>
      </p:pic>
      <p:pic>
        <p:nvPicPr>
          <p:cNvPr id="323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2493" y="4781809"/>
            <a:ext cx="2538838" cy="2538838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" grpId="1" animBg="1" advAuto="0"/>
      <p:bldP spid="322" grpId="2" animBg="1" advAuto="0"/>
      <p:bldP spid="323" grpId="3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It’s time for Damage Prevention Lingo."/>
          <p:cNvSpPr txBox="1"/>
          <p:nvPr/>
        </p:nvSpPr>
        <p:spPr>
          <a:xfrm>
            <a:off x="706346" y="1992312"/>
            <a:ext cx="5595611" cy="3635376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spAutoFit/>
          </a:bodyPr>
          <a:lstStyle>
            <a:lvl1pPr>
              <a:defRPr sz="58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It’s time for Damage Prevention Lingo.</a:t>
            </a:r>
          </a:p>
        </p:txBody>
      </p:sp>
      <p:grpSp>
        <p:nvGrpSpPr>
          <p:cNvPr id="330" name="Group"/>
          <p:cNvGrpSpPr/>
          <p:nvPr/>
        </p:nvGrpSpPr>
        <p:grpSpPr>
          <a:xfrm>
            <a:off x="4469524" y="-406895"/>
            <a:ext cx="5967455" cy="7722590"/>
            <a:chOff x="0" y="0"/>
            <a:chExt cx="5967454" cy="7722588"/>
          </a:xfrm>
        </p:grpSpPr>
        <p:pic>
          <p:nvPicPr>
            <p:cNvPr id="328" name="Volter Arms akimbo facing left.png" descr="Volter Arms akimbo facing left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967455" cy="7722589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329" name="™"/>
            <p:cNvSpPr txBox="1"/>
            <p:nvPr/>
          </p:nvSpPr>
          <p:spPr>
            <a:xfrm>
              <a:off x="3501609" y="5629493"/>
              <a:ext cx="271146" cy="30797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9687" tIns="39687" rIns="39687" bIns="39687" numCol="1" anchor="ctr">
              <a:spAutoFit/>
            </a:bodyPr>
            <a:lstStyle>
              <a:lvl1pPr>
                <a:defRPr sz="1500"/>
              </a:lvl1pPr>
            </a:lstStyle>
            <a:p>
              <a:r>
                <a:t>™</a:t>
              </a:r>
            </a:p>
          </p:txBody>
        </p:sp>
      </p:grp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DEE0"/>
            </a:gs>
            <a:gs pos="100000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roup"/>
          <p:cNvGrpSpPr/>
          <p:nvPr/>
        </p:nvGrpSpPr>
        <p:grpSpPr>
          <a:xfrm>
            <a:off x="-453950" y="548765"/>
            <a:ext cx="4853496" cy="6280994"/>
            <a:chOff x="0" y="0"/>
            <a:chExt cx="4853494" cy="6280992"/>
          </a:xfrm>
        </p:grpSpPr>
        <p:pic>
          <p:nvPicPr>
            <p:cNvPr id="334" name="Volter walking facing right - left arm out.png" descr="Volter walking facing right - left arm out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853495" cy="628099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335" name="™"/>
            <p:cNvSpPr txBox="1"/>
            <p:nvPr/>
          </p:nvSpPr>
          <p:spPr>
            <a:xfrm>
              <a:off x="2173945" y="4597785"/>
              <a:ext cx="271146" cy="30797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9687" tIns="39687" rIns="39687" bIns="39687" numCol="1" anchor="ctr">
              <a:spAutoFit/>
            </a:bodyPr>
            <a:lstStyle>
              <a:lvl1pPr>
                <a:defRPr sz="1500"/>
              </a:lvl1pPr>
            </a:lstStyle>
            <a:p>
              <a:r>
                <a:t>™</a:t>
              </a:r>
            </a:p>
          </p:txBody>
        </p:sp>
      </p:grpSp>
      <p:sp>
        <p:nvSpPr>
          <p:cNvPr id="337" name="Group"/>
          <p:cNvSpPr txBox="1"/>
          <p:nvPr/>
        </p:nvSpPr>
        <p:spPr>
          <a:xfrm>
            <a:off x="4240496" y="1941512"/>
            <a:ext cx="5179578" cy="37369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/>
          <a:p>
            <a:pPr>
              <a:defRPr sz="40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When too many appliances are plugged in, </a:t>
            </a:r>
            <a:r>
              <a:rPr>
                <a:solidFill>
                  <a:srgbClr val="000000"/>
                </a:solidFill>
              </a:rPr>
              <a:t>o</a:t>
            </a:r>
            <a:r>
              <a:t>___________</a:t>
            </a:r>
          </a:p>
          <a:p>
            <a:pPr>
              <a:defRPr sz="40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000000"/>
                </a:solidFill>
              </a:rPr>
              <a:t>o</a:t>
            </a:r>
            <a:r>
              <a:t>______ can be a fire hazard.</a:t>
            </a:r>
          </a:p>
        </p:txBody>
      </p:sp>
      <p:sp>
        <p:nvSpPr>
          <p:cNvPr id="338" name="Overloaded Outlets"/>
          <p:cNvSpPr/>
          <p:nvPr/>
        </p:nvSpPr>
        <p:spPr>
          <a:xfrm>
            <a:off x="-11246" y="1197218"/>
            <a:ext cx="10182492" cy="4984089"/>
          </a:xfrm>
          <a:prstGeom prst="rect">
            <a:avLst/>
          </a:prstGeom>
          <a:solidFill>
            <a:schemeClr val="accent1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>
              <a:defRPr sz="12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Overloaded Outlets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" grpId="1" animBg="1" advAuto="0"/>
      <p:bldP spid="338" grpId="2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DEE0"/>
            </a:gs>
            <a:gs pos="100000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" name="Group"/>
          <p:cNvGrpSpPr/>
          <p:nvPr/>
        </p:nvGrpSpPr>
        <p:grpSpPr>
          <a:xfrm>
            <a:off x="5438306" y="213637"/>
            <a:ext cx="5074873" cy="6567483"/>
            <a:chOff x="0" y="0"/>
            <a:chExt cx="5074872" cy="6567482"/>
          </a:xfrm>
        </p:grpSpPr>
        <p:pic>
          <p:nvPicPr>
            <p:cNvPr id="342" name="Volter Arms akimbo facing left.png" descr="Volter Arms akimbo facing left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074873" cy="656748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343" name="™"/>
            <p:cNvSpPr txBox="1"/>
            <p:nvPr/>
          </p:nvSpPr>
          <p:spPr>
            <a:xfrm>
              <a:off x="2943486" y="4765608"/>
              <a:ext cx="271146" cy="30797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9687" tIns="39687" rIns="39687" bIns="39687" numCol="1" anchor="ctr">
              <a:spAutoFit/>
            </a:bodyPr>
            <a:lstStyle>
              <a:lvl1pPr>
                <a:defRPr sz="1500"/>
              </a:lvl1pPr>
            </a:lstStyle>
            <a:p>
              <a:r>
                <a:t>™</a:t>
              </a:r>
            </a:p>
          </p:txBody>
        </p:sp>
      </p:grpSp>
      <p:sp>
        <p:nvSpPr>
          <p:cNvPr id="345" name="Group"/>
          <p:cNvSpPr txBox="1"/>
          <p:nvPr/>
        </p:nvSpPr>
        <p:spPr>
          <a:xfrm>
            <a:off x="347627" y="1827935"/>
            <a:ext cx="5257063" cy="37369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/>
          <a:p>
            <a:pPr>
              <a:defRPr sz="40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Do not touch or use a broken or</a:t>
            </a:r>
          </a:p>
          <a:p>
            <a:pPr>
              <a:defRPr sz="40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</a:t>
            </a:r>
            <a:r>
              <a:rPr>
                <a:solidFill>
                  <a:srgbClr val="000000"/>
                </a:solidFill>
              </a:rPr>
              <a:t>f</a:t>
            </a:r>
            <a:r>
              <a:t>________ </a:t>
            </a:r>
            <a:r>
              <a:rPr>
                <a:solidFill>
                  <a:srgbClr val="000000"/>
                </a:solidFill>
              </a:rPr>
              <a:t>c</a:t>
            </a:r>
            <a:r>
              <a:t>_____. </a:t>
            </a:r>
          </a:p>
          <a:p>
            <a:pPr>
              <a:defRPr sz="40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It can be </a:t>
            </a:r>
          </a:p>
          <a:p>
            <a:pPr>
              <a:defRPr sz="40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dangerous.</a:t>
            </a:r>
          </a:p>
        </p:txBody>
      </p:sp>
      <p:sp>
        <p:nvSpPr>
          <p:cNvPr id="346" name="Frayed Cord"/>
          <p:cNvSpPr/>
          <p:nvPr/>
        </p:nvSpPr>
        <p:spPr>
          <a:xfrm>
            <a:off x="-11246" y="1005334"/>
            <a:ext cx="10182492" cy="4984089"/>
          </a:xfrm>
          <a:prstGeom prst="rect">
            <a:avLst/>
          </a:prstGeom>
          <a:solidFill>
            <a:schemeClr val="accent1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>
              <a:defRPr sz="12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Frayed Cord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" grpId="1" animBg="1" advAuto="0"/>
      <p:bldP spid="346" grpId="2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roup"/>
          <p:cNvGrpSpPr/>
          <p:nvPr/>
        </p:nvGrpSpPr>
        <p:grpSpPr>
          <a:xfrm>
            <a:off x="159026" y="1699078"/>
            <a:ext cx="4654463" cy="5608964"/>
            <a:chOff x="0" y="0"/>
            <a:chExt cx="5813031" cy="5931664"/>
          </a:xfrm>
        </p:grpSpPr>
        <p:pic>
          <p:nvPicPr>
            <p:cNvPr id="163" name="Volter facing right standing Right arm out.png" descr="Volter facing right standing Right arm out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813032" cy="5931665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164" name="™"/>
            <p:cNvSpPr txBox="1"/>
            <p:nvPr/>
          </p:nvSpPr>
          <p:spPr>
            <a:xfrm>
              <a:off x="2712224" y="5321744"/>
              <a:ext cx="388584" cy="44136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9687" tIns="39687" rIns="39687" bIns="39687" numCol="1" anchor="ctr">
              <a:noAutofit/>
            </a:bodyPr>
            <a:lstStyle>
              <a:lvl1pPr>
                <a:defRPr sz="1500"/>
              </a:lvl1pPr>
            </a:lstStyle>
            <a:p>
              <a:r>
                <a:t>™</a:t>
              </a:r>
            </a:p>
          </p:txBody>
        </p:sp>
      </p:grpSp>
      <p:sp>
        <p:nvSpPr>
          <p:cNvPr id="166" name="Talk!"/>
          <p:cNvSpPr txBox="1"/>
          <p:nvPr/>
        </p:nvSpPr>
        <p:spPr>
          <a:xfrm>
            <a:off x="5496368" y="2788296"/>
            <a:ext cx="1765147" cy="5531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normAutofit lnSpcReduction="10000"/>
          </a:bodyPr>
          <a:lstStyle>
            <a:lvl1pPr defTabSz="525779">
              <a:defRPr sz="3150" b="1">
                <a:solidFill>
                  <a:srgbClr val="FFB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Talk!</a:t>
            </a:r>
          </a:p>
        </p:txBody>
      </p:sp>
      <p:sp>
        <p:nvSpPr>
          <p:cNvPr id="167" name="Take Action!"/>
          <p:cNvSpPr txBox="1"/>
          <p:nvPr/>
        </p:nvSpPr>
        <p:spPr>
          <a:xfrm>
            <a:off x="7280284" y="2717375"/>
            <a:ext cx="2859064" cy="6949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normAutofit/>
          </a:bodyPr>
          <a:lstStyle>
            <a:lvl1pPr>
              <a:defRPr sz="3500" b="1">
                <a:solidFill>
                  <a:srgbClr val="FFB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Take Action!</a:t>
            </a:r>
          </a:p>
        </p:txBody>
      </p:sp>
      <p:sp>
        <p:nvSpPr>
          <p:cNvPr id="168" name="about energy…"/>
          <p:cNvSpPr txBox="1"/>
          <p:nvPr/>
        </p:nvSpPr>
        <p:spPr>
          <a:xfrm>
            <a:off x="3978808" y="4035035"/>
            <a:ext cx="6283551" cy="147218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normAutofit/>
          </a:bodyPr>
          <a:lstStyle/>
          <a:p>
            <a:pPr>
              <a:lnSpc>
                <a:spcPct val="150000"/>
              </a:lnSpc>
              <a:defRPr sz="3500" b="1">
                <a:solidFill>
                  <a:srgbClr val="FFB6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about energy </a:t>
            </a:r>
          </a:p>
          <a:p>
            <a:pPr>
              <a:defRPr sz="3500" b="1">
                <a:solidFill>
                  <a:srgbClr val="FFB6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and electrical safety!</a:t>
            </a:r>
          </a:p>
        </p:txBody>
      </p:sp>
      <p:pic>
        <p:nvPicPr>
          <p:cNvPr id="16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4666" y="693843"/>
            <a:ext cx="6908551" cy="2010470"/>
          </a:xfrm>
          <a:prstGeom prst="rect">
            <a:avLst/>
          </a:prstGeom>
          <a:ln w="3175">
            <a:miter lim="400000"/>
          </a:ln>
        </p:spPr>
      </p:pic>
      <p:sp>
        <p:nvSpPr>
          <p:cNvPr id="170" name="Think!"/>
          <p:cNvSpPr txBox="1"/>
          <p:nvPr/>
        </p:nvSpPr>
        <p:spPr>
          <a:xfrm>
            <a:off x="3309659" y="2788296"/>
            <a:ext cx="1765147" cy="5531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normAutofit lnSpcReduction="10000"/>
          </a:bodyPr>
          <a:lstStyle>
            <a:lvl1pPr defTabSz="525779">
              <a:defRPr sz="3150" b="1">
                <a:solidFill>
                  <a:srgbClr val="FFB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Think!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2" animBg="1" advAuto="0"/>
      <p:bldP spid="167" grpId="3" animBg="1" advAuto="0"/>
      <p:bldP spid="168" grpId="4" animBg="1" advAuto="0"/>
      <p:bldP spid="170" grpId="1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cable, electric, water marker flag and paint images sunshine 811.jpg" descr="cable, electric, water marker flag and paint images sunshine 8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6" y="468923"/>
            <a:ext cx="10023228" cy="6682154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Do NOT move or pull out marker flags. They show the location of buried utility lines."/>
          <p:cNvSpPr txBox="1"/>
          <p:nvPr/>
        </p:nvSpPr>
        <p:spPr>
          <a:xfrm>
            <a:off x="141566" y="5442068"/>
            <a:ext cx="7802302" cy="193803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 defTabSz="1300480">
              <a:spcBef>
                <a:spcPts val="1200"/>
              </a:spcBef>
              <a:defRPr sz="4000" b="1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/>
            </a:pPr>
            <a:r>
              <a:rPr b="1"/>
              <a:t>Do NOT move or pull out marker flags. They show the location of buried utility lines.</a:t>
            </a:r>
          </a:p>
        </p:txBody>
      </p:sp>
      <p:pic>
        <p:nvPicPr>
          <p:cNvPr id="355" name="ShowImage.png" descr="Show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4854" y="5767813"/>
            <a:ext cx="1687670" cy="1477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Color_code_and_flags.png" descr="Color_code_and_flag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36606"/>
            <a:ext cx="10160001" cy="5273428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DEE0"/>
            </a:gs>
            <a:gs pos="100000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It is fast. It is the LAW."/>
          <p:cNvSpPr txBox="1"/>
          <p:nvPr/>
        </p:nvSpPr>
        <p:spPr>
          <a:xfrm>
            <a:off x="1748807" y="6505904"/>
            <a:ext cx="6662386" cy="8286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>
              <a:defRPr sz="49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It is fast. It is the LAW.</a:t>
            </a:r>
          </a:p>
        </p:txBody>
      </p:sp>
      <p:pic>
        <p:nvPicPr>
          <p:cNvPr id="361" name="ShowImage.png" descr="Show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779" y="216814"/>
            <a:ext cx="1726886" cy="1511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Call%20811.png" descr="Call%20811.png"/>
          <p:cNvPicPr>
            <a:picLocks noChangeAspect="1"/>
          </p:cNvPicPr>
          <p:nvPr/>
        </p:nvPicPr>
        <p:blipFill>
          <a:blip r:embed="rId6"/>
          <a:srcRect l="37031" t="20258" b="30172"/>
          <a:stretch>
            <a:fillRect/>
          </a:stretch>
        </p:blipFill>
        <p:spPr>
          <a:xfrm>
            <a:off x="1798642" y="362500"/>
            <a:ext cx="4276839" cy="1220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811 video.mp4" descr="811 video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8888" y="1894740"/>
            <a:ext cx="7902224" cy="4445001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mph" presetSubtype="0" repeatCount="5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2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47000" fill="hold"/>
                                        <p:tgtEl>
                                          <p:spTgt spid="3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363"/>
                </p:tgtEl>
              </p:cMediaNode>
            </p:video>
          </p:childTnLst>
        </p:cTn>
      </p:par>
    </p:tnLst>
    <p:bldLst>
      <p:bldP spid="360" grpId="1" animBg="1" advAuto="0"/>
      <p:bldP spid="360" grpId="2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It’s time for Damage Prevention Lingo."/>
          <p:cNvSpPr txBox="1"/>
          <p:nvPr/>
        </p:nvSpPr>
        <p:spPr>
          <a:xfrm>
            <a:off x="706346" y="1992312"/>
            <a:ext cx="5595611" cy="3635376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spAutoFit/>
          </a:bodyPr>
          <a:lstStyle>
            <a:lvl1pPr>
              <a:defRPr sz="58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It’s time for Damage Prevention Lingo.</a:t>
            </a:r>
          </a:p>
        </p:txBody>
      </p:sp>
      <p:grpSp>
        <p:nvGrpSpPr>
          <p:cNvPr id="370" name="Group"/>
          <p:cNvGrpSpPr/>
          <p:nvPr/>
        </p:nvGrpSpPr>
        <p:grpSpPr>
          <a:xfrm>
            <a:off x="4469524" y="-406895"/>
            <a:ext cx="5967455" cy="7722590"/>
            <a:chOff x="0" y="0"/>
            <a:chExt cx="5967454" cy="7722588"/>
          </a:xfrm>
        </p:grpSpPr>
        <p:pic>
          <p:nvPicPr>
            <p:cNvPr id="368" name="Volter Arms akimbo facing left.png" descr="Volter Arms akimbo facing left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967455" cy="7722589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369" name="™"/>
            <p:cNvSpPr txBox="1"/>
            <p:nvPr/>
          </p:nvSpPr>
          <p:spPr>
            <a:xfrm>
              <a:off x="3501609" y="5629493"/>
              <a:ext cx="271146" cy="30797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9687" tIns="39687" rIns="39687" bIns="39687" numCol="1" anchor="ctr">
              <a:spAutoFit/>
            </a:bodyPr>
            <a:lstStyle>
              <a:lvl1pPr>
                <a:defRPr sz="1500"/>
              </a:lvl1pPr>
            </a:lstStyle>
            <a:p>
              <a:r>
                <a:t>™</a:t>
              </a:r>
            </a:p>
          </p:txBody>
        </p:sp>
      </p:grp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DEE0"/>
            </a:gs>
            <a:gs pos="100000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roup"/>
          <p:cNvGrpSpPr/>
          <p:nvPr/>
        </p:nvGrpSpPr>
        <p:grpSpPr>
          <a:xfrm>
            <a:off x="-453950" y="548765"/>
            <a:ext cx="4853496" cy="6280994"/>
            <a:chOff x="0" y="0"/>
            <a:chExt cx="4853494" cy="6280992"/>
          </a:xfrm>
        </p:grpSpPr>
        <p:pic>
          <p:nvPicPr>
            <p:cNvPr id="374" name="Volter walking facing right - left arm out.png" descr="Volter walking facing right - left arm out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853495" cy="628099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375" name="™"/>
            <p:cNvSpPr txBox="1"/>
            <p:nvPr/>
          </p:nvSpPr>
          <p:spPr>
            <a:xfrm>
              <a:off x="2173945" y="4582575"/>
              <a:ext cx="271146" cy="30797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9687" tIns="39687" rIns="39687" bIns="39687" numCol="1" anchor="ctr">
              <a:spAutoFit/>
            </a:bodyPr>
            <a:lstStyle>
              <a:lvl1pPr>
                <a:defRPr sz="1500"/>
              </a:lvl1pPr>
            </a:lstStyle>
            <a:p>
              <a:r>
                <a:t>™</a:t>
              </a:r>
            </a:p>
          </p:txBody>
        </p:sp>
      </p:grpSp>
      <p:sp>
        <p:nvSpPr>
          <p:cNvPr id="377" name="Group"/>
          <p:cNvSpPr txBox="1"/>
          <p:nvPr/>
        </p:nvSpPr>
        <p:spPr>
          <a:xfrm>
            <a:off x="4465867" y="2246312"/>
            <a:ext cx="5292041" cy="31273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>
              <a:defRPr sz="40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Call _____ to have buried power lines and utility cables located and marked.</a:t>
            </a:r>
          </a:p>
        </p:txBody>
      </p:sp>
      <p:sp>
        <p:nvSpPr>
          <p:cNvPr id="378" name="811"/>
          <p:cNvSpPr/>
          <p:nvPr/>
        </p:nvSpPr>
        <p:spPr>
          <a:xfrm>
            <a:off x="-11246" y="1197218"/>
            <a:ext cx="10182492" cy="4984089"/>
          </a:xfrm>
          <a:prstGeom prst="rect">
            <a:avLst/>
          </a:prstGeom>
          <a:solidFill>
            <a:schemeClr val="accent1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>
              <a:defRPr sz="12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811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" grpId="1" animBg="1" advAuto="0"/>
      <p:bldP spid="378" grpId="2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DEE0"/>
            </a:gs>
            <a:gs pos="100000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roup"/>
          <p:cNvGrpSpPr/>
          <p:nvPr/>
        </p:nvGrpSpPr>
        <p:grpSpPr>
          <a:xfrm>
            <a:off x="5438306" y="213637"/>
            <a:ext cx="5074873" cy="6567483"/>
            <a:chOff x="0" y="0"/>
            <a:chExt cx="5074872" cy="6567482"/>
          </a:xfrm>
        </p:grpSpPr>
        <p:pic>
          <p:nvPicPr>
            <p:cNvPr id="382" name="Volter Arms akimbo facing left.png" descr="Volter Arms akimbo facing left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074873" cy="656748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383" name="™"/>
            <p:cNvSpPr txBox="1"/>
            <p:nvPr/>
          </p:nvSpPr>
          <p:spPr>
            <a:xfrm>
              <a:off x="2958695" y="4780818"/>
              <a:ext cx="271146" cy="30797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9687" tIns="39687" rIns="39687" bIns="39687" numCol="1" anchor="ctr">
              <a:spAutoFit/>
            </a:bodyPr>
            <a:lstStyle>
              <a:lvl1pPr>
                <a:defRPr sz="1500"/>
              </a:lvl1pPr>
            </a:lstStyle>
            <a:p>
              <a:r>
                <a:t>™</a:t>
              </a:r>
            </a:p>
          </p:txBody>
        </p:sp>
      </p:grpSp>
      <p:sp>
        <p:nvSpPr>
          <p:cNvPr id="385" name="Group"/>
          <p:cNvSpPr txBox="1"/>
          <p:nvPr/>
        </p:nvSpPr>
        <p:spPr>
          <a:xfrm>
            <a:off x="643653" y="965677"/>
            <a:ext cx="5032701" cy="56886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>
              <a:defRPr sz="40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Pay attention to these colorful things that can tell you what is below.</a:t>
            </a:r>
          </a:p>
        </p:txBody>
      </p:sp>
      <p:sp>
        <p:nvSpPr>
          <p:cNvPr id="386" name="Marker Flags"/>
          <p:cNvSpPr/>
          <p:nvPr/>
        </p:nvSpPr>
        <p:spPr>
          <a:xfrm>
            <a:off x="-11246" y="1317955"/>
            <a:ext cx="10182492" cy="4984090"/>
          </a:xfrm>
          <a:prstGeom prst="rect">
            <a:avLst/>
          </a:prstGeom>
          <a:solidFill>
            <a:schemeClr val="accent1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>
              <a:defRPr sz="12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Marker Flags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" grpId="1" animBg="1" advAuto="0"/>
      <p:bldP spid="386" grpId="2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DEE0"/>
            </a:gs>
            <a:gs pos="100000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roup"/>
          <p:cNvGrpSpPr/>
          <p:nvPr/>
        </p:nvGrpSpPr>
        <p:grpSpPr>
          <a:xfrm>
            <a:off x="-453950" y="548765"/>
            <a:ext cx="4853496" cy="6280994"/>
            <a:chOff x="0" y="0"/>
            <a:chExt cx="4853494" cy="6280992"/>
          </a:xfrm>
        </p:grpSpPr>
        <p:pic>
          <p:nvPicPr>
            <p:cNvPr id="390" name="Volter walking facing right - left arm out.png" descr="Volter walking facing right - left arm out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853495" cy="628099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391" name="™"/>
            <p:cNvSpPr txBox="1"/>
            <p:nvPr/>
          </p:nvSpPr>
          <p:spPr>
            <a:xfrm>
              <a:off x="2158735" y="4582575"/>
              <a:ext cx="271146" cy="30797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9687" tIns="39687" rIns="39687" bIns="39687" numCol="1" anchor="ctr">
              <a:spAutoFit/>
            </a:bodyPr>
            <a:lstStyle>
              <a:lvl1pPr>
                <a:defRPr sz="1500"/>
              </a:lvl1pPr>
            </a:lstStyle>
            <a:p>
              <a:r>
                <a:t>™</a:t>
              </a:r>
            </a:p>
          </p:txBody>
        </p:sp>
      </p:grpSp>
      <p:sp>
        <p:nvSpPr>
          <p:cNvPr id="393" name="Call 811 to mark the location of utility cables and buried  p_______     l_____."/>
          <p:cNvSpPr txBox="1"/>
          <p:nvPr/>
        </p:nvSpPr>
        <p:spPr>
          <a:xfrm>
            <a:off x="5113595" y="1941512"/>
            <a:ext cx="4023986" cy="37369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spAutoFit/>
          </a:bodyPr>
          <a:lstStyle/>
          <a:p>
            <a:pPr>
              <a:defRPr sz="40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Call 811 to mark the location of utility cables and buried  </a:t>
            </a:r>
            <a:r>
              <a:rPr>
                <a:solidFill>
                  <a:srgbClr val="000000"/>
                </a:solidFill>
              </a:rPr>
              <a:t>p</a:t>
            </a:r>
            <a:r>
              <a:t>_______     </a:t>
            </a:r>
            <a:r>
              <a:rPr>
                <a:solidFill>
                  <a:srgbClr val="000000"/>
                </a:solidFill>
              </a:rPr>
              <a:t>l</a:t>
            </a:r>
            <a:r>
              <a:t>_____.          </a:t>
            </a:r>
          </a:p>
        </p:txBody>
      </p:sp>
      <p:sp>
        <p:nvSpPr>
          <p:cNvPr id="394" name="Power Lines"/>
          <p:cNvSpPr/>
          <p:nvPr/>
        </p:nvSpPr>
        <p:spPr>
          <a:xfrm>
            <a:off x="-11246" y="1317955"/>
            <a:ext cx="10182492" cy="4984090"/>
          </a:xfrm>
          <a:prstGeom prst="rect">
            <a:avLst/>
          </a:prstGeom>
          <a:solidFill>
            <a:schemeClr val="accent1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>
              <a:defRPr sz="12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Power Lines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3" grpId="1" animBg="1" advAuto="0"/>
      <p:bldP spid="394" grpId="2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DEE0"/>
            </a:gs>
            <a:gs pos="100000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lightning, stormy, field fence.jpg" descr="lightning, stormy, field fenc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656" y="1059274"/>
            <a:ext cx="8290688" cy="5501452"/>
          </a:xfrm>
          <a:prstGeom prst="rect">
            <a:avLst/>
          </a:prstGeom>
          <a:ln w="3175">
            <a:miter lim="400000"/>
          </a:ln>
        </p:spPr>
      </p:pic>
      <p:sp>
        <p:nvSpPr>
          <p:cNvPr id="399" name="Electrical Safety Outside"/>
          <p:cNvSpPr txBox="1"/>
          <p:nvPr/>
        </p:nvSpPr>
        <p:spPr>
          <a:xfrm>
            <a:off x="469469" y="92331"/>
            <a:ext cx="9028088" cy="9937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>
              <a:defRPr sz="60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Electrical Safety Outside</a:t>
            </a:r>
          </a:p>
        </p:txBody>
      </p:sp>
      <p:sp>
        <p:nvSpPr>
          <p:cNvPr id="400" name="When thunder roars, go indoors."/>
          <p:cNvSpPr txBox="1"/>
          <p:nvPr/>
        </p:nvSpPr>
        <p:spPr>
          <a:xfrm>
            <a:off x="604837" y="6700224"/>
            <a:ext cx="8950326" cy="7651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>
              <a:defRPr sz="45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When thunder roars, go indoors.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9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9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" grpId="1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DEE0"/>
            </a:gs>
            <a:gs pos="100000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Electrical Safety Outside"/>
          <p:cNvSpPr txBox="1"/>
          <p:nvPr/>
        </p:nvSpPr>
        <p:spPr>
          <a:xfrm>
            <a:off x="565956" y="137643"/>
            <a:ext cx="9028088" cy="9937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>
              <a:defRPr sz="60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Electrical Safety Outside</a:t>
            </a:r>
          </a:p>
        </p:txBody>
      </p:sp>
      <p:pic>
        <p:nvPicPr>
          <p:cNvPr id="405" name="Tornado May 2014.jpg" descr="Tornado May 20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668" y="1204199"/>
            <a:ext cx="7702664" cy="5776999"/>
          </a:xfrm>
          <a:prstGeom prst="rect">
            <a:avLst/>
          </a:prstGeom>
          <a:ln w="3175">
            <a:miter lim="400000"/>
          </a:ln>
        </p:spPr>
      </p:pic>
      <p:sp>
        <p:nvSpPr>
          <p:cNvPr id="406" name="Stop, turn around and go the other way."/>
          <p:cNvSpPr/>
          <p:nvPr/>
        </p:nvSpPr>
        <p:spPr>
          <a:xfrm>
            <a:off x="83885" y="6399516"/>
            <a:ext cx="9992230" cy="1163364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/>
          <a:p>
            <a:pPr lvl="1" indent="0">
              <a:defRPr sz="3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Stop, turn around and go the other way.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" grpId="1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Electrical Safety Outside"/>
          <p:cNvSpPr txBox="1"/>
          <p:nvPr/>
        </p:nvSpPr>
        <p:spPr>
          <a:xfrm>
            <a:off x="565956" y="74612"/>
            <a:ext cx="9028088" cy="9937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>
              <a:defRPr sz="60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Electrical Safety Outside</a:t>
            </a:r>
          </a:p>
        </p:txBody>
      </p:sp>
      <p:pic>
        <p:nvPicPr>
          <p:cNvPr id="411" name="Broken pole Feb. 6th, 2013.jpg" descr="Broken pole Feb. 6th, 20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511" y="1077790"/>
            <a:ext cx="7778750" cy="5834062"/>
          </a:xfrm>
          <a:prstGeom prst="rect">
            <a:avLst/>
          </a:prstGeom>
          <a:ln w="3175">
            <a:miter lim="400000"/>
          </a:ln>
        </p:spPr>
      </p:pic>
      <p:sp>
        <p:nvSpPr>
          <p:cNvPr id="412" name="Rectangle"/>
          <p:cNvSpPr/>
          <p:nvPr/>
        </p:nvSpPr>
        <p:spPr>
          <a:xfrm>
            <a:off x="2871190" y="5145533"/>
            <a:ext cx="351125" cy="514617"/>
          </a:xfrm>
          <a:prstGeom prst="rect">
            <a:avLst/>
          </a:prstGeom>
          <a:solidFill>
            <a:srgbClr val="F0F0ED"/>
          </a:solidFill>
          <a:ln w="3175">
            <a:miter lim="400000"/>
          </a:ln>
        </p:spPr>
        <p:txBody>
          <a:bodyPr lIns="39687" tIns="39687" rIns="39687" bIns="39687" anchor="ctr"/>
          <a:lstStyle/>
          <a:p>
            <a:pPr>
              <a:defRPr sz="18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13" name="Screen Shot 2020-10-08 at 12.02.28 PM.png" descr="Screen Shot 2020-10-08 at 12.02.28 PM.png"/>
          <p:cNvPicPr>
            <a:picLocks noChangeAspect="1"/>
          </p:cNvPicPr>
          <p:nvPr/>
        </p:nvPicPr>
        <p:blipFill>
          <a:blip r:embed="rId4"/>
          <a:srcRect r="29173"/>
          <a:stretch>
            <a:fillRect/>
          </a:stretch>
        </p:blipFill>
        <p:spPr>
          <a:xfrm>
            <a:off x="6056078" y="3741634"/>
            <a:ext cx="292312" cy="218497"/>
          </a:xfrm>
          <a:prstGeom prst="rect">
            <a:avLst/>
          </a:prstGeom>
          <a:ln w="3175">
            <a:miter lim="400000"/>
          </a:ln>
        </p:spPr>
      </p:pic>
      <p:sp>
        <p:nvSpPr>
          <p:cNvPr id="414" name="Rectangle"/>
          <p:cNvSpPr/>
          <p:nvPr/>
        </p:nvSpPr>
        <p:spPr>
          <a:xfrm>
            <a:off x="2862084" y="4950090"/>
            <a:ext cx="292497" cy="218679"/>
          </a:xfrm>
          <a:prstGeom prst="rect">
            <a:avLst/>
          </a:prstGeom>
          <a:solidFill>
            <a:srgbClr val="F0F0ED"/>
          </a:solidFill>
          <a:ln w="3175">
            <a:miter lim="400000"/>
          </a:ln>
        </p:spPr>
        <p:txBody>
          <a:bodyPr lIns="39687" tIns="39687" rIns="39687" bIns="39687" anchor="ctr"/>
          <a:lstStyle/>
          <a:p>
            <a:pPr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5" name="Stop, turn around and go the other way."/>
          <p:cNvSpPr/>
          <p:nvPr/>
        </p:nvSpPr>
        <p:spPr>
          <a:xfrm>
            <a:off x="65511" y="6504888"/>
            <a:ext cx="9992230" cy="993776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/>
          <a:p>
            <a:pPr lvl="1" indent="0">
              <a:defRPr sz="3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Stop, turn around and go the other way.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CDEE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Learn about electrical safety -  inside and outside."/>
          <p:cNvSpPr/>
          <p:nvPr/>
        </p:nvSpPr>
        <p:spPr>
          <a:xfrm>
            <a:off x="1200951" y="3543581"/>
            <a:ext cx="4843834" cy="1379067"/>
          </a:xfrm>
          <a:prstGeom prst="rect">
            <a:avLst/>
          </a:prstGeom>
          <a:solidFill>
            <a:schemeClr val="accent1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/>
          <a:p>
            <a:pPr>
              <a:defRPr sz="25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Learn about electrical safety - </a:t>
            </a:r>
            <a:br/>
            <a:r>
              <a:t>inside and outside.</a:t>
            </a:r>
          </a:p>
        </p:txBody>
      </p:sp>
      <p:sp>
        <p:nvSpPr>
          <p:cNvPr id="175" name="Learn  about energy."/>
          <p:cNvSpPr/>
          <p:nvPr/>
        </p:nvSpPr>
        <p:spPr>
          <a:xfrm>
            <a:off x="1196074" y="1740938"/>
            <a:ext cx="1914171" cy="1615254"/>
          </a:xfrm>
          <a:prstGeom prst="rect">
            <a:avLst/>
          </a:prstGeom>
          <a:solidFill>
            <a:schemeClr val="accent1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/>
          <a:p>
            <a:pPr lvl="1" indent="0">
              <a:defRPr sz="25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Learn  about energy.</a:t>
            </a:r>
          </a:p>
        </p:txBody>
      </p:sp>
      <p:sp>
        <p:nvSpPr>
          <p:cNvPr id="176" name="Learn about properties of electricity."/>
          <p:cNvSpPr/>
          <p:nvPr/>
        </p:nvSpPr>
        <p:spPr>
          <a:xfrm>
            <a:off x="3357355" y="1740938"/>
            <a:ext cx="2678501" cy="1615254"/>
          </a:xfrm>
          <a:prstGeom prst="rect">
            <a:avLst/>
          </a:prstGeom>
          <a:solidFill>
            <a:schemeClr val="accent1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>
              <a:defRPr sz="25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Learn about properties of electricity.</a:t>
            </a:r>
          </a:p>
        </p:txBody>
      </p:sp>
      <p:sp>
        <p:nvSpPr>
          <p:cNvPr id="177" name="Rectangle"/>
          <p:cNvSpPr/>
          <p:nvPr/>
        </p:nvSpPr>
        <p:spPr>
          <a:xfrm>
            <a:off x="1198505" y="5110036"/>
            <a:ext cx="7864590" cy="1040388"/>
          </a:xfrm>
          <a:prstGeom prst="rect">
            <a:avLst/>
          </a:prstGeom>
          <a:solidFill>
            <a:schemeClr val="accent1"/>
          </a:solidFill>
          <a:ln w="3175">
            <a:miter lim="400000"/>
          </a:ln>
        </p:spPr>
        <p:txBody>
          <a:bodyPr lIns="39687" tIns="39687" rIns="39687" bIns="39687" anchor="ctr"/>
          <a:lstStyle/>
          <a:p>
            <a:pPr>
              <a:defRPr sz="2300"/>
            </a:pPr>
            <a:endParaRPr/>
          </a:p>
        </p:txBody>
      </p:sp>
      <p:sp>
        <p:nvSpPr>
          <p:cNvPr id="178" name="Play Damage Prevention Lingo."/>
          <p:cNvSpPr txBox="1"/>
          <p:nvPr/>
        </p:nvSpPr>
        <p:spPr>
          <a:xfrm>
            <a:off x="1360436" y="5400042"/>
            <a:ext cx="7439128" cy="460376"/>
          </a:xfrm>
          <a:prstGeom prst="rect">
            <a:avLst/>
          </a:prstGeom>
          <a:solidFill>
            <a:schemeClr val="accent1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Play Damage Prevention Lingo.</a:t>
            </a:r>
          </a:p>
        </p:txBody>
      </p:sp>
      <p:grpSp>
        <p:nvGrpSpPr>
          <p:cNvPr id="181" name="Group"/>
          <p:cNvGrpSpPr/>
          <p:nvPr/>
        </p:nvGrpSpPr>
        <p:grpSpPr>
          <a:xfrm>
            <a:off x="5381165" y="1315317"/>
            <a:ext cx="4166691" cy="5392188"/>
            <a:chOff x="0" y="0"/>
            <a:chExt cx="4166689" cy="5392187"/>
          </a:xfrm>
        </p:grpSpPr>
        <p:pic>
          <p:nvPicPr>
            <p:cNvPr id="179" name="Volter facing left sitting left arm up.png" descr="Volter facing left sitting left arm up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166690" cy="5392188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180" name="™"/>
            <p:cNvSpPr txBox="1"/>
            <p:nvPr/>
          </p:nvSpPr>
          <p:spPr>
            <a:xfrm>
              <a:off x="2099868" y="3587880"/>
              <a:ext cx="271146" cy="30797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9687" tIns="39687" rIns="39687" bIns="39687" numCol="1" anchor="ctr">
              <a:spAutoFit/>
            </a:bodyPr>
            <a:lstStyle>
              <a:lvl1pPr>
                <a:defRPr sz="1500"/>
              </a:lvl1pPr>
            </a:lstStyle>
            <a:p>
              <a:r>
                <a:t>™</a:t>
              </a:r>
            </a:p>
          </p:txBody>
        </p:sp>
      </p:grpSp>
      <p:pic>
        <p:nvPicPr>
          <p:cNvPr id="18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54" y="218786"/>
            <a:ext cx="9398001" cy="161290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9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9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99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99"/>
                            </p:stCondLst>
                            <p:childTnLst>
                              <p:par>
                                <p:cTn id="15" presetID="2" presetClass="entr" presetSubtype="4" fill="hold" grpId="3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199"/>
                            </p:stCondLst>
                            <p:childTnLst>
                              <p:par>
                                <p:cTn id="20" presetID="2" presetClass="entr" presetSubtype="8" fill="hold" grpId="4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3" animBg="1" advAuto="0"/>
      <p:bldP spid="175" grpId="1" animBg="1" advAuto="0"/>
      <p:bldP spid="176" grpId="2" animBg="1" advAuto="0"/>
      <p:bldP spid="178" grpId="4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4.          away to…"/>
          <p:cNvSpPr txBox="1"/>
          <p:nvPr/>
        </p:nvSpPr>
        <p:spPr>
          <a:xfrm>
            <a:off x="690270" y="6170388"/>
            <a:ext cx="2779689" cy="8921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/>
          <a:p>
            <a:pPr algn="l">
              <a:defRPr sz="2700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4.          away to </a:t>
            </a:r>
          </a:p>
          <a:p>
            <a:pPr algn="l">
              <a:defRPr sz="2700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   a safe location.</a:t>
            </a:r>
          </a:p>
        </p:txBody>
      </p:sp>
      <p:sp>
        <p:nvSpPr>
          <p:cNvPr id="420" name="Electrical Safety Outside"/>
          <p:cNvSpPr txBox="1"/>
          <p:nvPr/>
        </p:nvSpPr>
        <p:spPr>
          <a:xfrm>
            <a:off x="565956" y="138112"/>
            <a:ext cx="9028088" cy="9937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>
              <a:defRPr sz="60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Electrical Safety Outside</a:t>
            </a:r>
          </a:p>
        </p:txBody>
      </p:sp>
      <p:sp>
        <p:nvSpPr>
          <p:cNvPr id="421" name="If you must get out:"/>
          <p:cNvSpPr txBox="1"/>
          <p:nvPr/>
        </p:nvSpPr>
        <p:spPr>
          <a:xfrm>
            <a:off x="357760" y="1988986"/>
            <a:ext cx="3674691" cy="5873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spAutoFit/>
          </a:bodyPr>
          <a:lstStyle>
            <a:lvl1pPr>
              <a:defRPr sz="33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If you must get out:</a:t>
            </a:r>
          </a:p>
        </p:txBody>
      </p:sp>
      <p:sp>
        <p:nvSpPr>
          <p:cNvPr id="422" name="Stay inside the car and call 911."/>
          <p:cNvSpPr txBox="1"/>
          <p:nvPr/>
        </p:nvSpPr>
        <p:spPr>
          <a:xfrm>
            <a:off x="1603176" y="1030354"/>
            <a:ext cx="6953648" cy="6254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>
              <a:defRPr sz="36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Stay inside the car and call 911.</a:t>
            </a:r>
          </a:p>
        </p:txBody>
      </p:sp>
      <p:sp>
        <p:nvSpPr>
          <p:cNvPr id="423" name="HOP"/>
          <p:cNvSpPr txBox="1"/>
          <p:nvPr/>
        </p:nvSpPr>
        <p:spPr>
          <a:xfrm>
            <a:off x="1089331" y="6170388"/>
            <a:ext cx="862658" cy="5111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>
              <a:defRPr b="1">
                <a:solidFill>
                  <a:srgbClr val="006BB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HOP</a:t>
            </a:r>
          </a:p>
        </p:txBody>
      </p:sp>
      <p:sp>
        <p:nvSpPr>
          <p:cNvPr id="424" name="1. Open the door"/>
          <p:cNvSpPr txBox="1"/>
          <p:nvPr/>
        </p:nvSpPr>
        <p:spPr>
          <a:xfrm>
            <a:off x="690270" y="3024474"/>
            <a:ext cx="2665668" cy="4857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algn="l">
              <a:defRPr sz="2700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1. Open the door</a:t>
            </a:r>
          </a:p>
        </p:txBody>
      </p:sp>
      <p:sp>
        <p:nvSpPr>
          <p:cNvPr id="425" name="2. Stand on the edge…"/>
          <p:cNvSpPr txBox="1"/>
          <p:nvPr/>
        </p:nvSpPr>
        <p:spPr>
          <a:xfrm>
            <a:off x="690270" y="3937645"/>
            <a:ext cx="3371392" cy="8921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/>
          <a:p>
            <a:pPr algn="l">
              <a:defRPr sz="2700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2. Stand on the edge</a:t>
            </a:r>
          </a:p>
          <a:p>
            <a:pPr algn="l">
              <a:defRPr sz="2700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   of the doorframe</a:t>
            </a:r>
          </a:p>
        </p:txBody>
      </p:sp>
      <p:sp>
        <p:nvSpPr>
          <p:cNvPr id="426" name="3. Jump out with…"/>
          <p:cNvSpPr txBox="1"/>
          <p:nvPr/>
        </p:nvSpPr>
        <p:spPr>
          <a:xfrm>
            <a:off x="690270" y="5054017"/>
            <a:ext cx="3160931" cy="8921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/>
          <a:p>
            <a:pPr algn="l">
              <a:defRPr sz="2700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3. Jump out with </a:t>
            </a:r>
          </a:p>
          <a:p>
            <a:pPr algn="l">
              <a:defRPr sz="2700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   your feet together</a:t>
            </a:r>
          </a:p>
        </p:txBody>
      </p:sp>
      <p:grpSp>
        <p:nvGrpSpPr>
          <p:cNvPr id="432" name="Group"/>
          <p:cNvGrpSpPr/>
          <p:nvPr/>
        </p:nvGrpSpPr>
        <p:grpSpPr>
          <a:xfrm>
            <a:off x="4333742" y="1642745"/>
            <a:ext cx="5263820" cy="5840483"/>
            <a:chOff x="0" y="0"/>
            <a:chExt cx="5263819" cy="5840482"/>
          </a:xfrm>
        </p:grpSpPr>
        <p:pic>
          <p:nvPicPr>
            <p:cNvPr id="427" name="Downed power line on car 1.jpeg" descr="Downed power line on car 1.jpeg"/>
            <p:cNvPicPr>
              <a:picLocks noChangeAspect="1"/>
            </p:cNvPicPr>
            <p:nvPr/>
          </p:nvPicPr>
          <p:blipFill>
            <a:blip r:embed="rId3"/>
            <a:srcRect l="8244" r="30987"/>
            <a:stretch>
              <a:fillRect/>
            </a:stretch>
          </p:blipFill>
          <p:spPr>
            <a:xfrm>
              <a:off x="0" y="64569"/>
              <a:ext cx="5263820" cy="5775914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428" name="Downed power line on car 1.jpeg" descr="Downed power line on car 1.jpeg"/>
            <p:cNvPicPr>
              <a:picLocks noChangeAspect="1"/>
            </p:cNvPicPr>
            <p:nvPr/>
          </p:nvPicPr>
          <p:blipFill>
            <a:blip r:embed="rId3"/>
            <a:srcRect r="32834"/>
            <a:stretch>
              <a:fillRect/>
            </a:stretch>
          </p:blipFill>
          <p:spPr>
            <a:xfrm>
              <a:off x="0" y="0"/>
              <a:ext cx="5262157" cy="5224141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433" name="Connection Line"/>
            <p:cNvSpPr/>
            <p:nvPr/>
          </p:nvSpPr>
          <p:spPr>
            <a:xfrm>
              <a:off x="720909" y="4064362"/>
              <a:ext cx="1920051" cy="544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19" extrusionOk="0">
                  <a:moveTo>
                    <a:pt x="0" y="0"/>
                  </a:moveTo>
                  <a:cubicBezTo>
                    <a:pt x="11689" y="20889"/>
                    <a:pt x="18889" y="21600"/>
                    <a:pt x="21600" y="2134"/>
                  </a:cubicBezTo>
                </a:path>
              </a:pathLst>
            </a:custGeom>
            <a:noFill/>
            <a:ln w="1270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434" name="Connection Line"/>
            <p:cNvSpPr/>
            <p:nvPr/>
          </p:nvSpPr>
          <p:spPr>
            <a:xfrm>
              <a:off x="436" y="4781987"/>
              <a:ext cx="4555772" cy="1052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340" extrusionOk="0">
                  <a:moveTo>
                    <a:pt x="0" y="5489"/>
                  </a:moveTo>
                  <a:cubicBezTo>
                    <a:pt x="12909" y="21600"/>
                    <a:pt x="20109" y="19770"/>
                    <a:pt x="21600" y="0"/>
                  </a:cubicBezTo>
                </a:path>
              </a:pathLst>
            </a:custGeom>
            <a:noFill/>
            <a:ln w="28575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435" name="Connection Line"/>
            <p:cNvSpPr/>
            <p:nvPr/>
          </p:nvSpPr>
          <p:spPr>
            <a:xfrm>
              <a:off x="14950" y="4332454"/>
              <a:ext cx="3737384" cy="896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45" extrusionOk="0">
                  <a:moveTo>
                    <a:pt x="0" y="0"/>
                  </a:moveTo>
                  <a:cubicBezTo>
                    <a:pt x="10725" y="20515"/>
                    <a:pt x="17925" y="21600"/>
                    <a:pt x="21600" y="3256"/>
                  </a:cubicBezTo>
                </a:path>
              </a:pathLst>
            </a:custGeom>
            <a:noFill/>
            <a:ln w="635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2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8" fill="hold" grpId="3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" presetClass="entr" presetSubtype="8" fill="hold" grpId="4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28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" grpId="6" animBg="1" advAuto="0"/>
      <p:bldP spid="421" grpId="1" animBg="1" advAuto="0"/>
      <p:bldP spid="423" grpId="5" animBg="1" advAuto="0"/>
      <p:bldP spid="424" grpId="2" animBg="1" advAuto="0"/>
      <p:bldP spid="425" grpId="3" animBg="1" advAuto="0"/>
      <p:bldP spid="426" grpId="4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rendelkhanpowerlines.jpg" descr="grendelkhanpowerlines.jpg"/>
          <p:cNvPicPr>
            <a:picLocks noChangeAspect="1"/>
          </p:cNvPicPr>
          <p:nvPr/>
        </p:nvPicPr>
        <p:blipFill>
          <a:blip r:embed="rId3"/>
          <a:srcRect l="84" r="84"/>
          <a:stretch>
            <a:fillRect/>
          </a:stretch>
        </p:blipFill>
        <p:spPr>
          <a:xfrm>
            <a:off x="-49609" y="334108"/>
            <a:ext cx="10525334" cy="7017746"/>
          </a:xfrm>
          <a:prstGeom prst="rect">
            <a:avLst/>
          </a:prstGeom>
          <a:ln w="3175">
            <a:miter lim="400000"/>
          </a:ln>
        </p:spPr>
      </p:pic>
      <p:sp>
        <p:nvSpPr>
          <p:cNvPr id="440" name="Rectangle"/>
          <p:cNvSpPr/>
          <p:nvPr/>
        </p:nvSpPr>
        <p:spPr>
          <a:xfrm>
            <a:off x="-12470" y="-69454"/>
            <a:ext cx="10259220" cy="7758908"/>
          </a:xfrm>
          <a:prstGeom prst="rect">
            <a:avLst/>
          </a:prstGeom>
          <a:solidFill>
            <a:srgbClr val="0082CA">
              <a:alpha val="50000"/>
            </a:srgbClr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9687" tIns="39687" rIns="39687" bIns="39687" anchor="ctr"/>
          <a:lstStyle/>
          <a:p>
            <a:pPr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1" name="Power lines carry electricity.…"/>
          <p:cNvSpPr txBox="1"/>
          <p:nvPr/>
        </p:nvSpPr>
        <p:spPr>
          <a:xfrm>
            <a:off x="-49610" y="1827208"/>
            <a:ext cx="10259220" cy="426591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687" tIns="39687" rIns="39687" bIns="39687" anchor="ctr">
            <a:spAutoFit/>
          </a:bodyPr>
          <a:lstStyle/>
          <a:p>
            <a:pPr>
              <a:defRPr sz="4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400" dirty="0"/>
              <a:t>Power lines carry electricity. </a:t>
            </a:r>
          </a:p>
          <a:p>
            <a:pPr>
              <a:defRPr sz="4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3400" dirty="0"/>
          </a:p>
          <a:p>
            <a:pPr>
              <a:defRPr sz="4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400" dirty="0"/>
              <a:t>Stay at least 25 feet away </a:t>
            </a:r>
            <a:endParaRPr lang="en-US" sz="3400" dirty="0"/>
          </a:p>
          <a:p>
            <a:pPr>
              <a:defRPr sz="4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3400" dirty="0"/>
          </a:p>
          <a:p>
            <a:pPr>
              <a:defRPr sz="4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400" dirty="0"/>
              <a:t>(length of a</a:t>
            </a:r>
            <a:r>
              <a:rPr lang="en-US" sz="3400" dirty="0"/>
              <a:t>   </a:t>
            </a:r>
            <a:r>
              <a:rPr sz="3400" dirty="0"/>
              <a:t>                 ),</a:t>
            </a:r>
          </a:p>
          <a:p>
            <a:pPr>
              <a:defRPr sz="4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400" dirty="0"/>
              <a:t> </a:t>
            </a:r>
            <a:br>
              <a:rPr sz="3400" dirty="0"/>
            </a:br>
            <a:r>
              <a:rPr sz="3400" dirty="0"/>
              <a:t>Stay 100 feet from downed </a:t>
            </a:r>
            <a:br>
              <a:rPr sz="3400" dirty="0"/>
            </a:br>
            <a:r>
              <a:rPr sz="3400" dirty="0"/>
              <a:t>power lines.</a:t>
            </a:r>
          </a:p>
        </p:txBody>
      </p:sp>
      <p:pic>
        <p:nvPicPr>
          <p:cNvPr id="44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0" y="3810000"/>
            <a:ext cx="2232411" cy="904127"/>
          </a:xfrm>
          <a:prstGeom prst="rect">
            <a:avLst/>
          </a:prstGeom>
          <a:ln w="3175">
            <a:miter lim="400000"/>
          </a:ln>
        </p:spPr>
      </p:pic>
      <p:pic>
        <p:nvPicPr>
          <p:cNvPr id="44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088" y="6666931"/>
            <a:ext cx="2232411" cy="904128"/>
          </a:xfrm>
          <a:prstGeom prst="rect">
            <a:avLst/>
          </a:prstGeom>
          <a:ln w="3175">
            <a:miter lim="400000"/>
          </a:ln>
        </p:spPr>
      </p:pic>
      <p:pic>
        <p:nvPicPr>
          <p:cNvPr id="44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4666" y="6666931"/>
            <a:ext cx="2232412" cy="904128"/>
          </a:xfrm>
          <a:prstGeom prst="rect">
            <a:avLst/>
          </a:prstGeom>
          <a:ln w="3175">
            <a:miter lim="400000"/>
          </a:ln>
        </p:spPr>
      </p:pic>
      <p:pic>
        <p:nvPicPr>
          <p:cNvPr id="44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3766" y="6666931"/>
            <a:ext cx="2232412" cy="904128"/>
          </a:xfrm>
          <a:prstGeom prst="rect">
            <a:avLst/>
          </a:prstGeom>
          <a:ln w="3175">
            <a:miter lim="400000"/>
          </a:ln>
        </p:spPr>
      </p:pic>
      <p:pic>
        <p:nvPicPr>
          <p:cNvPr id="44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4187" y="6666931"/>
            <a:ext cx="2232412" cy="904128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3" grpId="4" animBg="1" advAuto="0"/>
      <p:bldP spid="444" grpId="3" animBg="1" advAuto="0"/>
      <p:bldP spid="445" grpId="1" animBg="1" advAuto="0"/>
      <p:bldP spid="446" grpId="2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It’s time for Damage Prevention Lingo."/>
          <p:cNvSpPr txBox="1"/>
          <p:nvPr/>
        </p:nvSpPr>
        <p:spPr>
          <a:xfrm>
            <a:off x="706346" y="1992312"/>
            <a:ext cx="5595611" cy="3635376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spAutoFit/>
          </a:bodyPr>
          <a:lstStyle>
            <a:lvl1pPr>
              <a:defRPr sz="58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It’s time for Damage Prevention Lingo.</a:t>
            </a:r>
          </a:p>
        </p:txBody>
      </p:sp>
      <p:grpSp>
        <p:nvGrpSpPr>
          <p:cNvPr id="453" name="Group"/>
          <p:cNvGrpSpPr/>
          <p:nvPr/>
        </p:nvGrpSpPr>
        <p:grpSpPr>
          <a:xfrm>
            <a:off x="4469524" y="-406895"/>
            <a:ext cx="5967455" cy="7722590"/>
            <a:chOff x="0" y="0"/>
            <a:chExt cx="5967454" cy="7722588"/>
          </a:xfrm>
        </p:grpSpPr>
        <p:pic>
          <p:nvPicPr>
            <p:cNvPr id="451" name="Volter Arms akimbo facing left.png" descr="Volter Arms akimbo facing left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967455" cy="7722589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452" name="™"/>
            <p:cNvSpPr txBox="1"/>
            <p:nvPr/>
          </p:nvSpPr>
          <p:spPr>
            <a:xfrm>
              <a:off x="3501609" y="5629493"/>
              <a:ext cx="271146" cy="30797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9687" tIns="39687" rIns="39687" bIns="39687" numCol="1" anchor="ctr">
              <a:spAutoFit/>
            </a:bodyPr>
            <a:lstStyle>
              <a:lvl1pPr>
                <a:defRPr sz="1500"/>
              </a:lvl1pPr>
            </a:lstStyle>
            <a:p>
              <a:r>
                <a:t>™</a:t>
              </a:r>
            </a:p>
          </p:txBody>
        </p:sp>
      </p:grp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DEE0"/>
            </a:gs>
            <a:gs pos="100000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roup"/>
          <p:cNvGrpSpPr/>
          <p:nvPr/>
        </p:nvGrpSpPr>
        <p:grpSpPr>
          <a:xfrm>
            <a:off x="5438306" y="213637"/>
            <a:ext cx="5074873" cy="6567483"/>
            <a:chOff x="0" y="0"/>
            <a:chExt cx="5074872" cy="6567482"/>
          </a:xfrm>
        </p:grpSpPr>
        <p:pic>
          <p:nvPicPr>
            <p:cNvPr id="457" name="Volter Arms akimbo facing left.png" descr="Volter Arms akimbo facing left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074873" cy="656748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458" name="™"/>
            <p:cNvSpPr txBox="1"/>
            <p:nvPr/>
          </p:nvSpPr>
          <p:spPr>
            <a:xfrm>
              <a:off x="2943486" y="4765608"/>
              <a:ext cx="271146" cy="30797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9687" tIns="39687" rIns="39687" bIns="39687" numCol="1" anchor="ctr">
              <a:spAutoFit/>
            </a:bodyPr>
            <a:lstStyle>
              <a:lvl1pPr>
                <a:defRPr sz="1500"/>
              </a:lvl1pPr>
            </a:lstStyle>
            <a:p>
              <a:r>
                <a:t>™</a:t>
              </a:r>
            </a:p>
          </p:txBody>
        </p:sp>
      </p:grpSp>
      <p:sp>
        <p:nvSpPr>
          <p:cNvPr id="460" name="Group"/>
          <p:cNvSpPr txBox="1"/>
          <p:nvPr/>
        </p:nvSpPr>
        <p:spPr>
          <a:xfrm>
            <a:off x="531006" y="1941512"/>
            <a:ext cx="4721046" cy="37369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/>
          <a:p>
            <a:pPr>
              <a:defRPr sz="40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For electrical safety outside, stay 100 feet away from </a:t>
            </a:r>
            <a:r>
              <a:rPr>
                <a:solidFill>
                  <a:srgbClr val="000000"/>
                </a:solidFill>
              </a:rPr>
              <a:t>d</a:t>
            </a:r>
            <a:r>
              <a:t>_________ </a:t>
            </a:r>
            <a:r>
              <a:rPr>
                <a:solidFill>
                  <a:srgbClr val="000000"/>
                </a:solidFill>
              </a:rPr>
              <a:t>p</a:t>
            </a:r>
            <a:r>
              <a:t>______ </a:t>
            </a:r>
            <a:r>
              <a:rPr>
                <a:solidFill>
                  <a:srgbClr val="000000"/>
                </a:solidFill>
              </a:rPr>
              <a:t>l</a:t>
            </a:r>
            <a:r>
              <a:t>_____.</a:t>
            </a:r>
          </a:p>
        </p:txBody>
      </p:sp>
      <p:sp>
        <p:nvSpPr>
          <p:cNvPr id="461" name="Downed Power Lines"/>
          <p:cNvSpPr/>
          <p:nvPr/>
        </p:nvSpPr>
        <p:spPr>
          <a:xfrm>
            <a:off x="-11246" y="1317955"/>
            <a:ext cx="10182492" cy="4984090"/>
          </a:xfrm>
          <a:prstGeom prst="rect">
            <a:avLst/>
          </a:prstGeom>
          <a:solidFill>
            <a:schemeClr val="accent1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>
              <a:defRPr sz="12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Downed Power Lines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" grpId="1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DEE0"/>
            </a:gs>
            <a:gs pos="100000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7" name="Group"/>
          <p:cNvGrpSpPr/>
          <p:nvPr/>
        </p:nvGrpSpPr>
        <p:grpSpPr>
          <a:xfrm>
            <a:off x="-453950" y="548765"/>
            <a:ext cx="4853496" cy="6280994"/>
            <a:chOff x="0" y="0"/>
            <a:chExt cx="4853494" cy="6280992"/>
          </a:xfrm>
        </p:grpSpPr>
        <p:pic>
          <p:nvPicPr>
            <p:cNvPr id="465" name="Volter walking facing right - left arm out.png" descr="Volter walking facing right - left arm out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853495" cy="628099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466" name="™"/>
            <p:cNvSpPr txBox="1"/>
            <p:nvPr/>
          </p:nvSpPr>
          <p:spPr>
            <a:xfrm>
              <a:off x="2158735" y="4597785"/>
              <a:ext cx="271146" cy="30797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9687" tIns="39687" rIns="39687" bIns="39687" numCol="1" anchor="ctr">
              <a:spAutoFit/>
            </a:bodyPr>
            <a:lstStyle>
              <a:lvl1pPr>
                <a:defRPr sz="1500"/>
              </a:lvl1pPr>
            </a:lstStyle>
            <a:p>
              <a:r>
                <a:t>™</a:t>
              </a:r>
            </a:p>
          </p:txBody>
        </p:sp>
      </p:grpSp>
      <p:sp>
        <p:nvSpPr>
          <p:cNvPr id="468" name="Group"/>
          <p:cNvSpPr txBox="1"/>
          <p:nvPr/>
        </p:nvSpPr>
        <p:spPr>
          <a:xfrm>
            <a:off x="4397210" y="1083957"/>
            <a:ext cx="5302368" cy="498408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/>
          <a:p>
            <a:pPr>
              <a:defRPr sz="40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Stop, turn around and go the </a:t>
            </a:r>
          </a:p>
          <a:p>
            <a:pPr>
              <a:defRPr sz="40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other way. </a:t>
            </a:r>
          </a:p>
          <a:p>
            <a:pPr>
              <a:defRPr sz="40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Have an adult call _____ if you see a downed power line.</a:t>
            </a:r>
          </a:p>
        </p:txBody>
      </p:sp>
      <p:sp>
        <p:nvSpPr>
          <p:cNvPr id="469" name="911"/>
          <p:cNvSpPr/>
          <p:nvPr/>
        </p:nvSpPr>
        <p:spPr>
          <a:xfrm>
            <a:off x="-11246" y="1197218"/>
            <a:ext cx="10182492" cy="4984089"/>
          </a:xfrm>
          <a:prstGeom prst="rect">
            <a:avLst/>
          </a:prstGeom>
          <a:solidFill>
            <a:schemeClr val="accent1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>
              <a:defRPr sz="12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911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8" grpId="1" animBg="1" advAuto="0"/>
      <p:bldP spid="469" grpId="2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tay away from electrical equipment.…"/>
          <p:cNvSpPr>
            <a:spLocks noGrp="1"/>
          </p:cNvSpPr>
          <p:nvPr>
            <p:ph type="body" idx="14"/>
          </p:nvPr>
        </p:nvSpPr>
        <p:spPr>
          <a:xfrm>
            <a:off x="277464" y="478114"/>
            <a:ext cx="3818473" cy="3902083"/>
          </a:xfrm>
          <a:prstGeom prst="rect">
            <a:avLst/>
          </a:prstGeom>
        </p:spPr>
        <p:txBody>
          <a:bodyPr/>
          <a:lstStyle/>
          <a:p>
            <a:pPr>
              <a:defRPr sz="3600"/>
            </a:pPr>
            <a:r>
              <a:t>Stay away from electrical equipment.</a:t>
            </a:r>
          </a:p>
          <a:p>
            <a:pPr>
              <a:defRPr sz="3600"/>
            </a:pPr>
            <a:endParaRPr/>
          </a:p>
          <a:p>
            <a:pPr>
              <a:defRPr sz="3600"/>
            </a:pPr>
            <a:r>
              <a:t> </a:t>
            </a:r>
            <a:r>
              <a:rPr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rPr>
              <a:t>DO NOT</a:t>
            </a:r>
            <a:r>
              <a:t> climb substation fences.</a:t>
            </a:r>
          </a:p>
        </p:txBody>
      </p:sp>
      <p:pic>
        <p:nvPicPr>
          <p:cNvPr id="474" name="high voltage sign.jpg" descr="high voltage sig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63" y="4535368"/>
            <a:ext cx="4284545" cy="2844938"/>
          </a:xfrm>
          <a:prstGeom prst="rect">
            <a:avLst/>
          </a:prstGeom>
          <a:ln w="3175">
            <a:miter lim="400000"/>
          </a:ln>
        </p:spPr>
      </p:pic>
      <p:pic>
        <p:nvPicPr>
          <p:cNvPr id="475" name="substation behind fence.jpg" descr="substation behind fenc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075" y="54837"/>
            <a:ext cx="5632178" cy="3755163"/>
          </a:xfrm>
          <a:prstGeom prst="rect">
            <a:avLst/>
          </a:prstGeom>
          <a:ln w="3175">
            <a:miter lim="400000"/>
          </a:ln>
        </p:spPr>
      </p:pic>
      <p:sp>
        <p:nvSpPr>
          <p:cNvPr id="476" name="Play it safe outside."/>
          <p:cNvSpPr txBox="1"/>
          <p:nvPr/>
        </p:nvSpPr>
        <p:spPr>
          <a:xfrm>
            <a:off x="4698077" y="5523550"/>
            <a:ext cx="5285176" cy="14509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spAutoFit/>
          </a:bodyPr>
          <a:lstStyle>
            <a:lvl1pPr>
              <a:defRPr sz="45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Play it safe outside.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6D6D6"/>
            </a:gs>
            <a:gs pos="100000">
              <a:srgbClr val="FFFF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Play it safe outside."/>
          <p:cNvSpPr txBox="1"/>
          <p:nvPr/>
        </p:nvSpPr>
        <p:spPr>
          <a:xfrm>
            <a:off x="2366078" y="363307"/>
            <a:ext cx="5427844" cy="7651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>
              <a:defRPr sz="45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Play it safe outside.</a:t>
            </a:r>
          </a:p>
        </p:txBody>
      </p:sp>
      <p:grpSp>
        <p:nvGrpSpPr>
          <p:cNvPr id="485" name="Group"/>
          <p:cNvGrpSpPr/>
          <p:nvPr/>
        </p:nvGrpSpPr>
        <p:grpSpPr>
          <a:xfrm>
            <a:off x="859603" y="1416388"/>
            <a:ext cx="9054503" cy="4520524"/>
            <a:chOff x="0" y="0"/>
            <a:chExt cx="9054501" cy="4520523"/>
          </a:xfrm>
        </p:grpSpPr>
        <p:sp>
          <p:nvSpPr>
            <p:cNvPr id="481" name="power poles"/>
            <p:cNvSpPr txBox="1"/>
            <p:nvPr/>
          </p:nvSpPr>
          <p:spPr>
            <a:xfrm>
              <a:off x="254899" y="4009348"/>
              <a:ext cx="2048232" cy="51117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9687" tIns="39687" rIns="39687" bIns="39687" numCol="1" anchor="ctr">
              <a:spAutoFit/>
            </a:bodyPr>
            <a:lstStyle/>
            <a:p>
              <a:r>
                <a:t>power poles</a:t>
              </a:r>
            </a:p>
          </p:txBody>
        </p:sp>
        <p:sp>
          <p:nvSpPr>
            <p:cNvPr id="482" name="power lines through tree top"/>
            <p:cNvSpPr txBox="1"/>
            <p:nvPr/>
          </p:nvSpPr>
          <p:spPr>
            <a:xfrm>
              <a:off x="3476581" y="4009348"/>
              <a:ext cx="5577921" cy="51117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9687" tIns="39687" rIns="39687" bIns="39687" numCol="1" anchor="ctr">
              <a:spAutoFit/>
            </a:bodyPr>
            <a:lstStyle/>
            <a:p>
              <a:r>
                <a:t>power lines through tree top</a:t>
              </a:r>
            </a:p>
          </p:txBody>
        </p:sp>
        <p:pic>
          <p:nvPicPr>
            <p:cNvPr id="483" name="Image" descr="Image"/>
            <p:cNvPicPr>
              <a:picLocks noChangeAspect="1"/>
            </p:cNvPicPr>
            <p:nvPr/>
          </p:nvPicPr>
          <p:blipFill>
            <a:blip r:embed="rId3"/>
            <a:srcRect t="4092" b="10899"/>
            <a:stretch>
              <a:fillRect/>
            </a:stretch>
          </p:blipFill>
          <p:spPr>
            <a:xfrm>
              <a:off x="0" y="0"/>
              <a:ext cx="2738481" cy="3993522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484" name="tree_dont power lines.jpg" descr="tree_dont power lines.jpg"/>
            <p:cNvPicPr>
              <a:picLocks noChangeAspect="1"/>
            </p:cNvPicPr>
            <p:nvPr/>
          </p:nvPicPr>
          <p:blipFill>
            <a:blip r:embed="rId4"/>
            <a:srcRect l="14692" b="12076"/>
            <a:stretch>
              <a:fillRect/>
            </a:stretch>
          </p:blipFill>
          <p:spPr>
            <a:xfrm>
              <a:off x="3615713" y="8538"/>
              <a:ext cx="5163824" cy="3991635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486" name="Do not climb power poles or…"/>
          <p:cNvSpPr txBox="1"/>
          <p:nvPr/>
        </p:nvSpPr>
        <p:spPr>
          <a:xfrm>
            <a:off x="1477714" y="6224816"/>
            <a:ext cx="7204572" cy="12985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/>
          <a:p>
            <a:pPr>
              <a:defRPr sz="40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Do not climb power poles or </a:t>
            </a:r>
          </a:p>
          <a:p>
            <a:pPr>
              <a:defRPr sz="40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trees near power lines.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6D6D6"/>
            </a:gs>
            <a:gs pos="100000">
              <a:srgbClr val="FFFF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Play it safe outside."/>
          <p:cNvSpPr txBox="1"/>
          <p:nvPr/>
        </p:nvSpPr>
        <p:spPr>
          <a:xfrm>
            <a:off x="2396763" y="322176"/>
            <a:ext cx="5427843" cy="7651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>
              <a:defRPr sz="45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Play it safe outside.</a:t>
            </a:r>
          </a:p>
        </p:txBody>
      </p:sp>
      <p:pic>
        <p:nvPicPr>
          <p:cNvPr id="491" name="droppedImage.tiff" descr="droppedImage.tiff"/>
          <p:cNvPicPr>
            <a:picLocks noChangeAspect="1"/>
          </p:cNvPicPr>
          <p:nvPr/>
        </p:nvPicPr>
        <p:blipFill>
          <a:blip r:embed="rId3"/>
          <a:srcRect l="9351" r="6536"/>
          <a:stretch>
            <a:fillRect/>
          </a:stretch>
        </p:blipFill>
        <p:spPr>
          <a:xfrm>
            <a:off x="774906" y="1517801"/>
            <a:ext cx="3937488" cy="3047872"/>
          </a:xfrm>
          <a:prstGeom prst="rect">
            <a:avLst/>
          </a:prstGeom>
          <a:ln w="12700">
            <a:solidFill>
              <a:srgbClr val="797979"/>
            </a:solidFill>
            <a:miter lim="400000"/>
          </a:ln>
        </p:spPr>
      </p:pic>
      <p:sp>
        <p:nvSpPr>
          <p:cNvPr id="492" name="electric meters"/>
          <p:cNvSpPr txBox="1"/>
          <p:nvPr/>
        </p:nvSpPr>
        <p:spPr>
          <a:xfrm>
            <a:off x="1521776" y="4847175"/>
            <a:ext cx="2443658" cy="5111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/>
          <a:p>
            <a:r>
              <a:t>electric meters</a:t>
            </a:r>
          </a:p>
        </p:txBody>
      </p:sp>
      <p:sp>
        <p:nvSpPr>
          <p:cNvPr id="493" name="pad mount transformer"/>
          <p:cNvSpPr txBox="1"/>
          <p:nvPr/>
        </p:nvSpPr>
        <p:spPr>
          <a:xfrm>
            <a:off x="5626722" y="4847175"/>
            <a:ext cx="3734486" cy="5111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/>
          <a:p>
            <a:r>
              <a:t>pad mount transformer</a:t>
            </a:r>
          </a:p>
        </p:txBody>
      </p:sp>
      <p:sp>
        <p:nvSpPr>
          <p:cNvPr id="494" name="Stay away from electrical equipment like electric meters and transformers."/>
          <p:cNvSpPr txBox="1"/>
          <p:nvPr/>
        </p:nvSpPr>
        <p:spPr>
          <a:xfrm>
            <a:off x="968840" y="5633373"/>
            <a:ext cx="8283689" cy="19081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spAutoFit/>
          </a:bodyPr>
          <a:lstStyle>
            <a:lvl1pPr>
              <a:defRPr sz="40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Stay away from electrical equipment like electric meters and transformers.</a:t>
            </a:r>
          </a:p>
        </p:txBody>
      </p:sp>
      <p:pic>
        <p:nvPicPr>
          <p:cNvPr id="495" name="pad mount transformer 2.JPG" descr="pad mount transformer 2.JPG"/>
          <p:cNvPicPr>
            <a:picLocks noChangeAspect="1"/>
          </p:cNvPicPr>
          <p:nvPr/>
        </p:nvPicPr>
        <p:blipFill>
          <a:blip r:embed="rId4"/>
          <a:srcRect l="7360" t="29777" r="2583" b="16799"/>
          <a:stretch>
            <a:fillRect/>
          </a:stretch>
        </p:blipFill>
        <p:spPr>
          <a:xfrm>
            <a:off x="5432011" y="1511451"/>
            <a:ext cx="3869629" cy="306065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It’s time for Damage Prevention Lingo."/>
          <p:cNvSpPr txBox="1"/>
          <p:nvPr/>
        </p:nvSpPr>
        <p:spPr>
          <a:xfrm>
            <a:off x="706346" y="1992312"/>
            <a:ext cx="5595611" cy="3635376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spAutoFit/>
          </a:bodyPr>
          <a:lstStyle>
            <a:lvl1pPr>
              <a:defRPr sz="58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It’s time for Damage Prevention Lingo.</a:t>
            </a:r>
          </a:p>
        </p:txBody>
      </p:sp>
      <p:grpSp>
        <p:nvGrpSpPr>
          <p:cNvPr id="502" name="Group"/>
          <p:cNvGrpSpPr/>
          <p:nvPr/>
        </p:nvGrpSpPr>
        <p:grpSpPr>
          <a:xfrm>
            <a:off x="4469524" y="-406895"/>
            <a:ext cx="5967455" cy="7722590"/>
            <a:chOff x="0" y="0"/>
            <a:chExt cx="5967454" cy="7722588"/>
          </a:xfrm>
        </p:grpSpPr>
        <p:pic>
          <p:nvPicPr>
            <p:cNvPr id="500" name="Volter Arms akimbo facing left.png" descr="Volter Arms akimbo facing left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967455" cy="7722589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501" name="™"/>
            <p:cNvSpPr txBox="1"/>
            <p:nvPr/>
          </p:nvSpPr>
          <p:spPr>
            <a:xfrm>
              <a:off x="3501609" y="5629493"/>
              <a:ext cx="271146" cy="30797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9687" tIns="39687" rIns="39687" bIns="39687" numCol="1" anchor="ctr">
              <a:spAutoFit/>
            </a:bodyPr>
            <a:lstStyle>
              <a:lvl1pPr>
                <a:defRPr sz="1500"/>
              </a:lvl1pPr>
            </a:lstStyle>
            <a:p>
              <a:r>
                <a:t>™</a:t>
              </a:r>
            </a:p>
          </p:txBody>
        </p:sp>
      </p:grp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DEE0"/>
            </a:gs>
            <a:gs pos="100000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8" name="Group"/>
          <p:cNvGrpSpPr/>
          <p:nvPr/>
        </p:nvGrpSpPr>
        <p:grpSpPr>
          <a:xfrm>
            <a:off x="-453950" y="548765"/>
            <a:ext cx="4853496" cy="6280994"/>
            <a:chOff x="0" y="0"/>
            <a:chExt cx="4853494" cy="6280992"/>
          </a:xfrm>
        </p:grpSpPr>
        <p:pic>
          <p:nvPicPr>
            <p:cNvPr id="506" name="Volter walking facing right - left arm out.png" descr="Volter walking facing right - left arm out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853495" cy="628099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507" name="™"/>
            <p:cNvSpPr txBox="1"/>
            <p:nvPr/>
          </p:nvSpPr>
          <p:spPr>
            <a:xfrm>
              <a:off x="2173945" y="4597785"/>
              <a:ext cx="271146" cy="30797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9687" tIns="39687" rIns="39687" bIns="39687" numCol="1" anchor="ctr">
              <a:spAutoFit/>
            </a:bodyPr>
            <a:lstStyle>
              <a:lvl1pPr>
                <a:defRPr sz="1500"/>
              </a:lvl1pPr>
            </a:lstStyle>
            <a:p>
              <a:r>
                <a:t>™</a:t>
              </a:r>
            </a:p>
          </p:txBody>
        </p:sp>
      </p:grpSp>
      <p:sp>
        <p:nvSpPr>
          <p:cNvPr id="509" name="Group"/>
          <p:cNvSpPr txBox="1"/>
          <p:nvPr/>
        </p:nvSpPr>
        <p:spPr>
          <a:xfrm>
            <a:off x="4564143" y="2225661"/>
            <a:ext cx="5075577" cy="37403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/>
          <a:p>
            <a:pPr>
              <a:defRPr sz="40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Never climb the fence around a </a:t>
            </a:r>
            <a:r>
              <a:rPr>
                <a:solidFill>
                  <a:srgbClr val="000000"/>
                </a:solidFill>
              </a:rPr>
              <a:t>s</a:t>
            </a:r>
            <a:r>
              <a:t>_________             for any reason. </a:t>
            </a:r>
          </a:p>
          <a:p>
            <a:pPr>
              <a:defRPr sz="40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It is dangerous.</a:t>
            </a:r>
          </a:p>
        </p:txBody>
      </p:sp>
      <p:sp>
        <p:nvSpPr>
          <p:cNvPr id="510" name="Substation"/>
          <p:cNvSpPr/>
          <p:nvPr/>
        </p:nvSpPr>
        <p:spPr>
          <a:xfrm>
            <a:off x="-11246" y="1317955"/>
            <a:ext cx="10182492" cy="4984090"/>
          </a:xfrm>
          <a:prstGeom prst="rect">
            <a:avLst/>
          </a:prstGeom>
          <a:solidFill>
            <a:schemeClr val="accent1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>
              <a:defRPr sz="12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Substation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9" grpId="1" animBg="1" advAuto="0"/>
      <p:bldP spid="510" grpId="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Renewable and Nonrenewable Energy Sources"/>
          <p:cNvSpPr/>
          <p:nvPr/>
        </p:nvSpPr>
        <p:spPr>
          <a:xfrm>
            <a:off x="-105975" y="2665209"/>
            <a:ext cx="10371950" cy="17303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spAutoFit/>
          </a:bodyPr>
          <a:lstStyle>
            <a:lvl1pPr>
              <a:defRPr sz="54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Renewable and Nonrenewable Energy Sources</a:t>
            </a:r>
          </a:p>
        </p:txBody>
      </p:sp>
      <p:grpSp>
        <p:nvGrpSpPr>
          <p:cNvPr id="193" name="Group"/>
          <p:cNvGrpSpPr/>
          <p:nvPr/>
        </p:nvGrpSpPr>
        <p:grpSpPr>
          <a:xfrm>
            <a:off x="-79888" y="-1019192"/>
            <a:ext cx="10706936" cy="10432450"/>
            <a:chOff x="0" y="0"/>
            <a:chExt cx="10706934" cy="10432449"/>
          </a:xfrm>
        </p:grpSpPr>
        <p:pic>
          <p:nvPicPr>
            <p:cNvPr id="187" name="Image" descr="Image"/>
            <p:cNvPicPr>
              <a:picLocks noChangeAspect="1"/>
            </p:cNvPicPr>
            <p:nvPr/>
          </p:nvPicPr>
          <p:blipFill>
            <a:blip r:embed="rId3"/>
            <a:srcRect r="59330"/>
            <a:stretch>
              <a:fillRect/>
            </a:stretch>
          </p:blipFill>
          <p:spPr>
            <a:xfrm>
              <a:off x="3163421" y="5642960"/>
              <a:ext cx="5983345" cy="301499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188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53695" y="880776"/>
              <a:ext cx="4353240" cy="256000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189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3439198" cy="3428175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190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05776" y="808700"/>
              <a:ext cx="3700243" cy="263191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191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077" y="5640892"/>
              <a:ext cx="3287044" cy="44480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192" name="Gas flame.jpg" descr="Gas flame.jpg"/>
            <p:cNvPicPr>
              <a:picLocks noChangeAspect="1"/>
            </p:cNvPicPr>
            <p:nvPr/>
          </p:nvPicPr>
          <p:blipFill>
            <a:blip r:embed="rId8"/>
            <a:srcRect l="7931" t="3520" r="50722" b="3520"/>
            <a:stretch>
              <a:fillRect/>
            </a:stretch>
          </p:blipFill>
          <p:spPr>
            <a:xfrm>
              <a:off x="7070349" y="5644564"/>
              <a:ext cx="3193978" cy="4787886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DEE0"/>
            </a:gs>
            <a:gs pos="100000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6" name="Group"/>
          <p:cNvGrpSpPr/>
          <p:nvPr/>
        </p:nvGrpSpPr>
        <p:grpSpPr>
          <a:xfrm>
            <a:off x="5438306" y="213637"/>
            <a:ext cx="5074873" cy="6567483"/>
            <a:chOff x="0" y="0"/>
            <a:chExt cx="5074872" cy="6567482"/>
          </a:xfrm>
        </p:grpSpPr>
        <p:pic>
          <p:nvPicPr>
            <p:cNvPr id="514" name="Volter Arms akimbo facing left.png" descr="Volter Arms akimbo facing left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074873" cy="656748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515" name="™"/>
            <p:cNvSpPr txBox="1"/>
            <p:nvPr/>
          </p:nvSpPr>
          <p:spPr>
            <a:xfrm>
              <a:off x="2958695" y="4765608"/>
              <a:ext cx="271146" cy="30797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9687" tIns="39687" rIns="39687" bIns="39687" numCol="1" anchor="ctr">
              <a:spAutoFit/>
            </a:bodyPr>
            <a:lstStyle>
              <a:lvl1pPr>
                <a:defRPr sz="1500"/>
              </a:lvl1pPr>
            </a:lstStyle>
            <a:p>
              <a:r>
                <a:t>™</a:t>
              </a:r>
            </a:p>
          </p:txBody>
        </p:sp>
      </p:grpSp>
      <p:sp>
        <p:nvSpPr>
          <p:cNvPr id="517" name="Group"/>
          <p:cNvSpPr txBox="1"/>
          <p:nvPr/>
        </p:nvSpPr>
        <p:spPr>
          <a:xfrm>
            <a:off x="262014" y="965677"/>
            <a:ext cx="5627894" cy="568864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>
              <a:defRPr sz="40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Pad mount _______ change the voltage of buried power lines and can be dangerous to play on.</a:t>
            </a:r>
          </a:p>
        </p:txBody>
      </p:sp>
      <p:sp>
        <p:nvSpPr>
          <p:cNvPr id="518" name="Transformers"/>
          <p:cNvSpPr/>
          <p:nvPr/>
        </p:nvSpPr>
        <p:spPr>
          <a:xfrm>
            <a:off x="-11246" y="1317955"/>
            <a:ext cx="10182492" cy="4984090"/>
          </a:xfrm>
          <a:prstGeom prst="rect">
            <a:avLst/>
          </a:prstGeom>
          <a:solidFill>
            <a:schemeClr val="accent1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>
              <a:defRPr sz="12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Transformers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7" grpId="1" animBg="1" advAuto="0"/>
      <p:bldP spid="518" grpId="2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DEE0"/>
            </a:gs>
            <a:gs pos="100000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" name="Group"/>
          <p:cNvGrpSpPr/>
          <p:nvPr/>
        </p:nvGrpSpPr>
        <p:grpSpPr>
          <a:xfrm>
            <a:off x="5438306" y="213637"/>
            <a:ext cx="5074873" cy="6567483"/>
            <a:chOff x="0" y="0"/>
            <a:chExt cx="5074872" cy="6567482"/>
          </a:xfrm>
        </p:grpSpPr>
        <p:pic>
          <p:nvPicPr>
            <p:cNvPr id="522" name="Volter Arms akimbo facing left.png" descr="Volter Arms akimbo facing left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074873" cy="656748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523" name="™"/>
            <p:cNvSpPr txBox="1"/>
            <p:nvPr/>
          </p:nvSpPr>
          <p:spPr>
            <a:xfrm>
              <a:off x="2958695" y="4780818"/>
              <a:ext cx="271146" cy="30797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9687" tIns="39687" rIns="39687" bIns="39687" numCol="1" anchor="ctr">
              <a:spAutoFit/>
            </a:bodyPr>
            <a:lstStyle>
              <a:lvl1pPr>
                <a:defRPr sz="1500"/>
              </a:lvl1pPr>
            </a:lstStyle>
            <a:p>
              <a:r>
                <a:t>™</a:t>
              </a:r>
            </a:p>
          </p:txBody>
        </p:sp>
      </p:grpSp>
      <p:sp>
        <p:nvSpPr>
          <p:cNvPr id="525" name="Group"/>
          <p:cNvSpPr txBox="1"/>
          <p:nvPr/>
        </p:nvSpPr>
        <p:spPr>
          <a:xfrm>
            <a:off x="967759" y="965677"/>
            <a:ext cx="4679349" cy="56886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/>
          <a:p>
            <a:pPr>
              <a:defRPr sz="40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Never play </a:t>
            </a:r>
          </a:p>
          <a:p>
            <a:pPr>
              <a:defRPr sz="40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around electrical equipment like </a:t>
            </a:r>
            <a:r>
              <a:rPr>
                <a:solidFill>
                  <a:srgbClr val="000000"/>
                </a:solidFill>
              </a:rPr>
              <a:t>e</a:t>
            </a:r>
            <a:r>
              <a:t>____  </a:t>
            </a:r>
            <a:r>
              <a:rPr>
                <a:solidFill>
                  <a:srgbClr val="000000"/>
                </a:solidFill>
              </a:rPr>
              <a:t>m</a:t>
            </a:r>
            <a:r>
              <a:t>____ </a:t>
            </a:r>
          </a:p>
          <a:p>
            <a:pPr>
              <a:defRPr sz="40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and the </a:t>
            </a:r>
            <a:r>
              <a:rPr>
                <a:solidFill>
                  <a:srgbClr val="000000"/>
                </a:solidFill>
              </a:rPr>
              <a:t>c</a:t>
            </a:r>
            <a:r>
              <a:t>____  </a:t>
            </a:r>
          </a:p>
          <a:p>
            <a:pPr>
              <a:defRPr sz="40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000000"/>
                </a:solidFill>
              </a:rPr>
              <a:t>b</a:t>
            </a:r>
            <a:r>
              <a:t>____  </a:t>
            </a:r>
            <a:r>
              <a:rPr>
                <a:solidFill>
                  <a:srgbClr val="000000"/>
                </a:solidFill>
              </a:rPr>
              <a:t>b</a:t>
            </a:r>
            <a:r>
              <a:t>___. </a:t>
            </a:r>
          </a:p>
          <a:p>
            <a:pPr>
              <a:defRPr sz="40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It is dangerous.</a:t>
            </a:r>
          </a:p>
        </p:txBody>
      </p:sp>
      <p:sp>
        <p:nvSpPr>
          <p:cNvPr id="526" name="Electric Meters…"/>
          <p:cNvSpPr/>
          <p:nvPr/>
        </p:nvSpPr>
        <p:spPr>
          <a:xfrm>
            <a:off x="-11246" y="1317955"/>
            <a:ext cx="10182492" cy="4984090"/>
          </a:xfrm>
          <a:prstGeom prst="rect">
            <a:avLst/>
          </a:prstGeom>
          <a:solidFill>
            <a:schemeClr val="accent1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/>
          <a:p>
            <a:pPr>
              <a:defRPr sz="8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Electric Meters</a:t>
            </a:r>
          </a:p>
          <a:p>
            <a:pPr>
              <a:defRPr sz="8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Circuit Breaker Box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" grpId="1" animBg="1" advAuto="0"/>
      <p:bldP spid="526" grpId="2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696" y="-25400"/>
            <a:ext cx="11506201" cy="7670800"/>
          </a:xfrm>
          <a:prstGeom prst="rect">
            <a:avLst/>
          </a:prstGeom>
          <a:ln w="3175">
            <a:miter lim="400000"/>
          </a:ln>
        </p:spPr>
      </p:pic>
      <p:sp>
        <p:nvSpPr>
          <p:cNvPr id="531" name="Electricity is powerful and we  must use it safely."/>
          <p:cNvSpPr txBox="1"/>
          <p:nvPr/>
        </p:nvSpPr>
        <p:spPr>
          <a:xfrm>
            <a:off x="781332" y="4550595"/>
            <a:ext cx="5125493" cy="20986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spAutoFit/>
          </a:bodyPr>
          <a:lstStyle/>
          <a:p>
            <a:pPr defTabSz="457200">
              <a:defRPr sz="4400" b="1">
                <a:solidFill>
                  <a:srgbClr val="FCF20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Electricity is powerful and we </a:t>
            </a:r>
            <a:br/>
            <a:r>
              <a:t>must use it safely.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DEE0"/>
            </a:gs>
            <a:gs pos="100000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tudents,       be an Energy Safe Kid!"/>
          <p:cNvSpPr txBox="1"/>
          <p:nvPr/>
        </p:nvSpPr>
        <p:spPr>
          <a:xfrm>
            <a:off x="5212241" y="1636712"/>
            <a:ext cx="4207286" cy="43465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spAutoFit/>
          </a:bodyPr>
          <a:lstStyle/>
          <a:p>
            <a:pPr>
              <a:defRPr sz="70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Students,       </a:t>
            </a:r>
            <a:r>
              <a:rPr>
                <a:solidFill>
                  <a:schemeClr val="accent1"/>
                </a:solidFill>
              </a:rPr>
              <a:t>be an Energy Safe Kid!</a:t>
            </a:r>
          </a:p>
        </p:txBody>
      </p:sp>
      <p:grpSp>
        <p:nvGrpSpPr>
          <p:cNvPr id="538" name="Group"/>
          <p:cNvGrpSpPr/>
          <p:nvPr/>
        </p:nvGrpSpPr>
        <p:grpSpPr>
          <a:xfrm>
            <a:off x="165719" y="887398"/>
            <a:ext cx="5477970" cy="5589765"/>
            <a:chOff x="0" y="0"/>
            <a:chExt cx="5477969" cy="5589764"/>
          </a:xfrm>
        </p:grpSpPr>
        <p:pic>
          <p:nvPicPr>
            <p:cNvPr id="536" name="Volter facing right standing Right arm out.png" descr="Volter facing right standing Right arm out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477970" cy="5589765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537" name="™"/>
            <p:cNvSpPr txBox="1"/>
            <p:nvPr/>
          </p:nvSpPr>
          <p:spPr>
            <a:xfrm>
              <a:off x="1463019" y="5019631"/>
              <a:ext cx="271146" cy="30797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9687" tIns="39687" rIns="39687" bIns="39687" numCol="1" anchor="ctr">
              <a:spAutoFit/>
            </a:bodyPr>
            <a:lstStyle>
              <a:lvl1pPr>
                <a:defRPr sz="1500"/>
              </a:lvl1pPr>
            </a:lstStyle>
            <a:p>
              <a:r>
                <a:t>™</a:t>
              </a:r>
            </a:p>
          </p:txBody>
        </p:sp>
      </p:grp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You can be an"/>
          <p:cNvSpPr txBox="1"/>
          <p:nvPr/>
        </p:nvSpPr>
        <p:spPr>
          <a:xfrm>
            <a:off x="3226036" y="168302"/>
            <a:ext cx="6053325" cy="11461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>
              <a:defRPr sz="70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You can be an</a:t>
            </a:r>
          </a:p>
        </p:txBody>
      </p:sp>
      <p:sp>
        <p:nvSpPr>
          <p:cNvPr id="547" name="Energy Safe Kid!"/>
          <p:cNvSpPr txBox="1"/>
          <p:nvPr/>
        </p:nvSpPr>
        <p:spPr>
          <a:xfrm>
            <a:off x="2583050" y="1499561"/>
            <a:ext cx="7339297" cy="11461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spAutoFit/>
          </a:bodyPr>
          <a:lstStyle>
            <a:lvl1pPr>
              <a:defRPr sz="70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Energy Safe Kid!</a:t>
            </a:r>
          </a:p>
        </p:txBody>
      </p:sp>
      <p:pic>
        <p:nvPicPr>
          <p:cNvPr id="548" name="NEF Logo XL.png" descr="NEF Logo X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3224" y="5904046"/>
            <a:ext cx="1377094" cy="10546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51" name="Group"/>
          <p:cNvGrpSpPr/>
          <p:nvPr/>
        </p:nvGrpSpPr>
        <p:grpSpPr>
          <a:xfrm>
            <a:off x="-21633" y="2239902"/>
            <a:ext cx="5060579" cy="5163857"/>
            <a:chOff x="0" y="0"/>
            <a:chExt cx="5060578" cy="5163855"/>
          </a:xfrm>
        </p:grpSpPr>
        <p:pic>
          <p:nvPicPr>
            <p:cNvPr id="549" name="Volter facing right standing Right arm out.png" descr="Volter facing right standing Right arm ou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5060579" cy="5163856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550" name="™"/>
            <p:cNvSpPr txBox="1"/>
            <p:nvPr/>
          </p:nvSpPr>
          <p:spPr>
            <a:xfrm>
              <a:off x="1363174" y="4575822"/>
              <a:ext cx="251809" cy="286012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9687" tIns="39687" rIns="39687" bIns="39687" numCol="1" anchor="ctr">
              <a:noAutofit/>
            </a:bodyPr>
            <a:lstStyle>
              <a:lvl1pPr>
                <a:defRPr sz="1500"/>
              </a:lvl1pPr>
            </a:lstStyle>
            <a:p>
              <a:r>
                <a:t>™</a:t>
              </a:r>
            </a:p>
          </p:txBody>
        </p:sp>
      </p:grp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A7C6FC27-3C74-D841-8970-7AC4A50ECB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256" y="5824411"/>
            <a:ext cx="3571871" cy="127732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age47.jpg" descr="image4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3269" y="-16779733"/>
            <a:ext cx="2978263" cy="2487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mage48.png" descr="image4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2571" y="-11594203"/>
            <a:ext cx="1307638" cy="1307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age51.png" descr="image5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28985" y="-13324240"/>
            <a:ext cx="2297245" cy="3305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image53.png" descr="image5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69386" y="-14073538"/>
            <a:ext cx="2361413" cy="4049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age54.png" descr="image54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45595" y="-16550062"/>
            <a:ext cx="3068898" cy="20276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age55.png" descr="image5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99644" y="-13106904"/>
            <a:ext cx="572870" cy="1201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08557" y="-16779733"/>
            <a:ext cx="2487005" cy="2487005"/>
          </a:xfrm>
          <a:prstGeom prst="rect">
            <a:avLst/>
          </a:prstGeom>
          <a:ln w="3175">
            <a:miter lim="400000"/>
          </a:ln>
        </p:spPr>
      </p:pic>
      <p:pic>
        <p:nvPicPr>
          <p:cNvPr id="204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561152" y="-13205994"/>
            <a:ext cx="3068897" cy="3068897"/>
          </a:xfrm>
          <a:prstGeom prst="rect">
            <a:avLst/>
          </a:prstGeom>
          <a:ln w="3175">
            <a:miter lim="400000"/>
          </a:ln>
        </p:spPr>
      </p:pic>
      <p:pic>
        <p:nvPicPr>
          <p:cNvPr id="205" name="Oven.jpg" descr="Oven.jpg"/>
          <p:cNvPicPr>
            <a:picLocks noChangeAspect="1"/>
          </p:cNvPicPr>
          <p:nvPr/>
        </p:nvPicPr>
        <p:blipFill>
          <a:blip r:embed="rId11"/>
          <a:srcRect l="24530" t="1295" r="26895" b="1555"/>
          <a:stretch>
            <a:fillRect/>
          </a:stretch>
        </p:blipFill>
        <p:spPr>
          <a:xfrm>
            <a:off x="-2806" y="6546"/>
            <a:ext cx="2540001" cy="3810001"/>
          </a:xfrm>
          <a:prstGeom prst="rect">
            <a:avLst/>
          </a:prstGeom>
          <a:ln w="3175">
            <a:miter lim="400000"/>
          </a:ln>
        </p:spPr>
      </p:pic>
      <p:pic>
        <p:nvPicPr>
          <p:cNvPr id="206" name="Mircrowave-hand.jpg" descr="Mircrowave-hand.jpg"/>
          <p:cNvPicPr>
            <a:picLocks noChangeAspect="1"/>
          </p:cNvPicPr>
          <p:nvPr/>
        </p:nvPicPr>
        <p:blipFill>
          <a:blip r:embed="rId12"/>
          <a:srcRect l="34889" t="1548" r="22036" b="1548"/>
          <a:stretch>
            <a:fillRect/>
          </a:stretch>
        </p:blipFill>
        <p:spPr>
          <a:xfrm>
            <a:off x="5075027" y="-2136"/>
            <a:ext cx="2540001" cy="3810001"/>
          </a:xfrm>
          <a:prstGeom prst="rect">
            <a:avLst/>
          </a:prstGeom>
          <a:ln w="3175">
            <a:miter lim="400000"/>
          </a:ln>
        </p:spPr>
      </p:pic>
      <p:pic>
        <p:nvPicPr>
          <p:cNvPr id="207" name="Fridge closed.jpg" descr="Fridge closed.jpg"/>
          <p:cNvPicPr>
            <a:picLocks noChangeAspect="1"/>
          </p:cNvPicPr>
          <p:nvPr/>
        </p:nvPicPr>
        <p:blipFill>
          <a:blip r:embed="rId13"/>
          <a:srcRect t="33230" r="43006" b="9769"/>
          <a:stretch>
            <a:fillRect/>
          </a:stretch>
        </p:blipFill>
        <p:spPr>
          <a:xfrm>
            <a:off x="7618467" y="-2929"/>
            <a:ext cx="2540001" cy="3810001"/>
          </a:xfrm>
          <a:prstGeom prst="rect">
            <a:avLst/>
          </a:prstGeom>
          <a:ln w="3175">
            <a:miter lim="400000"/>
          </a:ln>
        </p:spPr>
      </p:pic>
      <p:pic>
        <p:nvPicPr>
          <p:cNvPr id="208" name="Washer-dryer.jpg" descr="Washer-dryer.jpg"/>
          <p:cNvPicPr>
            <a:picLocks noChangeAspect="1"/>
          </p:cNvPicPr>
          <p:nvPr/>
        </p:nvPicPr>
        <p:blipFill>
          <a:blip r:embed="rId14"/>
          <a:srcRect l="11582" r="44711" b="1672"/>
          <a:stretch>
            <a:fillRect/>
          </a:stretch>
        </p:blipFill>
        <p:spPr>
          <a:xfrm>
            <a:off x="7618467" y="3797893"/>
            <a:ext cx="2540001" cy="3810001"/>
          </a:xfrm>
          <a:prstGeom prst="rect">
            <a:avLst/>
          </a:prstGeom>
          <a:ln w="3175">
            <a:miter lim="400000"/>
          </a:ln>
        </p:spPr>
      </p:pic>
      <p:pic>
        <p:nvPicPr>
          <p:cNvPr id="209" name="dishwasher.jpg" descr="dishwasher.jpg"/>
          <p:cNvPicPr>
            <a:picLocks noChangeAspect="1"/>
          </p:cNvPicPr>
          <p:nvPr/>
        </p:nvPicPr>
        <p:blipFill>
          <a:blip r:embed="rId15"/>
          <a:srcRect r="55949" b="897"/>
          <a:stretch>
            <a:fillRect/>
          </a:stretch>
        </p:blipFill>
        <p:spPr>
          <a:xfrm>
            <a:off x="5075027" y="3810593"/>
            <a:ext cx="2540001" cy="3810001"/>
          </a:xfrm>
          <a:prstGeom prst="rect">
            <a:avLst/>
          </a:prstGeom>
          <a:ln w="3175">
            <a:miter lim="400000"/>
          </a:ln>
        </p:spPr>
      </p:pic>
      <p:pic>
        <p:nvPicPr>
          <p:cNvPr id="210" name="TV on stand.jpeg" descr="TV on stand.jpeg"/>
          <p:cNvPicPr>
            <a:picLocks noChangeAspect="1"/>
          </p:cNvPicPr>
          <p:nvPr/>
        </p:nvPicPr>
        <p:blipFill>
          <a:blip r:embed="rId16"/>
          <a:srcRect l="19646" r="36204" b="677"/>
          <a:stretch>
            <a:fillRect/>
          </a:stretch>
        </p:blipFill>
        <p:spPr>
          <a:xfrm>
            <a:off x="2536934" y="6546"/>
            <a:ext cx="2540001" cy="3810001"/>
          </a:xfrm>
          <a:prstGeom prst="rect">
            <a:avLst/>
          </a:prstGeom>
          <a:ln w="3175">
            <a:miter lim="400000"/>
          </a:ln>
        </p:spPr>
      </p:pic>
      <p:pic>
        <p:nvPicPr>
          <p:cNvPr id="211" name="Group" descr="Group"/>
          <p:cNvPicPr>
            <a:picLocks noChangeAspect="1"/>
          </p:cNvPicPr>
          <p:nvPr/>
        </p:nvPicPr>
        <p:blipFill>
          <a:blip r:embed="rId17"/>
          <a:srcRect l="7194" t="28060" r="27605" b="14871"/>
          <a:stretch>
            <a:fillRect/>
          </a:stretch>
        </p:blipFill>
        <p:spPr>
          <a:xfrm rot="5308092">
            <a:off x="-1112285" y="5155399"/>
            <a:ext cx="5024556" cy="29322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14" y="0"/>
                </a:moveTo>
                <a:lnTo>
                  <a:pt x="0" y="20332"/>
                </a:lnTo>
                <a:lnTo>
                  <a:pt x="21186" y="21600"/>
                </a:lnTo>
                <a:lnTo>
                  <a:pt x="21600" y="1268"/>
                </a:lnTo>
                <a:lnTo>
                  <a:pt x="414" y="0"/>
                </a:lnTo>
                <a:close/>
              </a:path>
            </a:pathLst>
          </a:custGeom>
          <a:ln w="3175">
            <a:miter lim="400000"/>
          </a:ln>
        </p:spPr>
      </p:pic>
      <p:pic>
        <p:nvPicPr>
          <p:cNvPr id="212" name="Game Controller.jpg" descr="Game Controller.jpg"/>
          <p:cNvPicPr>
            <a:picLocks noChangeAspect="1"/>
          </p:cNvPicPr>
          <p:nvPr/>
        </p:nvPicPr>
        <p:blipFill>
          <a:blip r:embed="rId18"/>
          <a:srcRect l="34811" r="26292" b="1526"/>
          <a:stretch>
            <a:fillRect/>
          </a:stretch>
        </p:blipFill>
        <p:spPr>
          <a:xfrm>
            <a:off x="2536934" y="3810593"/>
            <a:ext cx="2540001" cy="3810001"/>
          </a:xfrm>
          <a:prstGeom prst="rect">
            <a:avLst/>
          </a:prstGeom>
          <a:ln w="3175">
            <a:miter lim="400000"/>
          </a:ln>
        </p:spPr>
      </p:pic>
      <p:sp>
        <p:nvSpPr>
          <p:cNvPr id="213" name="We use electricity for virtually everything…"/>
          <p:cNvSpPr/>
          <p:nvPr/>
        </p:nvSpPr>
        <p:spPr>
          <a:xfrm>
            <a:off x="-270334" y="2992564"/>
            <a:ext cx="10700668" cy="1634872"/>
          </a:xfrm>
          <a:prstGeom prst="rect">
            <a:avLst/>
          </a:prstGeom>
          <a:solidFill>
            <a:schemeClr val="accent1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/>
          <a:p>
            <a:pPr>
              <a:defRPr sz="36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We use electricity for virtually everything </a:t>
            </a:r>
          </a:p>
          <a:p>
            <a:pPr>
              <a:defRPr sz="36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at home and at school.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Electricity is the flow of electric charge."/>
          <p:cNvSpPr/>
          <p:nvPr/>
        </p:nvSpPr>
        <p:spPr>
          <a:xfrm>
            <a:off x="1144482" y="3097208"/>
            <a:ext cx="7618744" cy="142558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spAutoFit/>
          </a:bodyPr>
          <a:lstStyle/>
          <a:p>
            <a:pPr>
              <a:defRPr sz="44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chemeClr val="accent1"/>
                </a:solidFill>
              </a:rPr>
              <a:t>Electricity</a:t>
            </a:r>
            <a:r>
              <a:rPr>
                <a:solidFill>
                  <a:srgbClr val="007FA4"/>
                </a:solidFill>
              </a:rPr>
              <a:t> </a:t>
            </a:r>
            <a:r>
              <a:rPr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rPr>
              <a:t>is the flow of electric charge.</a:t>
            </a:r>
          </a:p>
        </p:txBody>
      </p:sp>
      <p:sp>
        <p:nvSpPr>
          <p:cNvPr id="218" name="It needs a path to travel on         - a circuit."/>
          <p:cNvSpPr/>
          <p:nvPr/>
        </p:nvSpPr>
        <p:spPr>
          <a:xfrm>
            <a:off x="1060694" y="5096504"/>
            <a:ext cx="8189509" cy="14255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spAutoFit/>
          </a:bodyPr>
          <a:lstStyle>
            <a:lvl1pPr>
              <a:defRPr sz="4400"/>
            </a:lvl1pPr>
          </a:lstStyle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latin typeface="+mn-lt"/>
                <a:ea typeface="+mn-ea"/>
                <a:cs typeface="+mn-cs"/>
                <a:sym typeface="Helvetica Light"/>
              </a:rPr>
              <a:t>It needs a path to travel on         - a circuit.</a:t>
            </a:r>
          </a:p>
        </p:txBody>
      </p:sp>
      <p:sp>
        <p:nvSpPr>
          <p:cNvPr id="219" name="What is electricity?"/>
          <p:cNvSpPr>
            <a:spLocks noGrp="1"/>
          </p:cNvSpPr>
          <p:nvPr>
            <p:ph type="body" idx="14"/>
          </p:nvPr>
        </p:nvSpPr>
        <p:spPr>
          <a:xfrm>
            <a:off x="992187" y="874706"/>
            <a:ext cx="8175626" cy="993788"/>
          </a:xfrm>
          <a:prstGeom prst="rect">
            <a:avLst/>
          </a:prstGeom>
        </p:spPr>
        <p:txBody>
          <a:bodyPr/>
          <a:lstStyle/>
          <a:p>
            <a:pPr>
              <a:defRPr sz="60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rPr>
              <a:t>What is</a:t>
            </a:r>
            <a:r>
              <a:rPr b="0"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>
                <a:solidFill>
                  <a:schemeClr val="accent1"/>
                </a:solidFill>
              </a:rPr>
              <a:t>electricity?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9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9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199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2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99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99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" grpId="1" animBg="1" advAuto="0"/>
      <p:bldP spid="218" grpId="2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What do we need for electricity to flow?"/>
          <p:cNvSpPr txBox="1"/>
          <p:nvPr/>
        </p:nvSpPr>
        <p:spPr>
          <a:xfrm>
            <a:off x="1411688" y="998351"/>
            <a:ext cx="7336624" cy="17854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647700">
              <a:buClr>
                <a:srgbClr val="000000"/>
              </a:buClr>
              <a:defRPr sz="5500">
                <a:solidFill>
                  <a:schemeClr val="accent1"/>
                </a:solidFill>
                <a:uFill>
                  <a:solidFill>
                    <a:srgbClr val="007BC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What do we need for electricity to flow?</a:t>
            </a:r>
          </a:p>
        </p:txBody>
      </p:sp>
      <p:sp>
        <p:nvSpPr>
          <p:cNvPr id="224" name="An energy source"/>
          <p:cNvSpPr/>
          <p:nvPr/>
        </p:nvSpPr>
        <p:spPr>
          <a:xfrm>
            <a:off x="1401349" y="3006435"/>
            <a:ext cx="2323985" cy="2323985"/>
          </a:xfrm>
          <a:prstGeom prst="rect">
            <a:avLst/>
          </a:prstGeom>
          <a:solidFill>
            <a:srgbClr val="FCB72F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647700">
              <a:spcBef>
                <a:spcPts val="700"/>
              </a:spcBef>
              <a:defRPr sz="3000" b="1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An energy source</a:t>
            </a:r>
          </a:p>
        </p:txBody>
      </p:sp>
      <p:sp>
        <p:nvSpPr>
          <p:cNvPr id="225" name="A conductor to carry electrical energy"/>
          <p:cNvSpPr/>
          <p:nvPr/>
        </p:nvSpPr>
        <p:spPr>
          <a:xfrm>
            <a:off x="3918008" y="3006435"/>
            <a:ext cx="2323985" cy="2323985"/>
          </a:xfrm>
          <a:prstGeom prst="rect">
            <a:avLst/>
          </a:prstGeom>
          <a:solidFill>
            <a:schemeClr val="accent1">
              <a:satOff val="-3355"/>
              <a:lumOff val="26614"/>
            </a:scheme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647700">
              <a:spcBef>
                <a:spcPts val="700"/>
              </a:spcBef>
              <a:defRPr sz="2900" b="1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 conductor to carry electrical energy</a:t>
            </a:r>
          </a:p>
        </p:txBody>
      </p:sp>
      <p:sp>
        <p:nvSpPr>
          <p:cNvPr id="226" name="A load to use the energy"/>
          <p:cNvSpPr/>
          <p:nvPr/>
        </p:nvSpPr>
        <p:spPr>
          <a:xfrm>
            <a:off x="6434666" y="3006435"/>
            <a:ext cx="2323985" cy="2323985"/>
          </a:xfrm>
          <a:prstGeom prst="rect">
            <a:avLst/>
          </a:prstGeom>
          <a:solidFill>
            <a:schemeClr val="accent1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647700">
              <a:spcBef>
                <a:spcPts val="700"/>
              </a:spcBef>
              <a:defRPr sz="3000" b="1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 load to use the energy</a:t>
            </a:r>
          </a:p>
        </p:txBody>
      </p:sp>
      <p:sp>
        <p:nvSpPr>
          <p:cNvPr id="227" name="example:…"/>
          <p:cNvSpPr txBox="1"/>
          <p:nvPr/>
        </p:nvSpPr>
        <p:spPr>
          <a:xfrm>
            <a:off x="1765146" y="5427170"/>
            <a:ext cx="1596391" cy="863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016000">
              <a:buClr>
                <a:srgbClr val="000000"/>
              </a:buClr>
              <a:defRPr sz="2500">
                <a:uFill>
                  <a:solidFill>
                    <a:srgbClr val="000000"/>
                  </a:solidFill>
                </a:uFill>
              </a:defRPr>
            </a:pPr>
            <a:r>
              <a:t>example: </a:t>
            </a:r>
          </a:p>
          <a:p>
            <a:pPr defTabSz="1016000">
              <a:buClr>
                <a:srgbClr val="000000"/>
              </a:buClr>
              <a:defRPr sz="2500">
                <a:uFill>
                  <a:solidFill>
                    <a:srgbClr val="000000"/>
                  </a:solidFill>
                </a:uFill>
              </a:defRPr>
            </a:pPr>
            <a:r>
              <a:t>battery</a:t>
            </a:r>
          </a:p>
        </p:txBody>
      </p:sp>
      <p:sp>
        <p:nvSpPr>
          <p:cNvPr id="228" name="example:…"/>
          <p:cNvSpPr txBox="1"/>
          <p:nvPr/>
        </p:nvSpPr>
        <p:spPr>
          <a:xfrm>
            <a:off x="4281805" y="5427170"/>
            <a:ext cx="1596391" cy="863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016000">
              <a:buClr>
                <a:srgbClr val="000000"/>
              </a:buClr>
              <a:defRPr sz="2500">
                <a:uFill>
                  <a:solidFill>
                    <a:srgbClr val="000000"/>
                  </a:solidFill>
                </a:uFill>
              </a:defRPr>
            </a:pPr>
            <a:r>
              <a:t>example: </a:t>
            </a:r>
          </a:p>
          <a:p>
            <a:pPr defTabSz="1016000">
              <a:buClr>
                <a:srgbClr val="000000"/>
              </a:buClr>
              <a:defRPr sz="2500">
                <a:uFill>
                  <a:solidFill>
                    <a:srgbClr val="000000"/>
                  </a:solidFill>
                </a:uFill>
              </a:defRPr>
            </a:pPr>
            <a:r>
              <a:t>wire</a:t>
            </a:r>
          </a:p>
        </p:txBody>
      </p:sp>
      <p:sp>
        <p:nvSpPr>
          <p:cNvPr id="229" name="example:…"/>
          <p:cNvSpPr txBox="1"/>
          <p:nvPr/>
        </p:nvSpPr>
        <p:spPr>
          <a:xfrm>
            <a:off x="6798463" y="5427170"/>
            <a:ext cx="1596391" cy="863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016000">
              <a:buClr>
                <a:srgbClr val="000000"/>
              </a:buClr>
              <a:defRPr sz="2500">
                <a:uFill>
                  <a:solidFill>
                    <a:srgbClr val="000000"/>
                  </a:solidFill>
                </a:uFill>
              </a:defRPr>
            </a:pPr>
            <a:r>
              <a:t>example: </a:t>
            </a:r>
          </a:p>
          <a:p>
            <a:pPr defTabSz="1016000">
              <a:buClr>
                <a:srgbClr val="000000"/>
              </a:buClr>
              <a:defRPr sz="2500">
                <a:uFill>
                  <a:solidFill>
                    <a:srgbClr val="000000"/>
                  </a:solidFill>
                </a:uFill>
              </a:defRPr>
            </a:pPr>
            <a:r>
              <a:t>light bulb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" presetClass="entr" presetSubtype="0" fill="hold" grpId="2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3" presetClass="entr" presetSubtype="16" fill="hold" grpId="3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1" presetClass="entr" presetSubtype="0" fill="hold" grpId="4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3" presetClass="entr" presetSubtype="16" fill="hold" grpId="5" nodeType="after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300"/>
                            </p:stCondLst>
                            <p:childTnLst>
                              <p:par>
                                <p:cTn id="26" presetID="1" presetClass="entr" presetSubtype="0" fill="hold" grpId="6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1" animBg="1" advAuto="0"/>
      <p:bldP spid="225" grpId="3" animBg="1" advAuto="0"/>
      <p:bldP spid="226" grpId="5" animBg="1" advAuto="0"/>
      <p:bldP spid="227" grpId="2" animBg="1" advAuto="0"/>
      <p:bldP spid="228" grpId="4" animBg="1" advAuto="0"/>
      <p:bldP spid="229" grpId="6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Open circuit:  no electricity can flow."/>
          <p:cNvSpPr txBox="1"/>
          <p:nvPr/>
        </p:nvSpPr>
        <p:spPr>
          <a:xfrm>
            <a:off x="6102453" y="485473"/>
            <a:ext cx="3672066" cy="168490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marL="40639" marR="40639" defTabSz="914400">
              <a:buClr>
                <a:srgbClr val="000000"/>
              </a:buClr>
              <a:defRPr sz="3100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Open circuit: </a:t>
            </a:r>
            <a:br/>
            <a:r>
              <a:rPr b="1"/>
              <a:t>no electricity can flow.</a:t>
            </a:r>
          </a:p>
        </p:txBody>
      </p:sp>
      <p:sp>
        <p:nvSpPr>
          <p:cNvPr id="234" name="Line"/>
          <p:cNvSpPr/>
          <p:nvPr/>
        </p:nvSpPr>
        <p:spPr>
          <a:xfrm flipV="1">
            <a:off x="11446818" y="6025334"/>
            <a:ext cx="1" cy="385173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buClr>
                <a:srgbClr val="000000"/>
              </a:buCl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23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644" y="2223711"/>
            <a:ext cx="5922712" cy="3172578"/>
          </a:xfrm>
          <a:prstGeom prst="rect">
            <a:avLst/>
          </a:prstGeom>
          <a:ln w="3175">
            <a:miter lim="400000"/>
          </a:ln>
        </p:spPr>
      </p:pic>
      <p:pic>
        <p:nvPicPr>
          <p:cNvPr id="23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017464" y="1433122"/>
            <a:ext cx="1657887" cy="195501"/>
          </a:xfrm>
          <a:prstGeom prst="rect">
            <a:avLst/>
          </a:prstGeom>
          <a:ln w="3175">
            <a:miter lim="400000"/>
          </a:ln>
        </p:spPr>
      </p:pic>
      <p:pic>
        <p:nvPicPr>
          <p:cNvPr id="23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3692" y="2749420"/>
            <a:ext cx="1249588" cy="2121160"/>
          </a:xfrm>
          <a:prstGeom prst="rect">
            <a:avLst/>
          </a:prstGeom>
          <a:ln w="3175">
            <a:miter lim="400000"/>
          </a:ln>
        </p:spPr>
      </p:pic>
      <p:sp>
        <p:nvSpPr>
          <p:cNvPr id="238" name="Circuits can be open or closed."/>
          <p:cNvSpPr/>
          <p:nvPr/>
        </p:nvSpPr>
        <p:spPr>
          <a:xfrm>
            <a:off x="-86725" y="-58841"/>
            <a:ext cx="10333450" cy="7737682"/>
          </a:xfrm>
          <a:prstGeom prst="rect">
            <a:avLst/>
          </a:prstGeom>
          <a:solidFill>
            <a:schemeClr val="accent1"/>
          </a:solidFill>
          <a:ln w="3175">
            <a:miter lim="400000"/>
          </a:ln>
          <a:effectLst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5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Circuits can be open or closed.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Closed circuit: electricity can flow."/>
          <p:cNvSpPr txBox="1"/>
          <p:nvPr/>
        </p:nvSpPr>
        <p:spPr>
          <a:xfrm>
            <a:off x="6173263" y="519182"/>
            <a:ext cx="3336482" cy="168490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marL="40639" marR="40639" defTabSz="914400">
              <a:buClr>
                <a:srgbClr val="000000"/>
              </a:buClr>
              <a:defRPr sz="3100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Closed circuit: </a:t>
            </a:r>
            <a:r>
              <a:rPr b="1"/>
              <a:t>electricity can flow.</a:t>
            </a:r>
          </a:p>
        </p:txBody>
      </p:sp>
      <p:sp>
        <p:nvSpPr>
          <p:cNvPr id="243" name="Line"/>
          <p:cNvSpPr/>
          <p:nvPr/>
        </p:nvSpPr>
        <p:spPr>
          <a:xfrm flipV="1">
            <a:off x="11446818" y="6025334"/>
            <a:ext cx="1" cy="385173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buClr>
                <a:srgbClr val="000000"/>
              </a:buCl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24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644" y="2223711"/>
            <a:ext cx="5922712" cy="3172578"/>
          </a:xfrm>
          <a:prstGeom prst="rect">
            <a:avLst/>
          </a:prstGeom>
          <a:ln w="3175">
            <a:miter lim="400000"/>
          </a:ln>
        </p:spPr>
      </p:pic>
      <p:pic>
        <p:nvPicPr>
          <p:cNvPr id="24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017464" y="1433122"/>
            <a:ext cx="1657887" cy="195501"/>
          </a:xfrm>
          <a:prstGeom prst="rect">
            <a:avLst/>
          </a:prstGeom>
          <a:ln w="3175">
            <a:miter lim="400000"/>
          </a:ln>
        </p:spPr>
      </p:pic>
      <p:pic>
        <p:nvPicPr>
          <p:cNvPr id="24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3692" y="2749420"/>
            <a:ext cx="1249588" cy="2121160"/>
          </a:xfrm>
          <a:prstGeom prst="rect">
            <a:avLst/>
          </a:prstGeom>
          <a:ln w="3175">
            <a:miter lim="400000"/>
          </a:ln>
        </p:spPr>
      </p:pic>
      <p:pic>
        <p:nvPicPr>
          <p:cNvPr id="247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3692" y="2749420"/>
            <a:ext cx="1249588" cy="2121160"/>
          </a:xfrm>
          <a:prstGeom prst="rect">
            <a:avLst/>
          </a:prstGeom>
          <a:ln w="3175">
            <a:miter lim="400000"/>
          </a:ln>
        </p:spPr>
      </p:pic>
      <p:pic>
        <p:nvPicPr>
          <p:cNvPr id="24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4861" y="2164430"/>
            <a:ext cx="1657887" cy="19550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" grpId="1" animBg="1" advAuto="0"/>
      <p:bldP spid="247" grpId="3" animBg="1" advAuto="0"/>
      <p:bldP spid="248" grpId="2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9687" tIns="39687" rIns="39687" bIns="39687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9687" tIns="39687" rIns="39687" bIns="39687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9687" tIns="39687" rIns="39687" bIns="39687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9687" tIns="39687" rIns="39687" bIns="39687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2655</Words>
  <Application>Microsoft Macintosh PowerPoint</Application>
  <PresentationFormat>Custom</PresentationFormat>
  <Paragraphs>295</Paragraphs>
  <Slides>44</Slides>
  <Notes>44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Arial Narrow</vt:lpstr>
      <vt:lpstr>Gill Sans</vt:lpstr>
      <vt:lpstr>Helvetica</vt:lpstr>
      <vt:lpstr>Helvetica Light</vt:lpstr>
      <vt:lpstr>Helvetica Neue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Marissa Stanger</cp:lastModifiedBy>
  <cp:revision>2</cp:revision>
  <dcterms:modified xsi:type="dcterms:W3CDTF">2020-10-13T22:19:29Z</dcterms:modified>
</cp:coreProperties>
</file>